
<file path=[Content_Types].xml><?xml version="1.0" encoding="utf-8"?>
<Types xmlns="http://schemas.openxmlformats.org/package/2006/content-types">
  <Default Extension="jpeg" ContentType="image/jpe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3"/>
  </p:handoutMasterIdLst>
  <p:sldIdLst>
    <p:sldId id="606" r:id="rId3"/>
    <p:sldId id="631" r:id="rId5"/>
    <p:sldId id="659" r:id="rId6"/>
    <p:sldId id="623" r:id="rId7"/>
    <p:sldId id="640" r:id="rId8"/>
    <p:sldId id="670" r:id="rId9"/>
    <p:sldId id="671" r:id="rId10"/>
    <p:sldId id="668" r:id="rId11"/>
    <p:sldId id="628" r:id="rId12"/>
    <p:sldId id="612" r:id="rId13"/>
    <p:sldId id="672" r:id="rId14"/>
    <p:sldId id="673" r:id="rId15"/>
    <p:sldId id="646" r:id="rId16"/>
    <p:sldId id="649" r:id="rId17"/>
    <p:sldId id="647" r:id="rId18"/>
    <p:sldId id="644" r:id="rId19"/>
    <p:sldId id="648" r:id="rId20"/>
    <p:sldId id="676" r:id="rId21"/>
    <p:sldId id="674" r:id="rId22"/>
    <p:sldId id="675" r:id="rId23"/>
    <p:sldId id="651" r:id="rId24"/>
    <p:sldId id="429" r:id="rId25"/>
    <p:sldId id="660" r:id="rId26"/>
    <p:sldId id="522" r:id="rId27"/>
    <p:sldId id="437" r:id="rId28"/>
    <p:sldId id="602" r:id="rId29"/>
    <p:sldId id="600" r:id="rId30"/>
    <p:sldId id="520" r:id="rId31"/>
    <p:sldId id="523" r:id="rId32"/>
    <p:sldId id="526" r:id="rId33"/>
    <p:sldId id="527" r:id="rId34"/>
    <p:sldId id="528" r:id="rId35"/>
    <p:sldId id="529" r:id="rId36"/>
    <p:sldId id="530" r:id="rId37"/>
    <p:sldId id="678" r:id="rId38"/>
    <p:sldId id="679" r:id="rId39"/>
    <p:sldId id="532" r:id="rId40"/>
    <p:sldId id="533" r:id="rId41"/>
    <p:sldId id="630" r:id="rId42"/>
    <p:sldId id="537" r:id="rId43"/>
    <p:sldId id="538" r:id="rId44"/>
    <p:sldId id="539" r:id="rId45"/>
    <p:sldId id="540" r:id="rId46"/>
    <p:sldId id="573" r:id="rId47"/>
    <p:sldId id="662" r:id="rId48"/>
    <p:sldId id="661" r:id="rId49"/>
    <p:sldId id="663" r:id="rId50"/>
    <p:sldId id="664" r:id="rId51"/>
    <p:sldId id="586" r:id="rId52"/>
  </p:sldIdLst>
  <p:sldSz cx="9144000" cy="6858000" type="screen4x3"/>
  <p:notesSz cx="7099300" cy="1023429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61A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17" autoAdjust="0"/>
    <p:restoredTop sz="47872" autoAdjust="0"/>
  </p:normalViewPr>
  <p:slideViewPr>
    <p:cSldViewPr snapToObjects="1">
      <p:cViewPr varScale="1">
        <p:scale>
          <a:sx n="32" d="100"/>
          <a:sy n="32" d="100"/>
        </p:scale>
        <p:origin x="2388" y="32"/>
      </p:cViewPr>
      <p:guideLst>
        <p:guide orient="horz" pos="2195"/>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defTabSz="990600">
              <a:defRPr sz="1300">
                <a:latin typeface="Arial" panose="020B0604020202020204" pitchFamily="34" charset="0"/>
              </a:defRPr>
            </a:lvl1pPr>
          </a:lstStyle>
          <a:p>
            <a:pPr>
              <a:defRPr/>
            </a:pPr>
            <a:endParaRPr lang="en-US" altLang="zh-CN"/>
          </a:p>
        </p:txBody>
      </p:sp>
      <p:sp>
        <p:nvSpPr>
          <p:cNvPr id="32771" name="Rectangle 3"/>
          <p:cNvSpPr>
            <a:spLocks noGrp="1" noChangeArrowheads="1"/>
          </p:cNvSpPr>
          <p:nvPr>
            <p:ph type="dt" sz="quarter"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a:defRPr sz="1300">
                <a:latin typeface="Arial" panose="020B0604020202020204" pitchFamily="34" charset="0"/>
              </a:defRPr>
            </a:lvl1pPr>
          </a:lstStyle>
          <a:p>
            <a:pPr>
              <a:defRPr/>
            </a:pPr>
            <a:endParaRPr lang="en-US" altLang="zh-CN"/>
          </a:p>
        </p:txBody>
      </p:sp>
      <p:sp>
        <p:nvSpPr>
          <p:cNvPr id="32772" name="Rectangle 4"/>
          <p:cNvSpPr>
            <a:spLocks noGrp="1" noChangeArrowheads="1"/>
          </p:cNvSpPr>
          <p:nvPr>
            <p:ph type="ftr" sz="quarter" idx="2"/>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defTabSz="990600">
              <a:defRPr sz="1300">
                <a:latin typeface="Arial" panose="020B0604020202020204" pitchFamily="34" charset="0"/>
              </a:defRPr>
            </a:lvl1pPr>
          </a:lstStyle>
          <a:p>
            <a:pPr>
              <a:defRPr/>
            </a:pPr>
            <a:endParaRPr lang="en-US" altLang="zh-CN"/>
          </a:p>
        </p:txBody>
      </p:sp>
      <p:sp>
        <p:nvSpPr>
          <p:cNvPr id="32773" name="Rectangle 5"/>
          <p:cNvSpPr>
            <a:spLocks noGrp="1" noChangeArrowheads="1"/>
          </p:cNvSpPr>
          <p:nvPr>
            <p:ph type="sldNum" sz="quarter" idx="3"/>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a:defRPr sz="1300">
                <a:latin typeface="Arial" panose="020B0604020202020204" pitchFamily="34" charset="0"/>
              </a:defRPr>
            </a:lvl1pPr>
          </a:lstStyle>
          <a:p>
            <a:pPr>
              <a:defRPr/>
            </a:pPr>
            <a:fld id="{C95572C8-08FA-4E18-A56D-04E29901EF33}"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defTabSz="990600">
              <a:defRPr sz="13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a:defRPr sz="1300">
                <a:latin typeface="Arial" panose="020B0604020202020204" pitchFamily="34" charset="0"/>
              </a:defRPr>
            </a:lvl1pPr>
          </a:lstStyle>
          <a:p>
            <a:pPr>
              <a:defRPr/>
            </a:pPr>
            <a:endParaRPr lang="en-US" altLang="zh-CN"/>
          </a:p>
        </p:txBody>
      </p:sp>
      <p:sp>
        <p:nvSpPr>
          <p:cNvPr id="8909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8198"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defTabSz="990600">
              <a:defRPr sz="13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a:defRPr sz="1300">
                <a:latin typeface="Arial" panose="020B0604020202020204" pitchFamily="34" charset="0"/>
              </a:defRPr>
            </a:lvl1pPr>
          </a:lstStyle>
          <a:p>
            <a:pPr>
              <a:defRPr/>
            </a:pPr>
            <a:fld id="{896265BD-27AC-41F9-B4DA-540A1E1A50B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9" Type="http://schemas.openxmlformats.org/officeDocument/2006/relationships/hyperlink" Target="http://zh.wikipedia.org/wiki/1910&#229;&#185;&#180;" TargetMode="External"/><Relationship Id="rId8" Type="http://schemas.openxmlformats.org/officeDocument/2006/relationships/hyperlink" Target="http://zh.wikipedia.org/wiki/&#233;&#128;&#187;&#232;&#190;&#145;&#229;&#173;&#166;" TargetMode="External"/><Relationship Id="rId7" Type="http://schemas.openxmlformats.org/officeDocument/2006/relationships/hyperlink" Target="http://zh.wikipedia.org/wiki/1900&#229;&#185;&#180;" TargetMode="External"/><Relationship Id="rId6" Type="http://schemas.openxmlformats.org/officeDocument/2006/relationships/hyperlink" Target="http://zh.wikipedia.org/wiki/&#230;&#166;&#130;&#229;&#191;&#181;&#230;&#150;&#135;&#229;&#173;&#151;" TargetMode="External"/><Relationship Id="rId5" Type="http://schemas.openxmlformats.org/officeDocument/2006/relationships/hyperlink" Target="http://zh.wikipedia.org/wiki/&#229;&#161;&#148;&#229;&#176;&#148;&#230;&#150;&#175;&#229;&#159;&#186;" TargetMode="External"/><Relationship Id="rId47" Type="http://schemas.openxmlformats.org/officeDocument/2006/relationships/hyperlink" Target="http://zh.wikipedia.org/wiki/&#229;&#147;&#165;&#229;&#190;&#183;&#229;&#176;&#148;&#229;&#174;&#140;&#229;&#164;&#135;&#230;&#128;&#167;&#229;&#174;&#154;&#231;&#144;&#134;" TargetMode="External"/><Relationship Id="rId46" Type="http://schemas.openxmlformats.org/officeDocument/2006/relationships/hyperlink" Target="http://zh.wikipedia.org/wiki/&#229;&#147;&#165;&#229;&#190;&#183;&#229;&#176;&#148;&#228;&#184;&#141;&#229;&#174;&#140;&#229;&#164;&#135;&#229;&#174;&#154;&#231;&#144;&#134;" TargetMode="External"/><Relationship Id="rId45" Type="http://schemas.openxmlformats.org/officeDocument/2006/relationships/hyperlink" Target="http://zh.wikipedia.org/wiki/&#229;&#186;&#171;&#231;&#136;&#190;&#231;&#137;&#185;&#194;&#183;&#229;&#147;&#165;&#229;&#190;&#183;&#231;&#136;&#190;" TargetMode="External"/><Relationship Id="rId44" Type="http://schemas.openxmlformats.org/officeDocument/2006/relationships/hyperlink" Target="http://zh.wikipedia.org/wiki/&#229;&#174;&#140;&#229;&#164;&#135;&#230;&#128;&#167;" TargetMode="External"/><Relationship Id="rId43" Type="http://schemas.openxmlformats.org/officeDocument/2006/relationships/hyperlink" Target="http://zh.wikipedia.org/wiki/&#229;&#143;&#175;&#233;&#157;&#160;&#230;&#128;&#167;" TargetMode="External"/><Relationship Id="rId42" Type="http://schemas.openxmlformats.org/officeDocument/2006/relationships/hyperlink" Target="http://zh.wikipedia.org/wiki/&#231;&#155;&#184;&#229;&#174;&#185;&#230;&#128;&#167;" TargetMode="External"/><Relationship Id="rId41" Type="http://schemas.openxmlformats.org/officeDocument/2006/relationships/hyperlink" Target="http://zh.wikipedia.org/wiki/&#229;&#189;&#162;&#229;&#188;&#143;&#231;&#179;&#187;&#231;&#181;&#177;" TargetMode="External"/><Relationship Id="rId40" Type="http://schemas.openxmlformats.org/officeDocument/2006/relationships/hyperlink" Target="http://zh.wikipedia.org/w/index.php?title=%E9%80%BB%E8%BE%91&amp;action=edit&amp;section=4" TargetMode="External"/><Relationship Id="rId4" Type="http://schemas.openxmlformats.org/officeDocument/2006/relationships/hyperlink" Target="http://zh.wikipedia.org/wiki/&#229;&#147;&#165;&#229;&#190;&#183;&#229;&#176;&#148;" TargetMode="External"/><Relationship Id="rId39" Type="http://schemas.openxmlformats.org/officeDocument/2006/relationships/hyperlink" Target="http://zh.wikipedia.org/wiki/&#231;&#159;&#155;&#231;&#155;&#190;&#229;&#190;&#139;" TargetMode="External"/><Relationship Id="rId38" Type="http://schemas.openxmlformats.org/officeDocument/2006/relationships/hyperlink" Target="http://zh.wikipedia.org/w/index.php?title=%E5%85%85%E8%B6%B3%E7%90%86%E7%94%B1%E5%BE%8B&amp;action=edit&amp;redlink=1" TargetMode="External"/><Relationship Id="rId37" Type="http://schemas.openxmlformats.org/officeDocument/2006/relationships/hyperlink" Target="http://zh.wikipedia.org/wiki/&#230;&#142;&#146;&#228;&#184;&#173;&#229;&#190;&#139;" TargetMode="External"/><Relationship Id="rId36" Type="http://schemas.openxmlformats.org/officeDocument/2006/relationships/hyperlink" Target="http://zh.wikipedia.org/wiki/&#229;&#144;&#140;&#228;&#184;&#128;&#229;&#190;&#139;" TargetMode="External"/><Relationship Id="rId35" Type="http://schemas.openxmlformats.org/officeDocument/2006/relationships/hyperlink" Target="http://zh.wikipedia.org/w/index.php?title=%E9%80%BB%E8%BE%91&amp;action=edit&amp;section=3" TargetMode="External"/><Relationship Id="rId34" Type="http://schemas.openxmlformats.org/officeDocument/2006/relationships/hyperlink" Target="http://zh.wikipedia.org/wiki/&#229;&#189;&#162;&#229;&#188;&#143;&#231;&#144;&#134;&#232;&#174;&#186;" TargetMode="External"/><Relationship Id="rId33" Type="http://schemas.openxmlformats.org/officeDocument/2006/relationships/hyperlink" Target="http://zh.wikipedia.org/wiki/&#229;&#189;&#162;&#229;&#188;&#143;&#232;&#170;&#158;&#232;&#168;&#128;" TargetMode="External"/><Relationship Id="rId32" Type="http://schemas.openxmlformats.org/officeDocument/2006/relationships/hyperlink" Target="http://zh.wikipedia.org/wiki/&#233;&#129;&#158;&#230;&#173;&#184;&#232;&#171;&#150;" TargetMode="External"/><Relationship Id="rId31" Type="http://schemas.openxmlformats.org/officeDocument/2006/relationships/hyperlink" Target="http://zh.wikipedia.org/wiki/&#233;&#155;&#134;&#229;&#144;&#136;&#232;&#171;&#150;" TargetMode="External"/><Relationship Id="rId30" Type="http://schemas.openxmlformats.org/officeDocument/2006/relationships/hyperlink" Target="http://zh.wikipedia.org/wiki/&#232;&#173;&#137;&#230;&#152;&#142;&#232;&#171;&#150;" TargetMode="External"/><Relationship Id="rId3" Type="http://schemas.openxmlformats.org/officeDocument/2006/relationships/hyperlink" Target="http://zh.wikipedia.org/wiki/&#228;&#186;&#154;&#233;&#135;&#140;&#229;&#163;&#171;&#229;&#164;&#154;&#229;&#190;&#183;" TargetMode="External"/><Relationship Id="rId29" Type="http://schemas.openxmlformats.org/officeDocument/2006/relationships/hyperlink" Target="http://zh.wikipedia.org/wiki/&#230;&#168;&#161;&#229;&#158;&#139;&#232;&#174;&#186;" TargetMode="External"/><Relationship Id="rId28" Type="http://schemas.openxmlformats.org/officeDocument/2006/relationships/hyperlink" Target="http://zh.wikipedia.org/wiki/&#230;&#149;&#184;&#231;&#144;&#134;&#233;&#130;&#143;&#232;&#188;&#175;" TargetMode="External"/><Relationship Id="rId27" Type="http://schemas.openxmlformats.org/officeDocument/2006/relationships/hyperlink" Target="http://zh.wikipedia.org/wiki/&#232;&#176;&#147;&#232;&#175;&#141;&#233;&#128;&#187;&#232;&#190;&#145;" TargetMode="External"/><Relationship Id="rId26" Type="http://schemas.openxmlformats.org/officeDocument/2006/relationships/hyperlink" Target="http://zh.wikipedia.org/wiki/&#229;&#145;&#189;&#233;&#162;&#152;&#233;&#128;&#187;&#232;&#190;&#145;" TargetMode="External"/><Relationship Id="rId25" Type="http://schemas.openxmlformats.org/officeDocument/2006/relationships/hyperlink" Target="http://zh.wikipedia.org/wiki/&#231;&#172;&#166;&#229;&#143;&#183;&#233;&#128;&#187;&#232;&#190;&#145;" TargetMode="External"/><Relationship Id="rId24" Type="http://schemas.openxmlformats.org/officeDocument/2006/relationships/hyperlink" Target="http://zh.wikipedia.org/wiki/&#228;&#186;&#158;&#233;&#135;&#140;&#230;&#150;&#175;&#229;&#164;&#154;&#229;&#190;&#183;" TargetMode="External"/><Relationship Id="rId23" Type="http://schemas.openxmlformats.org/officeDocument/2006/relationships/hyperlink" Target="http://zh.wikipedia.org/wiki/&#230;&#142;&#168;&#232;&#174;&#186;" TargetMode="External"/><Relationship Id="rId22" Type="http://schemas.openxmlformats.org/officeDocument/2006/relationships/hyperlink" Target="http://zh.wikipedia.org/wiki/&#230;&#159;&#143;&#230;&#139;&#137;&#229;&#156;&#150;" TargetMode="External"/><Relationship Id="rId21" Type="http://schemas.openxmlformats.org/officeDocument/2006/relationships/hyperlink" Target="http://zh.wikipedia.org/wiki/&#232;&#172;&#172;&#232;&#171;&#150;" TargetMode="External"/><Relationship Id="rId20" Type="http://schemas.openxmlformats.org/officeDocument/2006/relationships/hyperlink" Target="http://zh.wikipedia.org/wiki/&#233;&#130;&#143;&#232;&#188;&#175;&#232;&#171;&#150;&#232;&#173;&#137;" TargetMode="External"/><Relationship Id="rId2" Type="http://schemas.openxmlformats.org/officeDocument/2006/relationships/notesMaster" Target="../notesMasters/notesMaster1.xml"/><Relationship Id="rId19" Type="http://schemas.openxmlformats.org/officeDocument/2006/relationships/hyperlink" Target="http://zh.wikipedia.org/wiki/&#232;&#135;&#170;&#231;&#132;&#182;&#232;&#170;&#158;&#232;&#168;&#128;" TargetMode="External"/><Relationship Id="rId18" Type="http://schemas.openxmlformats.org/officeDocument/2006/relationships/hyperlink" Target="http://zh.wikipedia.org/wiki/&#233;&#157;&#158;&#229;&#189;&#162;&#229;&#188;&#143;&#233;&#130;&#143;&#232;&#188;&#175;" TargetMode="External"/><Relationship Id="rId17" Type="http://schemas.openxmlformats.org/officeDocument/2006/relationships/hyperlink" Target="http://zh.wikipedia.org/wiki/&#228;&#184;&#137;&#230;&#174;&#181;&#232;&#171;&#150;" TargetMode="External"/><Relationship Id="rId16" Type="http://schemas.openxmlformats.org/officeDocument/2006/relationships/hyperlink" Target="http://zh.wikipedia.org/wiki/&#231;&#155;&#180;&#232;&#168;&#128;&#229;&#145;&#189;&#233;&#161;&#140;" TargetMode="External"/><Relationship Id="rId15" Type="http://schemas.openxmlformats.org/officeDocument/2006/relationships/hyperlink" Target="http://zh.wikipedia.org/wiki/&#228;&#184;&#173;&#229;&#155;&#189;" TargetMode="External"/><Relationship Id="rId14" Type="http://schemas.openxmlformats.org/officeDocument/2006/relationships/hyperlink" Target="http://zh.wikipedia.org/wiki/&#228;&#186;&#186;&#233;&#129;&#147;&#228;&#184;&#187;&#228;&#185;&#137;" TargetMode="External"/><Relationship Id="rId13" Type="http://schemas.openxmlformats.org/officeDocument/2006/relationships/hyperlink" Target="http://zh.wikipedia.org/wiki/&#232;&#175;&#186;&#232;&#180;&#157;&#229;&#176;&#148;&#230;&#150;&#135;&#229;&#173;&#166;&#229;&#165;&#150;" TargetMode="External"/><Relationship Id="rId12" Type="http://schemas.openxmlformats.org/officeDocument/2006/relationships/hyperlink" Target="http://zh.wikipedia.org/wiki/1950&#229;&#185;&#180;" TargetMode="External"/><Relationship Id="rId11" Type="http://schemas.openxmlformats.org/officeDocument/2006/relationships/hyperlink" Target="http://zh.wikipedia.org/w/index.php?title=%E6%95%B0%E5%AD%A6%E5%8E%9F%E7%90%86&amp;action=edit&amp;redlink=1" TargetMode="External"/><Relationship Id="rId10" Type="http://schemas.openxmlformats.org/officeDocument/2006/relationships/hyperlink" Target="http://zh.wikipedia.org/wiki/&#233;&#152;&#191;&#229;&#188;&#151;&#231;&#131;&#136;&#194;&#183;&#232;&#175;&#186;&#229;&#164;&#171;&#194;&#183;&#230;&#128;&#128;&#230;&#181;&#183;&#229;&#190;&#183;" TargetMode="Externa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9" Type="http://schemas.openxmlformats.org/officeDocument/2006/relationships/hyperlink" Target="https://zh.wikipedia.org/wiki/%E6%95%B8%E4%BD%8D%E9%A1%9E%E6%AF%94%E8%BD%89%E6%8F%9B%E5%99%A8" TargetMode="External"/><Relationship Id="rId8" Type="http://schemas.openxmlformats.org/officeDocument/2006/relationships/hyperlink" Target="https://zh.wikipedia.org/wiki/%E9%A1%9E%E6%AF%94%E6%95%B8%E4%BD%8D%E8%BD%89%E6%8F%9B%E5%99%A8" TargetMode="External"/><Relationship Id="rId7" Type="http://schemas.openxmlformats.org/officeDocument/2006/relationships/hyperlink" Target="https://zh.wikipedia.org/wiki/%E6%99%82%E8%84%88" TargetMode="External"/><Relationship Id="rId6" Type="http://schemas.openxmlformats.org/officeDocument/2006/relationships/hyperlink" Target="https://zh.wikipedia.org/w/index.php?title=%E8%BF%90%E7%AE%97%E9%83%A8%E4%BB%B6&amp;action=edit&amp;redlink=1" TargetMode="External"/><Relationship Id="rId5" Type="http://schemas.openxmlformats.org/officeDocument/2006/relationships/hyperlink" Target="https://zh.wikipedia.org/w/index.php?title=%E6%8E%A7%E5%88%B6%E9%83%A8%E4%BB%B6&amp;action=edit&amp;redlink=1" TargetMode="External"/><Relationship Id="rId4" Type="http://schemas.openxmlformats.org/officeDocument/2006/relationships/hyperlink" Target="http://baike.baidu.com/view/397415.htm" TargetMode="External"/><Relationship Id="rId3" Type="http://schemas.openxmlformats.org/officeDocument/2006/relationships/hyperlink" Target="http://baike.baidu.com/view/2969347.htm" TargetMode="Externa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subview/6359/6359.htm"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992188" y="768350"/>
            <a:ext cx="5114925" cy="3836988"/>
          </a:xfrm>
        </p:spPr>
      </p:sp>
      <p:sp>
        <p:nvSpPr>
          <p:cNvPr id="22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ea typeface="宋体" panose="02010600030101010101" pitchFamily="2" charset="-122"/>
            </a:endParaRP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790CB5D-942D-4B49-BF00-30332BD6AE08}" type="slidenum">
              <a:rPr lang="en-US" altLang="zh-CN"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eaLnBrk="1" hangingPunct="1">
              <a:lnSpc>
                <a:spcPct val="100000"/>
              </a:lnSpc>
              <a:buFontTx/>
              <a:buNone/>
            </a:pPr>
            <a:r>
              <a:rPr lang="zh-CN" altLang="en-US" dirty="0">
                <a:ea typeface="黑体" panose="02010609060101010101" pitchFamily="49" charset="-122"/>
              </a:rPr>
              <a:t>学习软件专业，当然很好，我系曾经是中国软件界的半边天，有计算机软件新技术国家重点实验室，有一大批计算机软件方向教授博导。我也希望大批有志青年继续从事软件方向的研究。但是，</a:t>
            </a:r>
            <a:r>
              <a:rPr lang="en-US" altLang="zh-CN" dirty="0">
                <a:ea typeface="黑体" panose="02010609060101010101" pitchFamily="49" charset="-122"/>
              </a:rPr>
              <a:t>1</a:t>
            </a:r>
            <a:r>
              <a:rPr lang="zh-CN" altLang="en-US" dirty="0">
                <a:ea typeface="黑体" panose="02010609060101010101" pitchFamily="49" charset="-122"/>
              </a:rPr>
              <a:t>、研究的对象和使用的手段都来自客观世界，</a:t>
            </a:r>
            <a:r>
              <a:rPr lang="en-US" altLang="zh-CN" dirty="0">
                <a:ea typeface="黑体" panose="02010609060101010101" pitchFamily="49" charset="-122"/>
              </a:rPr>
              <a:t>2</a:t>
            </a:r>
            <a:r>
              <a:rPr lang="zh-CN" altLang="en-US" dirty="0">
                <a:ea typeface="黑体" panose="02010609060101010101" pitchFamily="49" charset="-122"/>
              </a:rPr>
              <a:t>、招生规模有限，</a:t>
            </a:r>
            <a:r>
              <a:rPr lang="en-US" altLang="zh-CN" dirty="0">
                <a:ea typeface="黑体" panose="02010609060101010101" pitchFamily="49" charset="-122"/>
              </a:rPr>
              <a:t>3</a:t>
            </a:r>
            <a:r>
              <a:rPr lang="zh-CN" altLang="en-US" dirty="0">
                <a:ea typeface="黑体" panose="02010609060101010101" pitchFamily="49" charset="-122"/>
              </a:rPr>
              <a:t>、软件设计成功也需要展现，</a:t>
            </a:r>
            <a:r>
              <a:rPr lang="en-US" altLang="zh-CN" dirty="0">
                <a:ea typeface="黑体" panose="02010609060101010101" pitchFamily="49" charset="-122"/>
              </a:rPr>
              <a:t>4</a:t>
            </a:r>
            <a:r>
              <a:rPr lang="zh-CN" altLang="en-US" dirty="0">
                <a:ea typeface="黑体" panose="02010609060101010101" pitchFamily="49" charset="-122"/>
              </a:rPr>
              <a:t>、物联网、云计算、机器人等新兴技术也有一批这些研究方向的教授，</a:t>
            </a:r>
            <a:r>
              <a:rPr lang="en-US" altLang="zh-CN" dirty="0">
                <a:ea typeface="黑体" panose="02010609060101010101" pitchFamily="49" charset="-122"/>
              </a:rPr>
              <a:t>5</a:t>
            </a:r>
            <a:r>
              <a:rPr lang="zh-CN" altLang="en-US" dirty="0">
                <a:ea typeface="黑体" panose="02010609060101010101" pitchFamily="49" charset="-122"/>
              </a:rPr>
              <a:t>、跳出南大，面向世界</a:t>
            </a:r>
            <a:endParaRPr lang="en-US" altLang="zh-CN" dirty="0">
              <a:ea typeface="黑体" panose="02010609060101010101" pitchFamily="49" charset="-122"/>
            </a:endParaRPr>
          </a:p>
          <a:p>
            <a:pPr eaLnBrk="1" hangingPunct="1">
              <a:lnSpc>
                <a:spcPct val="100000"/>
              </a:lnSpc>
              <a:buFontTx/>
              <a:buNone/>
            </a:pPr>
            <a:r>
              <a:rPr lang="zh-CN" altLang="en-US" dirty="0">
                <a:ea typeface="黑体" panose="02010609060101010101" pitchFamily="49" charset="-122"/>
              </a:rPr>
              <a:t>一个简单的程序问题</a:t>
            </a:r>
            <a:endParaRPr lang="en-US" altLang="zh-CN" dirty="0">
              <a:ea typeface="黑体" panose="02010609060101010101" pitchFamily="49" charset="-122"/>
            </a:endParaRPr>
          </a:p>
          <a:p>
            <a:pPr eaLnBrk="1" hangingPunct="1">
              <a:lnSpc>
                <a:spcPct val="100000"/>
              </a:lnSpc>
              <a:buFontTx/>
              <a:buNone/>
            </a:pPr>
            <a:r>
              <a:rPr lang="zh-CN" altLang="en-US" dirty="0">
                <a:ea typeface="黑体" panose="02010609060101010101" pitchFamily="49" charset="-122"/>
              </a:rPr>
              <a:t>欺软怕硬</a:t>
            </a:r>
            <a:r>
              <a:rPr lang="en-US" altLang="zh-CN" dirty="0">
                <a:ea typeface="黑体" panose="02010609060101010101" pitchFamily="49" charset="-122"/>
              </a:rPr>
              <a:t>-</a:t>
            </a:r>
            <a:r>
              <a:rPr lang="zh-CN" altLang="en-US" dirty="0">
                <a:ea typeface="黑体" panose="02010609060101010101" pitchFamily="49" charset="-122"/>
              </a:rPr>
              <a:t>到软硬兼施</a:t>
            </a:r>
            <a:endParaRPr lang="en-US" altLang="zh-CN" dirty="0">
              <a:ea typeface="黑体" panose="02010609060101010101" pitchFamily="49" charset="-122"/>
            </a:endParaRPr>
          </a:p>
          <a:p>
            <a:pPr eaLnBrk="1" hangingPunct="1">
              <a:lnSpc>
                <a:spcPct val="100000"/>
              </a:lnSpc>
              <a:buFontTx/>
              <a:buNone/>
            </a:pPr>
            <a:endParaRPr lang="en-US" altLang="zh-CN" dirty="0">
              <a:ea typeface="黑体" panose="02010609060101010101" pitchFamily="49" charset="-122"/>
            </a:endParaRPr>
          </a:p>
          <a:p>
            <a:pPr eaLnBrk="1" hangingPunct="1">
              <a:lnSpc>
                <a:spcPct val="100000"/>
              </a:lnSpc>
              <a:buFontTx/>
              <a:buNone/>
            </a:pPr>
            <a:r>
              <a:rPr lang="zh-CN" altLang="en-US" dirty="0">
                <a:ea typeface="黑体" panose="02010609060101010101" pitchFamily="49" charset="-122"/>
              </a:rPr>
              <a:t>理解该问题需要知道：</a:t>
            </a:r>
            <a:endParaRPr lang="zh-CN" altLang="en-US" dirty="0">
              <a:ea typeface="黑体" panose="02010609060101010101" pitchFamily="49" charset="-122"/>
            </a:endParaRPr>
          </a:p>
          <a:p>
            <a:pPr eaLnBrk="1" hangingPunct="1">
              <a:lnSpc>
                <a:spcPct val="100000"/>
              </a:lnSpc>
              <a:buFontTx/>
              <a:buNone/>
            </a:pPr>
            <a:r>
              <a:rPr lang="zh-CN" altLang="en-US" dirty="0">
                <a:solidFill>
                  <a:srgbClr val="3366FF"/>
                </a:solidFill>
                <a:ea typeface="黑体" panose="02010609060101010101" pitchFamily="49" charset="-122"/>
              </a:rPr>
              <a:t>机器级数据的表示</a:t>
            </a:r>
            <a:endParaRPr lang="zh-CN" altLang="en-US" dirty="0">
              <a:solidFill>
                <a:srgbClr val="3366FF"/>
              </a:solidFill>
              <a:ea typeface="黑体" panose="02010609060101010101" pitchFamily="49" charset="-122"/>
            </a:endParaRPr>
          </a:p>
          <a:p>
            <a:pPr eaLnBrk="1" hangingPunct="1">
              <a:lnSpc>
                <a:spcPct val="100000"/>
              </a:lnSpc>
              <a:buFontTx/>
              <a:buNone/>
            </a:pPr>
            <a:r>
              <a:rPr lang="zh-CN" altLang="en-US" dirty="0">
                <a:solidFill>
                  <a:srgbClr val="3366FF"/>
                </a:solidFill>
                <a:ea typeface="黑体" panose="02010609060101010101" pitchFamily="49" charset="-122"/>
              </a:rPr>
              <a:t>机器指令的执行</a:t>
            </a:r>
            <a:endParaRPr lang="zh-CN" altLang="en-US" dirty="0">
              <a:solidFill>
                <a:srgbClr val="3366FF"/>
              </a:solidFill>
              <a:ea typeface="黑体" panose="02010609060101010101" pitchFamily="49" charset="-122"/>
            </a:endParaRPr>
          </a:p>
          <a:p>
            <a:pPr eaLnBrk="1" hangingPunct="1">
              <a:lnSpc>
                <a:spcPct val="100000"/>
              </a:lnSpc>
              <a:buFontTx/>
              <a:buNone/>
            </a:pPr>
            <a:r>
              <a:rPr lang="zh-CN" altLang="en-US" dirty="0">
                <a:solidFill>
                  <a:srgbClr val="FF0000"/>
                </a:solidFill>
                <a:ea typeface="黑体" panose="02010609060101010101" pitchFamily="49" charset="-122"/>
              </a:rPr>
              <a:t>计算机内部的运算电路</a:t>
            </a:r>
            <a:endParaRPr lang="en-US" altLang="zh-CN" dirty="0">
              <a:solidFill>
                <a:srgbClr val="FF0000"/>
              </a:solidFill>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eaLnBrk="1" hangingPunct="1">
              <a:lnSpc>
                <a:spcPct val="100000"/>
              </a:lnSpc>
              <a:buFontTx/>
              <a:buNone/>
            </a:pPr>
            <a:r>
              <a:rPr lang="zh-CN" altLang="en-US" dirty="0">
                <a:ea typeface="黑体" panose="02010609060101010101" pitchFamily="49" charset="-122"/>
              </a:rPr>
              <a:t>理解该问题需要知道：</a:t>
            </a:r>
            <a:endParaRPr lang="zh-CN" altLang="en-US" dirty="0">
              <a:ea typeface="黑体" panose="02010609060101010101" pitchFamily="49" charset="-122"/>
            </a:endParaRPr>
          </a:p>
          <a:p>
            <a:pPr eaLnBrk="1" hangingPunct="1">
              <a:lnSpc>
                <a:spcPct val="100000"/>
              </a:lnSpc>
              <a:buFontTx/>
              <a:buNone/>
            </a:pPr>
            <a:r>
              <a:rPr lang="zh-CN" altLang="en-US" dirty="0">
                <a:solidFill>
                  <a:srgbClr val="FF0000"/>
                </a:solidFill>
                <a:ea typeface="黑体" panose="02010609060101010101" pitchFamily="49" charset="-122"/>
              </a:rPr>
              <a:t>数组的存放方式</a:t>
            </a:r>
            <a:endParaRPr lang="zh-CN" altLang="en-US" dirty="0">
              <a:solidFill>
                <a:srgbClr val="FF0000"/>
              </a:solidFill>
              <a:ea typeface="黑体" panose="02010609060101010101" pitchFamily="49" charset="-122"/>
            </a:endParaRPr>
          </a:p>
          <a:p>
            <a:pPr eaLnBrk="1" hangingPunct="1">
              <a:lnSpc>
                <a:spcPct val="100000"/>
              </a:lnSpc>
              <a:buFontTx/>
              <a:buNone/>
            </a:pPr>
            <a:r>
              <a:rPr lang="en-US" altLang="zh-CN" dirty="0">
                <a:solidFill>
                  <a:srgbClr val="FF0000"/>
                </a:solidFill>
                <a:ea typeface="黑体" panose="02010609060101010101" pitchFamily="49" charset="-122"/>
              </a:rPr>
              <a:t>Cache</a:t>
            </a:r>
            <a:r>
              <a:rPr lang="zh-CN" altLang="en-US" dirty="0">
                <a:solidFill>
                  <a:srgbClr val="FF0000"/>
                </a:solidFill>
                <a:ea typeface="黑体" panose="02010609060101010101" pitchFamily="49" charset="-122"/>
              </a:rPr>
              <a:t>机制</a:t>
            </a:r>
            <a:endParaRPr lang="zh-CN" altLang="en-US" dirty="0">
              <a:solidFill>
                <a:srgbClr val="FF0000"/>
              </a:solidFill>
              <a:ea typeface="黑体" panose="02010609060101010101" pitchFamily="49" charset="-122"/>
            </a:endParaRPr>
          </a:p>
          <a:p>
            <a:pPr eaLnBrk="1" hangingPunct="1">
              <a:lnSpc>
                <a:spcPct val="100000"/>
              </a:lnSpc>
              <a:buFontTx/>
              <a:buNone/>
            </a:pPr>
            <a:r>
              <a:rPr lang="zh-CN" altLang="en-US" dirty="0">
                <a:solidFill>
                  <a:srgbClr val="FF0000"/>
                </a:solidFill>
                <a:ea typeface="黑体" panose="02010609060101010101" pitchFamily="49" charset="-122"/>
              </a:rPr>
              <a:t>访问局部性</a:t>
            </a:r>
            <a:endParaRPr lang="zh-CN" altLang="en-US" dirty="0">
              <a:solidFill>
                <a:srgbClr val="FF0000"/>
              </a:solidFill>
              <a:ea typeface="黑体" panose="02010609060101010101" pitchFamily="49" charset="-122"/>
            </a:endParaRPr>
          </a:p>
          <a:p>
            <a:pPr eaLnBrk="1" hangingPunct="1">
              <a:lnSpc>
                <a:spcPct val="100000"/>
              </a:lnSpc>
              <a:buFontTx/>
              <a:buNone/>
            </a:pPr>
            <a:r>
              <a:rPr lang="en-US" altLang="zh-CN" dirty="0">
                <a:solidFill>
                  <a:srgbClr val="3366FF"/>
                </a:solidFill>
                <a:latin typeface="黑体" panose="02010609060101010101" pitchFamily="49" charset="-122"/>
                <a:ea typeface="黑体" panose="02010609060101010101" pitchFamily="49" charset="-122"/>
              </a:rPr>
              <a:t>……</a:t>
            </a:r>
            <a:endParaRPr lang="en-US" altLang="zh-CN" dirty="0">
              <a:solidFill>
                <a:srgbClr val="3366FF"/>
              </a:solidFill>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343E2B-5FA7-4CA3-AD0D-60CD9D40BED3}" type="slidenum">
              <a:rPr lang="en-US" altLang="zh-CN" smtClean="0"/>
            </a:fld>
            <a:endParaRPr lang="en-US" altLang="zh-CN"/>
          </a:p>
        </p:txBody>
      </p:sp>
      <p:sp>
        <p:nvSpPr>
          <p:cNvPr id="23555" name="Rectangle 2"/>
          <p:cNvSpPr>
            <a:spLocks noGrp="1" noRot="1" noChangeAspect="1" noTextEdit="1"/>
          </p:cNvSpPr>
          <p:nvPr>
            <p:ph type="sldImg"/>
          </p:nvPr>
        </p:nvSpPr>
        <p:spPr>
          <a:xfrm>
            <a:off x="992188" y="768350"/>
            <a:ext cx="5114925" cy="3836988"/>
          </a:xfrm>
        </p:spPr>
      </p:sp>
      <p:sp>
        <p:nvSpPr>
          <p:cNvPr id="23556"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anose="02010600030101010101" pitchFamily="2" charset="-122"/>
              </a:rPr>
              <a:t>今年开始减少了一个学分，估计学习非常紧张。</a:t>
            </a:r>
            <a:endParaRPr lang="en-US" altLang="zh-CN" dirty="0">
              <a:ea typeface="宋体" panose="02010600030101010101" pitchFamily="2" charset="-122"/>
            </a:endParaRPr>
          </a:p>
          <a:p>
            <a:r>
              <a:rPr lang="zh-CN" altLang="en-US" dirty="0">
                <a:ea typeface="宋体" panose="02010600030101010101" pitchFamily="2" charset="-122"/>
              </a:rPr>
              <a:t>难不是新常态。</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学中做：根据理论，实现系统</a:t>
            </a:r>
            <a:endParaRPr lang="en-US" altLang="zh-CN" dirty="0">
              <a:ea typeface="宋体" panose="02010600030101010101" pitchFamily="2" charset="-122"/>
            </a:endParaRPr>
          </a:p>
          <a:p>
            <a:r>
              <a:rPr lang="zh-CN" altLang="en-US" dirty="0">
                <a:ea typeface="宋体" panose="02010600030101010101" pitchFamily="2" charset="-122"/>
              </a:rPr>
              <a:t>做中学：在实验过程中，理解、提高理论知识、特别是理论教学中没有提及的工程设计的知识。</a:t>
            </a:r>
            <a:endParaRPr lang="en-US" altLang="zh-CN" dirty="0">
              <a:ea typeface="宋体" panose="02010600030101010101" pitchFamily="2" charset="-122"/>
            </a:endParaRPr>
          </a:p>
          <a:p>
            <a:r>
              <a:rPr lang="zh-CN" altLang="en-US" dirty="0">
                <a:ea typeface="宋体" panose="02010600030101010101" pitchFamily="2" charset="-122"/>
              </a:rPr>
              <a:t>工程实践能力，课本中学不来的</a:t>
            </a:r>
            <a:endParaRPr lang="zh-CN" altLang="zh-CN"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992188" y="768350"/>
            <a:ext cx="5114925" cy="3836988"/>
          </a:xfrm>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anose="02010600030101010101" pitchFamily="2" charset="-122"/>
              </a:rPr>
              <a:t>2014</a:t>
            </a:r>
            <a:r>
              <a:rPr lang="zh-CN" altLang="en-US" dirty="0">
                <a:ea typeface="宋体" panose="02010600030101010101" pitchFamily="2" charset="-122"/>
              </a:rPr>
              <a:t>级</a:t>
            </a:r>
            <a:r>
              <a:rPr lang="en-US" altLang="zh-CN" dirty="0">
                <a:ea typeface="宋体" panose="02010600030101010101" pitchFamily="2" charset="-122"/>
              </a:rPr>
              <a:t>QQ</a:t>
            </a:r>
            <a:r>
              <a:rPr lang="zh-CN" altLang="en-US" dirty="0">
                <a:ea typeface="宋体" panose="02010600030101010101" pitchFamily="2" charset="-122"/>
              </a:rPr>
              <a:t>群：</a:t>
            </a:r>
            <a:r>
              <a:rPr lang="en-US" altLang="zh-CN" dirty="0">
                <a:ea typeface="宋体" panose="02010600030101010101" pitchFamily="2" charset="-122"/>
              </a:rPr>
              <a:t>373681268</a:t>
            </a:r>
            <a:endParaRPr lang="zh-CN" altLang="en-US" dirty="0">
              <a:ea typeface="宋体" panose="02010600030101010101" pitchFamily="2" charset="-122"/>
            </a:endParaRPr>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E38F651-B358-4029-AD81-0C19D935F47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992188" y="768350"/>
            <a:ext cx="5114925" cy="3836988"/>
          </a:xfrm>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34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528BE-552F-4B2B-8FEB-5E94306F92D2}"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9B2C61-6CA4-4CC4-8F97-144139A989F7}" type="slidenum">
              <a:rPr lang="en-US" altLang="zh-CN" smtClean="0"/>
            </a:fld>
            <a:endParaRPr lang="en-US" altLang="zh-CN"/>
          </a:p>
        </p:txBody>
      </p:sp>
      <p:sp>
        <p:nvSpPr>
          <p:cNvPr id="32771" name="Rectangle 2"/>
          <p:cNvSpPr>
            <a:spLocks noGrp="1" noRot="1" noChangeAspect="1" noTextEdit="1"/>
          </p:cNvSpPr>
          <p:nvPr>
            <p:ph type="sldImg"/>
          </p:nvPr>
        </p:nvSpPr>
        <p:spPr>
          <a:xfrm>
            <a:off x="992188" y="768350"/>
            <a:ext cx="5114925" cy="3836988"/>
          </a:xfrm>
        </p:spPr>
      </p:sp>
      <p:sp>
        <p:nvSpPr>
          <p:cNvPr id="32772"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anose="02010600030101010101" pitchFamily="2" charset="-122"/>
              </a:rPr>
              <a:t>从计算机的工作任务说到数字设计的任务。</a:t>
            </a:r>
            <a:endParaRPr lang="zh-CN" altLang="zh-CN"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48</a:t>
            </a:r>
            <a:r>
              <a:rPr lang="zh-CN" altLang="en-US" dirty="0"/>
              <a:t>个学时减少到</a:t>
            </a:r>
            <a:r>
              <a:rPr lang="en-US" altLang="zh-CN" dirty="0"/>
              <a:t>36</a:t>
            </a:r>
            <a:r>
              <a:rPr lang="zh-CN" altLang="en-US" dirty="0"/>
              <a:t>个学时</a:t>
            </a:r>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457200" marR="0" lvl="1" indent="0" algn="l" defTabSz="914400" rtl="0" eaLnBrk="1" fontAlgn="base" latinLnBrk="0" hangingPunct="1">
              <a:lnSpc>
                <a:spcPct val="100000"/>
              </a:lnSpc>
              <a:spcBef>
                <a:spcPct val="30000"/>
              </a:spcBef>
              <a:spcAft>
                <a:spcPct val="0"/>
              </a:spcAft>
              <a:buClrTx/>
              <a:buSzTx/>
              <a:buFontTx/>
              <a:buNone/>
              <a:defRPr/>
            </a:pPr>
            <a:r>
              <a:rPr lang="zh-CN" altLang="en-US" dirty="0"/>
              <a:t>薛双百、余子豪的事例：参与龙芯、北斗的设计工作。</a:t>
            </a:r>
            <a:endParaRPr lang="en-US" altLang="zh-CN" dirty="0"/>
          </a:p>
          <a:p>
            <a:pPr lvl="1" eaLnBrk="1" hangingPunct="1"/>
            <a:endParaRPr lang="en-US" altLang="zh-CN" dirty="0"/>
          </a:p>
          <a:p>
            <a:pPr lvl="1" eaLnBrk="1" hangingPunct="1"/>
            <a:r>
              <a:rPr lang="zh-CN" altLang="en-US" dirty="0"/>
              <a:t>集成电路被喻为国家的“工业粮食”，是所有整机设备的“心脏”。</a:t>
            </a:r>
            <a:endParaRPr lang="en-US" altLang="zh-CN" dirty="0"/>
          </a:p>
          <a:p>
            <a:pPr lvl="1" eaLnBrk="1" hangingPunct="1"/>
            <a:r>
              <a:rPr lang="zh-CN" altLang="en-US" sz="2800" kern="1200" dirty="0">
                <a:latin typeface="Arial" panose="020B0604020202020204" pitchFamily="34" charset="0"/>
                <a:ea typeface="宋体" panose="02010600030101010101" pitchFamily="2" charset="-122"/>
              </a:rPr>
              <a:t>在现有的技术条件下，排除一块芯片中所有可能安放的‘后门’几乎是不可能的。</a:t>
            </a:r>
            <a:r>
              <a:rPr lang="zh-CN" altLang="en-US" sz="2800" dirty="0"/>
              <a:t>危及国家安全</a:t>
            </a:r>
            <a:endParaRPr lang="en-US" altLang="zh-CN" sz="2800" dirty="0"/>
          </a:p>
          <a:p>
            <a:pPr eaLnBrk="1" hangingPunct="1"/>
            <a:r>
              <a:rPr lang="zh-CN" altLang="en-US" dirty="0"/>
              <a:t>跟踪学习</a:t>
            </a:r>
            <a:endParaRPr lang="en-US" altLang="zh-CN" dirty="0"/>
          </a:p>
          <a:p>
            <a:pPr lvl="1" eaLnBrk="1" hangingPunct="1"/>
            <a:r>
              <a:rPr lang="zh-CN" altLang="en-US" dirty="0"/>
              <a:t>跟踪学习是国家战略</a:t>
            </a:r>
            <a:endParaRPr lang="en-US" altLang="zh-CN" dirty="0"/>
          </a:p>
          <a:p>
            <a:pPr lvl="1" eaLnBrk="1" hangingPunct="1"/>
            <a:r>
              <a:rPr lang="zh-CN" altLang="en-US" dirty="0"/>
              <a:t>片面跟踪</a:t>
            </a:r>
            <a:r>
              <a:rPr lang="en-US" altLang="zh-CN" dirty="0"/>
              <a:t>CS</a:t>
            </a:r>
            <a:endParaRPr lang="en-US" altLang="zh-CN" dirty="0"/>
          </a:p>
          <a:p>
            <a:pPr lvl="1" eaLnBrk="1" hangingPunct="1"/>
            <a:r>
              <a:rPr lang="zh-CN" altLang="en-US" dirty="0"/>
              <a:t>但是没有跟踪</a:t>
            </a:r>
            <a:r>
              <a:rPr lang="en-US" altLang="zh-CN" dirty="0"/>
              <a:t>CE</a:t>
            </a:r>
            <a:endParaRPr lang="en-US" altLang="zh-CN" dirty="0"/>
          </a:p>
          <a:p>
            <a:pPr lvl="0"/>
            <a:r>
              <a:rPr lang="zh-CN" altLang="en-US" u="none" dirty="0">
                <a:solidFill>
                  <a:schemeClr val="tx2"/>
                </a:solidFill>
                <a:latin typeface="Times New Roman" panose="02020603050405020304" pitchFamily="18" charset="0"/>
                <a:ea typeface="楷体_GB2312" pitchFamily="49" charset="-122"/>
              </a:rPr>
              <a:t>初始阶段</a:t>
            </a:r>
            <a:endParaRPr lang="zh-CN" altLang="en-US" dirty="0"/>
          </a:p>
          <a:p>
            <a:pPr lvl="1"/>
            <a:r>
              <a:rPr lang="zh-CN" altLang="en-US" dirty="0"/>
              <a:t>注重硬件</a:t>
            </a:r>
            <a:endParaRPr lang="zh-CN" altLang="en-US" dirty="0"/>
          </a:p>
          <a:p>
            <a:pPr lvl="1"/>
            <a:r>
              <a:rPr lang="zh-CN" altLang="en-US" dirty="0"/>
              <a:t>小型机</a:t>
            </a:r>
            <a:r>
              <a:rPr lang="en-US" altLang="zh-CN" dirty="0"/>
              <a:t>-</a:t>
            </a:r>
            <a:r>
              <a:rPr lang="zh-CN" altLang="en-US" dirty="0"/>
              <a:t>巨型机持续发展</a:t>
            </a:r>
            <a:endParaRPr lang="zh-CN" altLang="en-US" dirty="0"/>
          </a:p>
          <a:p>
            <a:pPr lvl="0"/>
            <a:r>
              <a:rPr lang="zh-CN" altLang="en-US" dirty="0"/>
              <a:t>建设阶段</a:t>
            </a:r>
            <a:endParaRPr lang="zh-CN" altLang="en-US" dirty="0"/>
          </a:p>
          <a:p>
            <a:pPr lvl="1"/>
            <a:r>
              <a:rPr lang="zh-CN" altLang="en-US" dirty="0"/>
              <a:t>放弃</a:t>
            </a:r>
            <a:r>
              <a:rPr lang="en-US" altLang="zh-CN" dirty="0"/>
              <a:t>CPU</a:t>
            </a:r>
            <a:endParaRPr lang="zh-CN" altLang="en-US" dirty="0"/>
          </a:p>
          <a:p>
            <a:pPr lvl="1"/>
            <a:r>
              <a:rPr lang="zh-CN" altLang="en-US" dirty="0"/>
              <a:t>放下容易</a:t>
            </a:r>
            <a:endParaRPr lang="zh-CN" altLang="en-US" dirty="0"/>
          </a:p>
          <a:p>
            <a:pPr lvl="1"/>
            <a:r>
              <a:rPr lang="zh-CN" altLang="en-US" dirty="0"/>
              <a:t>只好研究软件</a:t>
            </a:r>
            <a:endParaRPr lang="zh-CN" altLang="en-US" dirty="0"/>
          </a:p>
          <a:p>
            <a:pPr lvl="0"/>
            <a:r>
              <a:rPr lang="zh-CN" altLang="en-US" dirty="0">
                <a:solidFill>
                  <a:srgbClr val="002060"/>
                </a:solidFill>
              </a:rPr>
              <a:t>发展阶段</a:t>
            </a:r>
            <a:endParaRPr lang="zh-CN" altLang="en-US" dirty="0">
              <a:solidFill>
                <a:srgbClr val="002060"/>
              </a:solidFill>
            </a:endParaRPr>
          </a:p>
          <a:p>
            <a:pPr lvl="1"/>
            <a:r>
              <a:rPr lang="zh-CN" altLang="en-US" dirty="0"/>
              <a:t>发现没有不行</a:t>
            </a:r>
            <a:endParaRPr lang="zh-CN" altLang="en-US" dirty="0"/>
          </a:p>
          <a:p>
            <a:pPr lvl="1"/>
            <a:r>
              <a:rPr lang="zh-CN" altLang="en-US" dirty="0"/>
              <a:t>捡起来难</a:t>
            </a:r>
            <a:endParaRPr lang="zh-CN" altLang="en-US" dirty="0"/>
          </a:p>
          <a:p>
            <a:pPr lvl="1"/>
            <a:r>
              <a:rPr lang="zh-CN" altLang="en-US" dirty="0"/>
              <a:t>软件也遇到瓶颈</a:t>
            </a:r>
            <a:endParaRPr lang="zh-CN" altLang="en-US" dirty="0"/>
          </a:p>
          <a:p>
            <a:pPr eaLnBrk="1" hangingPunct="1"/>
            <a:endParaRPr lang="en-US" altLang="zh-CN" sz="2800" dirty="0"/>
          </a:p>
          <a:p>
            <a:pPr eaLnBrk="1" hangingPunct="1"/>
            <a:r>
              <a:rPr lang="zh-CN" altLang="en-US" sz="2800" dirty="0"/>
              <a:t>硬件建设关键期的放弃</a:t>
            </a:r>
            <a:endParaRPr lang="en-US" altLang="zh-CN" sz="2800" dirty="0"/>
          </a:p>
          <a:p>
            <a:pPr lvl="1" eaLnBrk="1" hangingPunct="1"/>
            <a:r>
              <a:rPr lang="zh-CN" altLang="en-US" sz="2000" dirty="0"/>
              <a:t>“做不如买、买不如租”毁了几代人</a:t>
            </a:r>
            <a:endParaRPr lang="en-US" altLang="zh-CN" sz="2000" dirty="0"/>
          </a:p>
          <a:p>
            <a:pPr lvl="1" eaLnBrk="1" hangingPunct="1"/>
            <a:r>
              <a:rPr lang="en-US" altLang="zh-CN" sz="2000" dirty="0"/>
              <a:t>1</a:t>
            </a:r>
            <a:r>
              <a:rPr lang="zh-CN" altLang="en-US" sz="2000" dirty="0"/>
              <a:t>倍损失</a:t>
            </a:r>
            <a:r>
              <a:rPr lang="en-US" altLang="zh-CN" sz="2000" dirty="0"/>
              <a:t>N</a:t>
            </a:r>
            <a:r>
              <a:rPr lang="zh-CN" altLang="en-US" sz="2000" dirty="0"/>
              <a:t>倍补</a:t>
            </a:r>
            <a:r>
              <a:rPr lang="en-US" altLang="zh-CN" sz="2000" dirty="0"/>
              <a:t>——</a:t>
            </a:r>
            <a:r>
              <a:rPr lang="zh-CN" altLang="en-US" sz="2000" dirty="0"/>
              <a:t>伤不起！！</a:t>
            </a:r>
            <a:endParaRPr lang="zh-CN" altLang="en-US" sz="2000" dirty="0"/>
          </a:p>
          <a:p>
            <a:endParaRPr lang="zh-CN" altLang="en-US" dirty="0"/>
          </a:p>
        </p:txBody>
      </p:sp>
      <p:sp>
        <p:nvSpPr>
          <p:cNvPr id="4" name="灯片编号占位符 3"/>
          <p:cNvSpPr>
            <a:spLocks noGrp="1"/>
          </p:cNvSpPr>
          <p:nvPr>
            <p:ph type="sldNum" sz="quarter" idx="10"/>
          </p:nvPr>
        </p:nvSpPr>
        <p:spPr/>
        <p:txBody>
          <a:bodyPr/>
          <a:lstStyle/>
          <a:p>
            <a:pPr>
              <a:defRPr/>
            </a:pPr>
            <a:fld id="{F370C48A-C264-45AA-A57D-FED97286BFC8}"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lvl="1"/>
            <a:r>
              <a:rPr lang="en-US" altLang="zh-CN" sz="2000" dirty="0"/>
              <a:t>Xeon X7400</a:t>
            </a:r>
            <a:endParaRPr lang="en-US" altLang="zh-CN" sz="2000" dirty="0"/>
          </a:p>
          <a:p>
            <a:pPr lvl="1"/>
            <a:r>
              <a:rPr lang="en-US" altLang="zh-CN" sz="2000" dirty="0"/>
              <a:t>32nm</a:t>
            </a:r>
            <a:endParaRPr lang="en-US" altLang="zh-CN" sz="2000" dirty="0"/>
          </a:p>
          <a:p>
            <a:pPr lvl="1"/>
            <a:r>
              <a:rPr lang="en-US" altLang="zh-CN" sz="2000" dirty="0"/>
              <a:t>Cores: 6</a:t>
            </a:r>
            <a:endParaRPr lang="en-US" altLang="zh-CN" sz="2000" dirty="0"/>
          </a:p>
          <a:p>
            <a:pPr lvl="1"/>
            <a:r>
              <a:rPr lang="en-US" altLang="zh-CN" sz="2000" dirty="0"/>
              <a:t>1.17Billion Transistors</a:t>
            </a:r>
            <a:endParaRPr lang="en-US" altLang="zh-CN" sz="2000" dirty="0"/>
          </a:p>
          <a:p>
            <a:pPr lvl="1"/>
            <a:r>
              <a:rPr lang="en-US" altLang="zh-CN" sz="2000" dirty="0"/>
              <a:t>Cache 12MByte</a:t>
            </a:r>
            <a:endParaRPr lang="en-US" altLang="zh-CN" sz="2000" dirty="0"/>
          </a:p>
          <a:p>
            <a:pPr lvl="1"/>
            <a:r>
              <a:rPr lang="en-US" altLang="zh-CN" sz="2000" dirty="0"/>
              <a:t>Frequency 2.66GHz</a:t>
            </a:r>
            <a:endParaRPr lang="en-US" altLang="zh-CN" sz="2000" dirty="0"/>
          </a:p>
          <a:p>
            <a:pPr lvl="1"/>
            <a:r>
              <a:rPr lang="en-US" altLang="zh-CN" sz="2000" dirty="0"/>
              <a:t>240 mm2</a:t>
            </a:r>
            <a:endParaRPr lang="en-US" altLang="zh-CN" sz="2000" dirty="0"/>
          </a:p>
          <a:p>
            <a:pPr lvl="1"/>
            <a:r>
              <a:rPr lang="en-US" altLang="zh-CN" sz="2000" dirty="0"/>
              <a:t>130 Watt</a:t>
            </a:r>
            <a:endParaRPr lang="en-US" altLang="zh-CN" sz="2000" dirty="0"/>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课程名称由来</a:t>
            </a:r>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一个</a:t>
            </a:r>
            <a:r>
              <a:rPr lang="en-US" altLang="zh-CN" dirty="0"/>
              <a:t>BUG</a:t>
            </a:r>
            <a:r>
              <a:rPr lang="zh-CN" altLang="en-US" dirty="0"/>
              <a:t>和一个杀毒程序的争斗，</a:t>
            </a:r>
            <a:r>
              <a:rPr lang="en-US" altLang="zh-CN" dirty="0"/>
              <a:t>Neo  One     &lt;-&gt; Smith</a:t>
            </a:r>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数据（</a:t>
            </a:r>
            <a:r>
              <a:rPr lang="en-US" altLang="zh-CN" dirty="0"/>
              <a:t>data</a:t>
            </a:r>
            <a:r>
              <a:rPr lang="zh-CN" altLang="en-US" dirty="0"/>
              <a:t>）是对客观事物的符号表示，是用于表示客观事物的未经加工的原始素材，如图形符号、数字、字母等。或者说，数据是通过物理观察得来的事实和概念，是关于现实世界中的地方、事件、其他对象或概念的描述。在计算机科学中是指所有能输入到计算机并被计算机程序处理的符号的介质的总称。</a:t>
            </a:r>
            <a:endParaRPr lang="en-US" altLang="zh-CN" dirty="0"/>
          </a:p>
          <a:p>
            <a:endParaRPr lang="en-US" altLang="zh-CN" dirty="0"/>
          </a:p>
          <a:p>
            <a:r>
              <a:rPr lang="zh-CN" altLang="en-US" dirty="0"/>
              <a:t>信息，指音讯、消息、通讯系统传输和处理的对象，泛指人类社会传播的一切内容。人通过获得、识别自然界和社会的不同信息来区别不同事物，得以认识和改造世界。在一切通讯和控制系统中，信息是一种普遍联系的形式。</a:t>
            </a:r>
            <a:r>
              <a:rPr lang="en-US" altLang="zh-CN" dirty="0"/>
              <a:t>1948</a:t>
            </a:r>
            <a:r>
              <a:rPr lang="zh-CN" altLang="en-US" dirty="0"/>
              <a:t>年，数学家香农在题为“通讯的数学理论”的论文中指出：“信息是用来消除随机不定性的东西”。创建一切宇宙万物的最基本万能单位是信息。</a:t>
            </a:r>
            <a:endParaRPr lang="en-US" altLang="zh-CN" dirty="0"/>
          </a:p>
          <a:p>
            <a:r>
              <a:rPr lang="zh-CN" altLang="en-US" sz="1200" dirty="0"/>
              <a:t>在通常情况下，信息是指“事物运动的状态及状态变化的方式”（站在客观事物立场上），或者是 “认识主体所感知或所表述的事物运动及其变化方式的形 式、内容和效用”（站在认识主体立场上）。 </a:t>
            </a:r>
            <a:endParaRPr lang="en-US" altLang="zh-CN" sz="1200" dirty="0"/>
          </a:p>
        </p:txBody>
      </p:sp>
      <p:sp>
        <p:nvSpPr>
          <p:cNvPr id="4" name="灯片编号占位符 3"/>
          <p:cNvSpPr>
            <a:spLocks noGrp="1"/>
          </p:cNvSpPr>
          <p:nvPr>
            <p:ph type="sldNum" sz="quarter" idx="10"/>
          </p:nvPr>
        </p:nvSpPr>
        <p:spPr/>
        <p:txBody>
          <a:bodyPr/>
          <a:lstStyle/>
          <a:p>
            <a:pPr>
              <a:defRPr/>
            </a:pPr>
            <a:fld id="{96CFD8BC-6C38-49CD-B7B5-74810F99FBDC}"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Digit</a:t>
            </a:r>
            <a:r>
              <a:rPr lang="zh-CN" altLang="en-US" dirty="0"/>
              <a:t>的解释</a:t>
            </a:r>
            <a:endParaRPr lang="en-US" altLang="zh-CN" dirty="0"/>
          </a:p>
          <a:p>
            <a:pPr lvl="1"/>
            <a:r>
              <a:rPr lang="zh-CN" altLang="en-US" dirty="0"/>
              <a:t>人的手指或脚趾</a:t>
            </a:r>
            <a:endParaRPr lang="zh-CN" altLang="en-US" dirty="0"/>
          </a:p>
          <a:p>
            <a:pPr lvl="1"/>
            <a:r>
              <a:rPr lang="zh-CN" altLang="en-US" dirty="0"/>
              <a:t>指宽</a:t>
            </a:r>
            <a:endParaRPr lang="zh-CN" altLang="en-US" dirty="0"/>
          </a:p>
          <a:p>
            <a:pPr lvl="1"/>
            <a:r>
              <a:rPr lang="zh-CN" altLang="en-US" dirty="0"/>
              <a:t>阿拉伯数字符号从</a:t>
            </a:r>
            <a:r>
              <a:rPr lang="en-US" altLang="zh-CN" dirty="0"/>
              <a:t>0</a:t>
            </a:r>
            <a:r>
              <a:rPr lang="zh-CN" altLang="en-US" dirty="0"/>
              <a:t>到</a:t>
            </a:r>
            <a:r>
              <a:rPr lang="en-US" altLang="zh-CN" dirty="0"/>
              <a:t>9</a:t>
            </a:r>
            <a:r>
              <a:rPr lang="zh-CN" altLang="en-US" dirty="0"/>
              <a:t>中的任意一个</a:t>
            </a:r>
            <a:endParaRPr lang="zh-CN" altLang="en-US" dirty="0"/>
          </a:p>
          <a:p>
            <a:pPr lvl="1"/>
            <a:r>
              <a:rPr lang="zh-CN" altLang="en-US" dirty="0"/>
              <a:t>用于计算系统中的符号</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AF2A5A-940A-4D4F-93EA-512BD4B05891}" type="slidenum">
              <a:rPr lang="en-US" altLang="zh-CN" smtClean="0"/>
            </a:fld>
            <a:endParaRPr lang="en-US" altLang="zh-CN"/>
          </a:p>
        </p:txBody>
      </p:sp>
      <p:sp>
        <p:nvSpPr>
          <p:cNvPr id="91139" name="Rectangle 2"/>
          <p:cNvSpPr>
            <a:spLocks noGrp="1" noRot="1" noChangeAspect="1" noChangeArrowheads="1" noTextEdit="1"/>
          </p:cNvSpPr>
          <p:nvPr>
            <p:ph type="sldImg"/>
          </p:nvPr>
        </p:nvSpPr>
        <p:spPr>
          <a:xfrm>
            <a:off x="992188" y="768350"/>
            <a:ext cx="5114925" cy="3836988"/>
          </a:xfrm>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模拟量 </a:t>
            </a:r>
            <a:r>
              <a:rPr lang="en-US" altLang="zh-CN" dirty="0">
                <a:latin typeface="Arial" panose="020B0604020202020204" pitchFamily="34" charset="0"/>
              </a:rPr>
              <a:t>Analog Value</a:t>
            </a:r>
            <a:r>
              <a:rPr lang="zh-CN" altLang="en-US" dirty="0">
                <a:latin typeface="Arial" panose="020B0604020202020204" pitchFamily="34" charset="0"/>
              </a:rPr>
              <a:t>：连续的物理量</a:t>
            </a:r>
            <a:endParaRPr lang="zh-CN" altLang="en-US" dirty="0">
              <a:latin typeface="Arial" panose="020B0604020202020204" pitchFamily="34" charset="0"/>
            </a:endParaRPr>
          </a:p>
          <a:p>
            <a:r>
              <a:rPr lang="zh-CN" altLang="en-US" dirty="0">
                <a:latin typeface="Arial" panose="020B0604020202020204" pitchFamily="34" charset="0"/>
              </a:rPr>
              <a:t>三极管的开关特性：开</a:t>
            </a:r>
            <a:r>
              <a:rPr lang="en-US" altLang="zh-CN" dirty="0">
                <a:latin typeface="Arial" panose="020B0604020202020204" pitchFamily="34" charset="0"/>
              </a:rPr>
              <a:t>—</a:t>
            </a:r>
            <a:r>
              <a:rPr lang="zh-CN" altLang="en-US" dirty="0">
                <a:latin typeface="Arial" panose="020B0604020202020204" pitchFamily="34" charset="0"/>
              </a:rPr>
              <a:t>饱和</a:t>
            </a:r>
            <a:r>
              <a:rPr lang="en-US" altLang="zh-CN" dirty="0">
                <a:latin typeface="Arial" panose="020B0604020202020204" pitchFamily="34" charset="0"/>
              </a:rPr>
              <a:t>/</a:t>
            </a:r>
            <a:r>
              <a:rPr lang="zh-CN" altLang="en-US" dirty="0">
                <a:latin typeface="Arial" panose="020B0604020202020204" pitchFamily="34" charset="0"/>
              </a:rPr>
              <a:t>关</a:t>
            </a:r>
            <a:r>
              <a:rPr lang="en-US" altLang="zh-CN" dirty="0">
                <a:latin typeface="Arial" panose="020B0604020202020204" pitchFamily="34" charset="0"/>
              </a:rPr>
              <a:t>—</a:t>
            </a:r>
            <a:r>
              <a:rPr lang="zh-CN" altLang="en-US" dirty="0">
                <a:latin typeface="Arial" panose="020B0604020202020204" pitchFamily="34" charset="0"/>
              </a:rPr>
              <a:t>不导通</a:t>
            </a:r>
            <a:endParaRPr lang="en-US" altLang="zh-CN" dirty="0">
              <a:latin typeface="Arial" panose="020B0604020202020204" pitchFamily="34" charset="0"/>
            </a:endParaRPr>
          </a:p>
          <a:p>
            <a:pPr lvl="1"/>
            <a:r>
              <a:rPr lang="zh-CN" altLang="en-US" sz="2800" dirty="0"/>
              <a:t>例如：电压，电流，温度，亮度，颜色等</a:t>
            </a:r>
            <a:endParaRPr lang="zh-CN" altLang="en-US" sz="2800" dirty="0"/>
          </a:p>
          <a:p>
            <a:pPr lvl="1"/>
            <a:r>
              <a:rPr lang="zh-CN" altLang="en-US" sz="2800" dirty="0"/>
              <a:t>缺点</a:t>
            </a:r>
            <a:endParaRPr lang="en-US" altLang="zh-CN" sz="2800" dirty="0"/>
          </a:p>
          <a:p>
            <a:pPr lvl="2"/>
            <a:r>
              <a:rPr lang="zh-CN" altLang="en-US" sz="2400" dirty="0"/>
              <a:t>很难度量</a:t>
            </a:r>
            <a:endParaRPr lang="zh-CN" altLang="en-US" sz="2400" dirty="0"/>
          </a:p>
          <a:p>
            <a:pPr lvl="2"/>
            <a:r>
              <a:rPr lang="zh-CN" altLang="en-US" sz="2400" dirty="0"/>
              <a:t>容易受噪声的干扰</a:t>
            </a:r>
            <a:endParaRPr lang="zh-CN" altLang="en-US" sz="2400" dirty="0"/>
          </a:p>
          <a:p>
            <a:pPr lvl="2"/>
            <a:r>
              <a:rPr lang="zh-CN" altLang="en-US" sz="2400" dirty="0"/>
              <a:t>难以保存</a:t>
            </a:r>
            <a:endParaRPr lang="en-US" altLang="zh-CN" sz="2400" dirty="0"/>
          </a:p>
          <a:p>
            <a:pPr lvl="1"/>
            <a:r>
              <a:rPr lang="zh-CN" altLang="en-US" sz="2800" dirty="0"/>
              <a:t>优点：用精确的值表示事物</a:t>
            </a:r>
            <a:endParaRPr lang="zh-CN" altLang="en-US" sz="3200" dirty="0"/>
          </a:p>
          <a:p>
            <a:endParaRPr lang="zh-CN" altLang="en-US"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273FAD8-CB82-4F22-BCDA-03E8283DD3F2}" type="slidenum">
              <a:rPr lang="en-US" altLang="zh-CN"/>
            </a:fld>
            <a:endParaRPr lang="en-US" altLang="zh-CN"/>
          </a:p>
        </p:txBody>
      </p:sp>
      <p:sp>
        <p:nvSpPr>
          <p:cNvPr id="288770" name="Rectangle 2"/>
          <p:cNvSpPr>
            <a:spLocks noGrp="1" noRot="1" noChangeAspect="1" noChangeArrowheads="1" noTextEdit="1"/>
          </p:cNvSpPr>
          <p:nvPr>
            <p:ph type="sldImg"/>
          </p:nvPr>
        </p:nvSpPr>
        <p:spPr>
          <a:xfrm>
            <a:off x="992188" y="768350"/>
            <a:ext cx="5114925" cy="3836988"/>
          </a:xfrm>
        </p:spPr>
      </p:sp>
      <p:sp>
        <p:nvSpPr>
          <p:cNvPr id="288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dirty="0">
                <a:solidFill>
                  <a:schemeClr val="tx2"/>
                </a:solidFill>
                <a:ea typeface="黑体" panose="02010609060101010101" pitchFamily="49" charset="-122"/>
              </a:rPr>
              <a:t>脉冲信号是指一种持续时间极短的电压或电流波形。</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rtl="0"/>
            <a:r>
              <a:rPr lang="zh-CN" altLang="zh-CN" dirty="0">
                <a:effectLst/>
              </a:rPr>
              <a:t>弗雷格被公认为伟大的逻辑学家，如同</a:t>
            </a:r>
            <a:r>
              <a:rPr lang="zh-CN" altLang="zh-CN" dirty="0">
                <a:effectLst/>
                <a:hlinkClick r:id="rId3" tooltip="亚里士多德" action="ppaction://hlinkfile"/>
              </a:rPr>
              <a:t>亚里士多德</a:t>
            </a:r>
            <a:r>
              <a:rPr lang="zh-CN" altLang="zh-CN" dirty="0">
                <a:effectLst/>
              </a:rPr>
              <a:t>，</a:t>
            </a:r>
            <a:r>
              <a:rPr lang="zh-CN" altLang="zh-CN" dirty="0">
                <a:effectLst/>
                <a:hlinkClick r:id="rId4" tooltip="哥德尔" action="ppaction://hlinkfile"/>
              </a:rPr>
              <a:t>哥德尔</a:t>
            </a:r>
            <a:r>
              <a:rPr lang="zh-CN" altLang="zh-CN" dirty="0">
                <a:effectLst/>
              </a:rPr>
              <a:t>，</a:t>
            </a:r>
            <a:r>
              <a:rPr lang="zh-CN" altLang="zh-CN" dirty="0">
                <a:effectLst/>
                <a:hlinkClick r:id="rId5" tooltip="塔尔斯基" action="ppaction://hlinkfile"/>
              </a:rPr>
              <a:t>塔尔斯基</a:t>
            </a:r>
            <a:r>
              <a:rPr lang="zh-CN" altLang="zh-CN" dirty="0">
                <a:effectLst/>
              </a:rPr>
              <a:t>。他于1879年出版的《</a:t>
            </a:r>
            <a:r>
              <a:rPr lang="zh-CN" altLang="zh-CN" dirty="0">
                <a:effectLst/>
                <a:hlinkClick r:id="rId6" tooltip="概念文字" action="ppaction://hlinkfile"/>
              </a:rPr>
              <a:t>概念文字</a:t>
            </a:r>
            <a:r>
              <a:rPr lang="zh-CN" altLang="zh-CN" dirty="0">
                <a:effectLst/>
              </a:rPr>
              <a:t>》标志着逻辑学史的转折。《概念文字》开辟了新的领域。</a:t>
            </a:r>
            <a:endParaRPr lang="en-US" altLang="zh-CN" b="1" dirty="0">
              <a:effectLst/>
            </a:endParaRPr>
          </a:p>
          <a:p>
            <a:pPr rtl="0"/>
            <a:r>
              <a:rPr lang="zh-CN" altLang="zh-CN" dirty="0">
                <a:effectLst/>
              </a:rPr>
              <a:t>罗素在</a:t>
            </a:r>
            <a:r>
              <a:rPr lang="zh-CN" altLang="zh-CN" dirty="0">
                <a:effectLst/>
                <a:hlinkClick r:id="rId7" tooltip="1900年" action="ppaction://hlinkfile"/>
              </a:rPr>
              <a:t>1900年</a:t>
            </a:r>
            <a:r>
              <a:rPr lang="zh-CN" altLang="zh-CN" dirty="0">
                <a:effectLst/>
              </a:rPr>
              <a:t>便认识到，数学是</a:t>
            </a:r>
            <a:r>
              <a:rPr lang="zh-CN" altLang="zh-CN" dirty="0">
                <a:effectLst/>
                <a:hlinkClick r:id="rId8" tooltip="逻辑学" action="ppaction://hlinkfile"/>
              </a:rPr>
              <a:t>逻辑学</a:t>
            </a:r>
            <a:r>
              <a:rPr lang="zh-CN" altLang="zh-CN" dirty="0">
                <a:effectLst/>
              </a:rPr>
              <a:t>的一部分，他试图建立逻辑主义数学体系，把整个数学归纳为逻辑学；</a:t>
            </a:r>
            <a:r>
              <a:rPr lang="zh-CN" altLang="zh-CN" dirty="0">
                <a:effectLst/>
                <a:hlinkClick r:id="rId9" tooltip="1910年" action="ppaction://hlinkfile"/>
              </a:rPr>
              <a:t>1910年</a:t>
            </a:r>
            <a:r>
              <a:rPr lang="zh-CN" altLang="zh-CN" dirty="0">
                <a:effectLst/>
              </a:rPr>
              <a:t>，他和他的老师</a:t>
            </a:r>
            <a:r>
              <a:rPr lang="zh-CN" altLang="zh-CN" dirty="0">
                <a:effectLst/>
                <a:hlinkClick r:id="rId10" tooltip="阿弗烈·诺夫·怀海德" action="ppaction://hlinkfile"/>
              </a:rPr>
              <a:t>阿弗烈·诺夫·怀海德</a:t>
            </a:r>
            <a:r>
              <a:rPr lang="zh-CN" altLang="zh-CN" dirty="0">
                <a:effectLst/>
              </a:rPr>
              <a:t>一起发表了三卷本的《</a:t>
            </a:r>
            <a:r>
              <a:rPr lang="zh-CN" altLang="zh-CN" sz="1200" kern="1200" dirty="0">
                <a:solidFill>
                  <a:schemeClr val="tx1"/>
                </a:solidFill>
                <a:effectLst/>
                <a:latin typeface="Arial" panose="020B0604020202020204" pitchFamily="34" charset="0"/>
                <a:ea typeface="宋体" panose="02010600030101010101" pitchFamily="2" charset="-122"/>
                <a:cs typeface="+mn-cs"/>
                <a:hlinkClick r:id="rId11" tooltip="数学原理" action="ppaction://hlinkfile"/>
              </a:rPr>
              <a:t>数学原理</a:t>
            </a:r>
            <a:r>
              <a:rPr lang="zh-CN" altLang="zh-CN" dirty="0">
                <a:effectLst/>
              </a:rPr>
              <a:t>》，在其中对这一概念做了初步的系统整理。</a:t>
            </a:r>
            <a:endParaRPr lang="en-US" altLang="zh-CN" dirty="0">
              <a:effectLst/>
            </a:endParaRPr>
          </a:p>
          <a:p>
            <a:pPr rtl="0"/>
            <a:r>
              <a:rPr lang="zh-CN" altLang="zh-CN" dirty="0">
                <a:effectLst/>
                <a:hlinkClick r:id="rId12" tooltip="1950年" action="ppaction://hlinkfile"/>
              </a:rPr>
              <a:t>1950年</a:t>
            </a:r>
            <a:r>
              <a:rPr lang="zh-CN" altLang="zh-CN" dirty="0">
                <a:effectLst/>
              </a:rPr>
              <a:t>，罗素获得</a:t>
            </a:r>
            <a:r>
              <a:rPr lang="zh-CN" altLang="zh-CN" dirty="0">
                <a:effectLst/>
                <a:hlinkClick r:id="rId13" tooltip="诺贝尔文学奖" action="ppaction://hlinkfile"/>
              </a:rPr>
              <a:t>诺贝尔文学奖</a:t>
            </a:r>
            <a:r>
              <a:rPr lang="zh-CN" altLang="zh-CN" dirty="0">
                <a:effectLst/>
              </a:rPr>
              <a:t>，以表彰其“</a:t>
            </a:r>
            <a:r>
              <a:rPr lang="zh-CN" altLang="zh-CN" i="1" dirty="0">
                <a:effectLst/>
              </a:rPr>
              <a:t>多样且重要的作品，持续不断的追求</a:t>
            </a:r>
            <a:r>
              <a:rPr lang="zh-CN" altLang="zh-CN" i="1" dirty="0">
                <a:effectLst/>
                <a:hlinkClick r:id="rId14" tooltip="人道主义" action="ppaction://hlinkfile"/>
              </a:rPr>
              <a:t>人道主义</a:t>
            </a:r>
            <a:r>
              <a:rPr lang="zh-CN" altLang="zh-CN" i="1" dirty="0">
                <a:effectLst/>
              </a:rPr>
              <a:t>理想和思想自由</a:t>
            </a:r>
            <a:r>
              <a:rPr lang="zh-CN" altLang="zh-CN" dirty="0">
                <a:effectLst/>
              </a:rPr>
              <a:t>”。</a:t>
            </a:r>
            <a:endParaRPr lang="zh-CN" altLang="zh-CN" dirty="0">
              <a:effectLst/>
            </a:endParaRPr>
          </a:p>
          <a:p>
            <a:pPr rtl="0"/>
            <a:r>
              <a:rPr lang="zh-CN" altLang="zh-CN" dirty="0">
                <a:effectLst/>
              </a:rPr>
              <a:t>1921年他曾来</a:t>
            </a:r>
            <a:r>
              <a:rPr lang="zh-CN" altLang="zh-CN" dirty="0">
                <a:effectLst/>
                <a:hlinkClick r:id="rId15" tooltip="中国" action="ppaction://hlinkfile"/>
              </a:rPr>
              <a:t>中国</a:t>
            </a:r>
            <a:r>
              <a:rPr lang="zh-CN" altLang="zh-CN" dirty="0">
                <a:effectLst/>
              </a:rPr>
              <a:t>讲学，对中国学术界有相当影响。</a:t>
            </a:r>
            <a:endParaRPr lang="zh-CN" altLang="zh-CN" dirty="0">
              <a:effectLst/>
            </a:endParaRPr>
          </a:p>
          <a:p>
            <a:pPr rtl="0"/>
            <a:endParaRPr lang="en-US" altLang="zh-CN" b="1" dirty="0">
              <a:effectLst/>
            </a:endParaRPr>
          </a:p>
          <a:p>
            <a:pPr rtl="0"/>
            <a:r>
              <a:rPr lang="zh-CN" altLang="zh-CN" b="1" dirty="0">
                <a:effectLst/>
              </a:rPr>
              <a:t>本质</a:t>
            </a:r>
            <a:endParaRPr lang="zh-CN" altLang="zh-CN" b="1" dirty="0">
              <a:effectLst/>
            </a:endParaRPr>
          </a:p>
          <a:p>
            <a:pPr rtl="0"/>
            <a:r>
              <a:rPr lang="zh-CN" altLang="zh-CN" dirty="0">
                <a:effectLst/>
              </a:rPr>
              <a:t>形式是逻辑的核心，但在“形式逻辑”中对“形式”使用时常不很明确，因而使其阐述变得很费解。其中，符号逻辑仅为形式逻辑的一种类型，而和形式逻辑的另一种类型－只处理</a:t>
            </a:r>
            <a:r>
              <a:rPr lang="zh-CN" altLang="zh-CN" dirty="0">
                <a:effectLst/>
                <a:hlinkClick r:id="rId16" tooltip="直言命题" action="ppaction://hlinkfile"/>
              </a:rPr>
              <a:t>直言命题</a:t>
            </a:r>
            <a:r>
              <a:rPr lang="zh-CN" altLang="zh-CN" dirty="0">
                <a:effectLst/>
              </a:rPr>
              <a:t>的</a:t>
            </a:r>
            <a:r>
              <a:rPr lang="zh-CN" altLang="zh-CN" dirty="0">
                <a:effectLst/>
                <a:hlinkClick r:id="rId17" tooltip="三段论" action="ppaction://hlinkfile"/>
              </a:rPr>
              <a:t>三段论</a:t>
            </a:r>
            <a:r>
              <a:rPr lang="zh-CN" altLang="zh-CN" dirty="0">
                <a:effectLst/>
              </a:rPr>
              <a:t>不同。</a:t>
            </a:r>
            <a:endParaRPr lang="zh-CN" altLang="zh-CN" dirty="0">
              <a:effectLst/>
            </a:endParaRPr>
          </a:p>
          <a:p>
            <a:pPr rtl="0"/>
            <a:r>
              <a:rPr lang="zh-CN" altLang="zh-CN" b="1" dirty="0">
                <a:effectLst/>
                <a:hlinkClick r:id="rId18" tooltip="非形式逻辑" action="ppaction://hlinkfile"/>
              </a:rPr>
              <a:t>非形式逻辑</a:t>
            </a:r>
            <a:r>
              <a:rPr lang="zh-CN" altLang="zh-CN" dirty="0">
                <a:effectLst/>
              </a:rPr>
              <a:t>是研究</a:t>
            </a:r>
            <a:r>
              <a:rPr lang="zh-CN" altLang="zh-CN" dirty="0">
                <a:effectLst/>
                <a:hlinkClick r:id="rId19" tooltip="自然语言" action="ppaction://hlinkfile"/>
              </a:rPr>
              <a:t>自然语言</a:t>
            </a:r>
            <a:r>
              <a:rPr lang="zh-CN" altLang="zh-CN" dirty="0">
                <a:effectLst/>
                <a:hlinkClick r:id="rId20" tooltip="逻辑论证" action="ppaction://hlinkfile"/>
              </a:rPr>
              <a:t>论证</a:t>
            </a:r>
            <a:r>
              <a:rPr lang="zh-CN" altLang="zh-CN" dirty="0">
                <a:effectLst/>
              </a:rPr>
              <a:t>的一门学科。对</a:t>
            </a:r>
            <a:r>
              <a:rPr lang="zh-CN" altLang="zh-CN" dirty="0">
                <a:effectLst/>
                <a:hlinkClick r:id="rId21" tooltip="谬论" action="ppaction://hlinkfile"/>
              </a:rPr>
              <a:t>谬论</a:t>
            </a:r>
            <a:r>
              <a:rPr lang="zh-CN" altLang="zh-CN" dirty="0">
                <a:effectLst/>
              </a:rPr>
              <a:t>的研究是非形式逻辑中尤其重要的一个分支。</a:t>
            </a:r>
            <a:r>
              <a:rPr lang="zh-CN" altLang="zh-CN" dirty="0">
                <a:effectLst/>
                <a:hlinkClick r:id="rId22" tooltip="柏拉图" action="ppaction://hlinkfile"/>
              </a:rPr>
              <a:t>柏拉图</a:t>
            </a:r>
            <a:r>
              <a:rPr lang="zh-CN" altLang="zh-CN" dirty="0">
                <a:effectLst/>
              </a:rPr>
              <a:t>的作品</a:t>
            </a:r>
            <a:r>
              <a:rPr lang="zh-CN" altLang="zh-CN" baseline="30000" dirty="0">
                <a:effectLst/>
                <a:hlinkClick r:id="" action="ppaction://hlinkfile"/>
              </a:rPr>
              <a:t>[3]</a:t>
            </a:r>
            <a:r>
              <a:rPr lang="zh-CN" altLang="zh-CN" dirty="0">
                <a:effectLst/>
              </a:rPr>
              <a:t>是非形式逻辑的一重要例子。</a:t>
            </a:r>
            <a:endParaRPr lang="zh-CN" altLang="zh-CN" dirty="0">
              <a:effectLst/>
            </a:endParaRPr>
          </a:p>
          <a:p>
            <a:pPr rtl="0"/>
            <a:r>
              <a:rPr lang="zh-CN" altLang="zh-CN" b="1" dirty="0">
                <a:effectLst/>
              </a:rPr>
              <a:t>形式逻辑</a:t>
            </a:r>
            <a:r>
              <a:rPr lang="zh-CN" altLang="zh-CN" dirty="0">
                <a:effectLst/>
              </a:rPr>
              <a:t>是以纯形式内容研究</a:t>
            </a:r>
            <a:r>
              <a:rPr lang="zh-CN" altLang="zh-CN" dirty="0">
                <a:effectLst/>
                <a:hlinkClick r:id="rId23" tooltip="推论" action="ppaction://hlinkfile"/>
              </a:rPr>
              <a:t>推论</a:t>
            </a:r>
            <a:r>
              <a:rPr lang="zh-CN" altLang="zh-CN" dirty="0">
                <a:effectLst/>
              </a:rPr>
              <a:t>的一门学科，这种内容是很明确的。一个推论拥有</a:t>
            </a:r>
            <a:r>
              <a:rPr lang="zh-CN" altLang="zh-CN" b="1" dirty="0">
                <a:effectLst/>
              </a:rPr>
              <a:t>纯形式内容</a:t>
            </a:r>
            <a:r>
              <a:rPr lang="zh-CN" altLang="zh-CN" dirty="0">
                <a:effectLst/>
              </a:rPr>
              <a:t>，若其可以被表示成一个完全抽象的规则，即不和任一特定事物或性质有关的规则的一种特定的应用。形式逻辑的规则由</a:t>
            </a:r>
            <a:r>
              <a:rPr lang="zh-CN" altLang="zh-CN" dirty="0">
                <a:effectLst/>
                <a:hlinkClick r:id="rId24" tooltip="亚里斯多德" action="ppaction://hlinkfile"/>
              </a:rPr>
              <a:t>亚里斯多德</a:t>
            </a:r>
            <a:r>
              <a:rPr lang="zh-CN" altLang="zh-CN" dirty="0">
                <a:effectLst/>
              </a:rPr>
              <a:t>最先写成</a:t>
            </a:r>
            <a:r>
              <a:rPr lang="zh-CN" altLang="zh-CN" baseline="30000" dirty="0">
                <a:effectLst/>
                <a:hlinkClick r:id="" action="ppaction://hlinkfile"/>
              </a:rPr>
              <a:t>[4]</a:t>
            </a:r>
            <a:r>
              <a:rPr lang="zh-CN" altLang="zh-CN" dirty="0">
                <a:effectLst/>
              </a:rPr>
              <a:t>。在许多逻辑的定义中，逻辑推论与带有纯形式内容的推论会是指同一种概念。但这不表示非形式逻辑的概念是空洞的，因为没有任何一种形式语言可以捕捉到自然语言语义间所有的微细差别。</a:t>
            </a:r>
            <a:endParaRPr lang="zh-CN" altLang="zh-CN" dirty="0">
              <a:effectLst/>
            </a:endParaRPr>
          </a:p>
          <a:p>
            <a:pPr rtl="0"/>
            <a:r>
              <a:rPr lang="zh-CN" altLang="zh-CN" b="1" dirty="0">
                <a:effectLst/>
                <a:hlinkClick r:id="rId25" tooltip="符号逻辑" action="ppaction://hlinkfile"/>
              </a:rPr>
              <a:t>符号逻辑</a:t>
            </a:r>
            <a:r>
              <a:rPr lang="zh-CN" altLang="zh-CN" dirty="0">
                <a:effectLst/>
              </a:rPr>
              <a:t>是捕获了逻辑推论的形式特征，并将其抽象化为符号的研究</a:t>
            </a:r>
            <a:r>
              <a:rPr lang="zh-CN" altLang="zh-CN" baseline="30000" dirty="0">
                <a:effectLst/>
                <a:hlinkClick r:id="" action="ppaction://hlinkfile"/>
              </a:rPr>
              <a:t>[2][5]</a:t>
            </a:r>
            <a:r>
              <a:rPr lang="zh-CN" altLang="zh-CN" dirty="0">
                <a:effectLst/>
              </a:rPr>
              <a:t>。符号逻辑通常被分为两个分支：</a:t>
            </a:r>
            <a:r>
              <a:rPr lang="zh-CN" altLang="zh-CN" dirty="0">
                <a:effectLst/>
                <a:hlinkClick r:id="rId26" tooltip="命题逻辑" action="ppaction://hlinkfile"/>
              </a:rPr>
              <a:t>命题逻辑</a:t>
            </a:r>
            <a:r>
              <a:rPr lang="zh-CN" altLang="zh-CN" dirty="0">
                <a:effectLst/>
              </a:rPr>
              <a:t>和</a:t>
            </a:r>
            <a:r>
              <a:rPr lang="zh-CN" altLang="zh-CN" dirty="0">
                <a:effectLst/>
                <a:hlinkClick r:id="rId27" tooltip="谓词逻辑" action="ppaction://hlinkfile"/>
              </a:rPr>
              <a:t>谓词逻辑</a:t>
            </a:r>
            <a:r>
              <a:rPr lang="zh-CN" altLang="zh-CN" dirty="0">
                <a:effectLst/>
              </a:rPr>
              <a:t>。</a:t>
            </a:r>
            <a:endParaRPr lang="zh-CN" altLang="zh-CN" dirty="0">
              <a:effectLst/>
            </a:endParaRPr>
          </a:p>
          <a:p>
            <a:pPr rtl="0"/>
            <a:r>
              <a:rPr lang="zh-CN" altLang="zh-CN" b="1" dirty="0">
                <a:effectLst/>
                <a:hlinkClick r:id="rId28" tooltip="数理逻辑" action="ppaction://hlinkfile"/>
              </a:rPr>
              <a:t>数理逻辑</a:t>
            </a:r>
            <a:r>
              <a:rPr lang="zh-CN" altLang="zh-CN" dirty="0">
                <a:effectLst/>
              </a:rPr>
              <a:t>是将符号逻辑放至其他领域中的延伸，特别是在</a:t>
            </a:r>
            <a:r>
              <a:rPr lang="zh-CN" altLang="zh-CN" dirty="0">
                <a:effectLst/>
                <a:hlinkClick r:id="rId29" tooltip="模型论" action="ppaction://hlinkfile"/>
              </a:rPr>
              <a:t>模型论</a:t>
            </a:r>
            <a:r>
              <a:rPr lang="zh-CN" altLang="zh-CN" dirty="0">
                <a:effectLst/>
              </a:rPr>
              <a:t>、</a:t>
            </a:r>
            <a:r>
              <a:rPr lang="zh-CN" altLang="zh-CN" dirty="0">
                <a:effectLst/>
                <a:hlinkClick r:id="rId30" tooltip="证明论" action="ppaction://hlinkfile"/>
              </a:rPr>
              <a:t>证明论</a:t>
            </a:r>
            <a:r>
              <a:rPr lang="zh-CN" altLang="zh-CN" dirty="0">
                <a:effectLst/>
              </a:rPr>
              <a:t>、</a:t>
            </a:r>
            <a:r>
              <a:rPr lang="zh-CN" altLang="zh-CN" dirty="0">
                <a:effectLst/>
                <a:hlinkClick r:id="rId31" tooltip="集合论" action="ppaction://hlinkfile"/>
              </a:rPr>
              <a:t>集合论</a:t>
            </a:r>
            <a:r>
              <a:rPr lang="zh-CN" altLang="zh-CN" dirty="0">
                <a:effectLst/>
              </a:rPr>
              <a:t>和</a:t>
            </a:r>
            <a:r>
              <a:rPr lang="zh-CN" altLang="zh-CN" dirty="0">
                <a:effectLst/>
                <a:hlinkClick r:id="rId32" tooltip="递归论" action="ppaction://hlinkfile"/>
              </a:rPr>
              <a:t>递归论</a:t>
            </a:r>
            <a:r>
              <a:rPr lang="zh-CN" altLang="zh-CN" dirty="0">
                <a:effectLst/>
              </a:rPr>
              <a:t>之中的研究。</a:t>
            </a:r>
            <a:endParaRPr lang="zh-CN" altLang="zh-CN" dirty="0">
              <a:effectLst/>
            </a:endParaRPr>
          </a:p>
          <a:p>
            <a:pPr rtl="0"/>
            <a:r>
              <a:rPr lang="zh-CN" altLang="zh-CN" dirty="0">
                <a:effectLst/>
              </a:rPr>
              <a:t>“形式逻辑”通常被用做符号逻辑的同义词，而非形式逻辑则是被理解为不包含符号抽象化的任何一种逻辑推论；这是由“</a:t>
            </a:r>
            <a:r>
              <a:rPr lang="zh-CN" altLang="zh-CN" dirty="0">
                <a:effectLst/>
                <a:hlinkClick r:id="rId33" tooltip="形式语言" action="ppaction://hlinkfile"/>
              </a:rPr>
              <a:t>形式语言</a:t>
            </a:r>
            <a:r>
              <a:rPr lang="zh-CN" altLang="zh-CN" dirty="0">
                <a:effectLst/>
              </a:rPr>
              <a:t>”和“</a:t>
            </a:r>
            <a:r>
              <a:rPr lang="zh-CN" altLang="zh-CN" dirty="0">
                <a:effectLst/>
                <a:hlinkClick r:id="rId34" tooltip="形式理论" action="ppaction://hlinkfile"/>
              </a:rPr>
              <a:t>形式理论</a:t>
            </a:r>
            <a:r>
              <a:rPr lang="zh-CN" altLang="zh-CN" dirty="0">
                <a:effectLst/>
              </a:rPr>
              <a:t>”中类推而来的用法。但广义地来说，形式逻辑是古老的，可追溯至两千年以前，而符号逻辑则相对较新，只有一个世纪左右的历史而已。</a:t>
            </a:r>
            <a:endParaRPr lang="zh-CN" altLang="zh-CN" dirty="0">
              <a:effectLst/>
            </a:endParaRPr>
          </a:p>
          <a:p>
            <a:pPr rtl="0"/>
            <a:r>
              <a:rPr lang="zh-CN" altLang="zh-CN" b="1" dirty="0">
                <a:effectLst/>
              </a:rPr>
              <a:t>[</a:t>
            </a:r>
            <a:r>
              <a:rPr lang="zh-CN" altLang="zh-CN" b="1" dirty="0">
                <a:effectLst/>
                <a:hlinkClick r:id="rId35" tooltip="编辑段落：逻辑学基本原理" action="ppaction://hlinkfile"/>
              </a:rPr>
              <a:t>编辑</a:t>
            </a:r>
            <a:r>
              <a:rPr lang="zh-CN" altLang="zh-CN" b="1" dirty="0">
                <a:effectLst/>
              </a:rPr>
              <a:t>] 逻辑学基本原理</a:t>
            </a:r>
            <a:endParaRPr lang="zh-CN" altLang="zh-CN" b="1" dirty="0">
              <a:effectLst/>
            </a:endParaRPr>
          </a:p>
          <a:p>
            <a:pPr rtl="0"/>
            <a:r>
              <a:rPr lang="zh-CN" altLang="zh-CN" b="1" dirty="0">
                <a:effectLst/>
                <a:hlinkClick r:id="rId36" tooltip="同一律" action="ppaction://hlinkfile"/>
              </a:rPr>
              <a:t>同一律</a:t>
            </a:r>
            <a:r>
              <a:rPr lang="zh-CN" altLang="zh-CN" dirty="0">
                <a:effectLst/>
              </a:rPr>
              <a:t>，事物只能是其本身。</a:t>
            </a:r>
            <a:endParaRPr lang="zh-CN" altLang="zh-CN" dirty="0">
              <a:effectLst/>
            </a:endParaRPr>
          </a:p>
          <a:p>
            <a:pPr rtl="0"/>
            <a:r>
              <a:rPr lang="zh-CN" altLang="zh-CN" b="1" dirty="0">
                <a:effectLst/>
                <a:hlinkClick r:id="rId37" tooltip="排中律" action="ppaction://hlinkfile"/>
              </a:rPr>
              <a:t>排中律</a:t>
            </a:r>
            <a:r>
              <a:rPr lang="zh-CN" altLang="zh-CN" dirty="0">
                <a:effectLst/>
              </a:rPr>
              <a:t>，对于任何事物在一定条件下的判断都要有明确的“是”或“非”，不存在中间状态。</a:t>
            </a:r>
            <a:endParaRPr lang="zh-CN" altLang="zh-CN" dirty="0">
              <a:effectLst/>
            </a:endParaRPr>
          </a:p>
          <a:p>
            <a:pPr rtl="0"/>
            <a:r>
              <a:rPr lang="zh-CN" altLang="zh-CN" sz="1200" b="1" kern="1200" dirty="0">
                <a:solidFill>
                  <a:schemeClr val="tx1"/>
                </a:solidFill>
                <a:effectLst/>
                <a:latin typeface="Arial" panose="020B0604020202020204" pitchFamily="34" charset="0"/>
                <a:ea typeface="宋体" panose="02010600030101010101" pitchFamily="2" charset="-122"/>
                <a:cs typeface="+mn-cs"/>
                <a:hlinkClick r:id="rId38" tooltip="充足理由律" action="ppaction://hlinkfile"/>
              </a:rPr>
              <a:t>充足理由律</a:t>
            </a:r>
            <a:r>
              <a:rPr lang="zh-CN" altLang="zh-CN" dirty="0">
                <a:effectLst/>
              </a:rPr>
              <a:t>，任何事物都有其存在的充足理由。</a:t>
            </a:r>
            <a:endParaRPr lang="zh-CN" altLang="zh-CN" dirty="0">
              <a:effectLst/>
            </a:endParaRPr>
          </a:p>
          <a:p>
            <a:pPr rtl="0"/>
            <a:r>
              <a:rPr lang="zh-CN" altLang="zh-CN" b="1" dirty="0">
                <a:effectLst/>
                <a:hlinkClick r:id="rId39" tooltip="矛盾律" action="ppaction://hlinkfile"/>
              </a:rPr>
              <a:t>矛盾律</a:t>
            </a:r>
            <a:r>
              <a:rPr lang="zh-CN" altLang="zh-CN" dirty="0">
                <a:effectLst/>
              </a:rPr>
              <a:t>，在同一时刻，某个事物不可能在同一方面既是这样又不是这样。</a:t>
            </a:r>
            <a:endParaRPr lang="zh-CN" altLang="zh-CN" dirty="0">
              <a:effectLst/>
            </a:endParaRPr>
          </a:p>
          <a:p>
            <a:pPr rtl="0"/>
            <a:r>
              <a:rPr lang="zh-CN" altLang="zh-CN" b="1" dirty="0">
                <a:effectLst/>
              </a:rPr>
              <a:t>[</a:t>
            </a:r>
            <a:r>
              <a:rPr lang="zh-CN" altLang="zh-CN" b="1" dirty="0">
                <a:effectLst/>
                <a:hlinkClick r:id="rId40" tooltip="编辑段落：相容性、可靠性与完备性" action="ppaction://hlinkfile"/>
              </a:rPr>
              <a:t>编辑</a:t>
            </a:r>
            <a:r>
              <a:rPr lang="zh-CN" altLang="zh-CN" b="1" dirty="0">
                <a:effectLst/>
              </a:rPr>
              <a:t>] 相容性、可靠性与完备性</a:t>
            </a:r>
            <a:endParaRPr lang="zh-CN" altLang="zh-CN" b="1" dirty="0">
              <a:effectLst/>
            </a:endParaRPr>
          </a:p>
          <a:p>
            <a:pPr rtl="0"/>
            <a:r>
              <a:rPr lang="zh-CN" altLang="zh-CN" dirty="0">
                <a:effectLst/>
                <a:hlinkClick r:id="rId41" tooltip="形式系统" action="ppaction://hlinkfile"/>
              </a:rPr>
              <a:t>逻辑系统</a:t>
            </a:r>
            <a:r>
              <a:rPr lang="zh-CN" altLang="zh-CN" dirty="0">
                <a:effectLst/>
              </a:rPr>
              <a:t>可拥有的有效性质有：</a:t>
            </a:r>
            <a:endParaRPr lang="zh-CN" altLang="zh-CN" dirty="0">
              <a:effectLst/>
            </a:endParaRPr>
          </a:p>
          <a:p>
            <a:pPr rtl="0"/>
            <a:r>
              <a:rPr lang="zh-CN" altLang="zh-CN" b="1" dirty="0">
                <a:effectLst/>
                <a:hlinkClick r:id="rId42" tooltip="相容性" action="ppaction://hlinkfile"/>
              </a:rPr>
              <a:t>相容性</a:t>
            </a:r>
            <a:r>
              <a:rPr lang="zh-CN" altLang="zh-CN" dirty="0">
                <a:effectLst/>
              </a:rPr>
              <a:t>，指系统中任一定理都不会与其他定理相矛盾。</a:t>
            </a:r>
            <a:endParaRPr lang="zh-CN" altLang="zh-CN" dirty="0">
              <a:effectLst/>
            </a:endParaRPr>
          </a:p>
          <a:p>
            <a:pPr rtl="0"/>
            <a:r>
              <a:rPr lang="zh-CN" altLang="zh-CN" b="1" dirty="0">
                <a:effectLst/>
                <a:hlinkClick r:id="rId43" tooltip="可靠性" action="ppaction://hlinkfile"/>
              </a:rPr>
              <a:t>可靠性</a:t>
            </a:r>
            <a:r>
              <a:rPr lang="zh-CN" altLang="zh-CN" dirty="0">
                <a:effectLst/>
              </a:rPr>
              <a:t>，指系统的证明规则永远不会允许一个有着正确前提的错误推论。若一个系统是可靠的，且其公理也是正确的，则其定理也保证会是正确的。</a:t>
            </a:r>
            <a:endParaRPr lang="zh-CN" altLang="zh-CN" dirty="0">
              <a:effectLst/>
            </a:endParaRPr>
          </a:p>
          <a:p>
            <a:pPr rtl="0"/>
            <a:r>
              <a:rPr lang="zh-CN" altLang="zh-CN" b="1" dirty="0">
                <a:effectLst/>
                <a:hlinkClick r:id="rId44" tooltip="完备性" action="ppaction://hlinkfile"/>
              </a:rPr>
              <a:t>完备性</a:t>
            </a:r>
            <a:r>
              <a:rPr lang="zh-CN" altLang="zh-CN" dirty="0">
                <a:effectLst/>
              </a:rPr>
              <a:t>，指系统中不存在一个无法在系统中被证明的正确命题。</a:t>
            </a:r>
            <a:endParaRPr lang="zh-CN" altLang="zh-CN" dirty="0">
              <a:effectLst/>
            </a:endParaRPr>
          </a:p>
          <a:p>
            <a:pPr rtl="0"/>
            <a:r>
              <a:rPr lang="zh-CN" altLang="zh-CN" dirty="0">
                <a:effectLst/>
              </a:rPr>
              <a:t>一些逻辑系统不拥有全部这三个性质，比如</a:t>
            </a:r>
            <a:r>
              <a:rPr lang="zh-CN" altLang="zh-CN" dirty="0">
                <a:effectLst/>
                <a:hlinkClick r:id="rId45" tooltip="库尔特·哥德尔" action="ppaction://hlinkfile"/>
              </a:rPr>
              <a:t>库尔特·哥德尔</a:t>
            </a:r>
            <a:r>
              <a:rPr lang="zh-CN" altLang="zh-CN" dirty="0">
                <a:effectLst/>
              </a:rPr>
              <a:t>的</a:t>
            </a:r>
            <a:r>
              <a:rPr lang="zh-CN" altLang="zh-CN" dirty="0">
                <a:effectLst/>
                <a:hlinkClick r:id="rId46" tooltip="哥德尔不完备定理" action="ppaction://hlinkfile"/>
              </a:rPr>
              <a:t>哥德尔不完备定理</a:t>
            </a:r>
            <a:r>
              <a:rPr lang="zh-CN" altLang="zh-CN" dirty="0">
                <a:effectLst/>
              </a:rPr>
              <a:t>证明了没有标准的算术形式系统可以同时满足相容性和完备性。</a:t>
            </a:r>
            <a:r>
              <a:rPr lang="zh-CN" altLang="zh-CN" baseline="30000" dirty="0">
                <a:effectLst/>
                <a:hlinkClick r:id="" action="ppaction://hlinkfile"/>
              </a:rPr>
              <a:t>[5]</a:t>
            </a:r>
            <a:r>
              <a:rPr lang="zh-CN" altLang="zh-CN" dirty="0">
                <a:effectLst/>
              </a:rPr>
              <a:t> 同时他的针对没有通过特定公理扩展为带有等式的算术形式系统的一阶谓词逻辑的</a:t>
            </a:r>
            <a:r>
              <a:rPr lang="zh-CN" altLang="zh-CN" dirty="0">
                <a:effectLst/>
                <a:hlinkClick r:id="rId47" tooltip="哥德尔完备性定理" action="ppaction://hlinkfile"/>
              </a:rPr>
              <a:t>定理</a:t>
            </a:r>
            <a:r>
              <a:rPr lang="zh-CN" altLang="zh-CN" dirty="0">
                <a:effectLst/>
              </a:rPr>
              <a:t>，证实了它们可以同时满足相容性和完备性。</a:t>
            </a:r>
            <a:r>
              <a:rPr lang="zh-CN" altLang="zh-CN" baseline="30000" dirty="0">
                <a:effectLst/>
                <a:hlinkClick r:id="" action="ppaction://hlinkfile"/>
              </a:rPr>
              <a:t>[6]</a:t>
            </a:r>
            <a:endParaRPr lang="zh-CN" altLang="zh-CN" dirty="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609600" indent="-609600">
              <a:lnSpc>
                <a:spcPct val="90000"/>
              </a:lnSpc>
            </a:pPr>
            <a:r>
              <a:rPr lang="zh-CN" altLang="en-US" sz="2800" dirty="0"/>
              <a:t>由逻辑量、逻辑关系和逻辑运算所组成的集合。</a:t>
            </a:r>
            <a:endParaRPr lang="zh-CN" altLang="en-US" sz="2800" dirty="0"/>
          </a:p>
          <a:p>
            <a:pPr marL="958850" lvl="1" indent="-609600">
              <a:lnSpc>
                <a:spcPct val="90000"/>
              </a:lnSpc>
            </a:pPr>
            <a:r>
              <a:rPr lang="zh-CN" altLang="en-US" sz="2400" dirty="0"/>
              <a:t>输入量、输出量均为</a:t>
            </a:r>
            <a:r>
              <a:rPr lang="zh-CN" altLang="en-US" sz="2400" b="1" dirty="0"/>
              <a:t>逻辑量</a:t>
            </a:r>
            <a:r>
              <a:rPr lang="zh-CN" altLang="en-US" sz="2400" dirty="0"/>
              <a:t>；</a:t>
            </a:r>
            <a:endParaRPr lang="zh-CN" altLang="en-US" sz="2400" dirty="0"/>
          </a:p>
          <a:p>
            <a:pPr marL="958850" lvl="1" indent="-609600">
              <a:lnSpc>
                <a:spcPct val="90000"/>
              </a:lnSpc>
            </a:pPr>
            <a:r>
              <a:rPr lang="zh-CN" altLang="en-US" sz="2400" dirty="0"/>
              <a:t>通过</a:t>
            </a:r>
            <a:r>
              <a:rPr lang="zh-CN" altLang="en-US" sz="2400" b="1" dirty="0"/>
              <a:t>逻辑运算</a:t>
            </a:r>
            <a:r>
              <a:rPr lang="zh-CN" altLang="en-US" sz="2400" dirty="0"/>
              <a:t>，</a:t>
            </a:r>
            <a:r>
              <a:rPr lang="zh-CN" altLang="en-US" sz="2400" dirty="0">
                <a:ea typeface="黑体" panose="02010609060101010101" pitchFamily="49" charset="-122"/>
              </a:rPr>
              <a:t>实现</a:t>
            </a:r>
            <a:r>
              <a:rPr lang="zh-CN" altLang="en-US" sz="2400" dirty="0"/>
              <a:t>其</a:t>
            </a:r>
            <a:r>
              <a:rPr lang="zh-CN" altLang="en-US" sz="2400" b="1" dirty="0"/>
              <a:t>逻辑关系，即逻辑代数；</a:t>
            </a:r>
            <a:endParaRPr lang="zh-CN" altLang="en-US" sz="2400" dirty="0"/>
          </a:p>
          <a:p>
            <a:pPr marL="609600" indent="-609600">
              <a:lnSpc>
                <a:spcPct val="90000"/>
              </a:lnSpc>
            </a:pPr>
            <a:r>
              <a:rPr lang="zh-CN" altLang="en-US" sz="2800" dirty="0"/>
              <a:t>逻辑分为许多类型，其中最简单的是</a:t>
            </a:r>
            <a:r>
              <a:rPr lang="zh-CN" altLang="en-US" sz="2800" b="1" dirty="0"/>
              <a:t>二值</a:t>
            </a:r>
            <a:r>
              <a:rPr lang="zh-CN" altLang="en-US" sz="2800" dirty="0"/>
              <a:t>逻辑运算，也称</a:t>
            </a:r>
            <a:r>
              <a:rPr lang="zh-CN" altLang="en-US" sz="2800" b="1" dirty="0"/>
              <a:t>二值布尔代数，</a:t>
            </a:r>
            <a:r>
              <a:rPr lang="zh-CN" altLang="en-US" sz="2800" dirty="0"/>
              <a:t>又称开关代数。如：真</a:t>
            </a:r>
            <a:r>
              <a:rPr lang="en-US" altLang="zh-CN" sz="2800" dirty="0"/>
              <a:t>/</a:t>
            </a:r>
            <a:r>
              <a:rPr lang="zh-CN" altLang="en-US" sz="2800" dirty="0"/>
              <a:t>假、开</a:t>
            </a:r>
            <a:r>
              <a:rPr lang="en-US" altLang="zh-CN" sz="2800" dirty="0"/>
              <a:t>/</a:t>
            </a:r>
            <a:r>
              <a:rPr lang="zh-CN" altLang="en-US" sz="2800" dirty="0"/>
              <a:t>关、高</a:t>
            </a:r>
            <a:r>
              <a:rPr lang="en-US" altLang="zh-CN" sz="2800" dirty="0"/>
              <a:t>/</a:t>
            </a:r>
            <a:r>
              <a:rPr lang="zh-CN" altLang="en-US" sz="2800" dirty="0"/>
              <a:t>低、有</a:t>
            </a:r>
            <a:r>
              <a:rPr lang="en-US" altLang="zh-CN" sz="2800" dirty="0"/>
              <a:t>/</a:t>
            </a:r>
            <a:r>
              <a:rPr lang="zh-CN" altLang="en-US" sz="2800" dirty="0"/>
              <a:t>无，</a:t>
            </a:r>
            <a:r>
              <a:rPr lang="en-US" altLang="zh-CN" sz="2800" dirty="0"/>
              <a:t>1/0</a:t>
            </a:r>
            <a:r>
              <a:rPr lang="zh-CN" altLang="en-US" sz="2800" dirty="0"/>
              <a:t>，等</a:t>
            </a:r>
            <a:endParaRPr lang="zh-CN" altLang="en-US" sz="2800" dirty="0"/>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992188" y="768350"/>
            <a:ext cx="5114925" cy="3836988"/>
          </a:xfrm>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真空管（英文：</a:t>
            </a:r>
            <a:r>
              <a:rPr lang="en-US" altLang="zh-CN" dirty="0">
                <a:latin typeface="Arial" panose="020B0604020202020204" pitchFamily="34" charset="0"/>
              </a:rPr>
              <a:t>Vacuum Tube</a:t>
            </a:r>
            <a:r>
              <a:rPr lang="zh-CN" altLang="en-US" dirty="0">
                <a:latin typeface="Arial" panose="020B0604020202020204" pitchFamily="34" charset="0"/>
              </a:rPr>
              <a:t>）是一种电子元件，在电路中控制电子的流动。参与工作的电极被封装在一个真空的容器内（管壁大多为玻璃），因而得名</a:t>
            </a:r>
            <a:r>
              <a:rPr lang="en-US" altLang="zh-CN" dirty="0">
                <a:latin typeface="Arial" panose="020B0604020202020204" pitchFamily="34" charset="0"/>
              </a:rPr>
              <a:t>[1]</a:t>
            </a:r>
            <a:r>
              <a:rPr lang="zh-CN" altLang="en-US" dirty="0">
                <a:latin typeface="Arial" panose="020B0604020202020204" pitchFamily="34" charset="0"/>
              </a:rPr>
              <a:t>。在中国大陆，真空管则会被称为“电子管”。在香港和中国广东地区，真空管有时又会被称作“胆”。</a:t>
            </a:r>
            <a:endParaRPr lang="zh-CN" altLang="en-US" dirty="0">
              <a:latin typeface="Arial" panose="020B0604020202020204" pitchFamily="34" charset="0"/>
            </a:endParaRPr>
          </a:p>
          <a:p>
            <a:r>
              <a:rPr lang="zh-CN" altLang="en-US" dirty="0">
                <a:latin typeface="Arial" panose="020B0604020202020204" pitchFamily="34" charset="0"/>
              </a:rPr>
              <a:t>在二十世纪中期前，因半导体尚未普及，基本上当时所有的电子器材均使用真空管，形成了当时对真空管的需求。但在半导体技术的发展普及和平民化下，真空管因成本高、不耐用、体积大、效能低等原因，最后被半导体取代了。但是可以在音响、微波炉及人造卫星的高频发射机看见真空管的身影。部份战斗机为防止核爆造成的电磁脉冲损坏，机上的电子设备亦采用真空管。另外，像是电视机与电脑</a:t>
            </a:r>
            <a:r>
              <a:rPr lang="en-US" altLang="zh-CN" dirty="0">
                <a:latin typeface="Arial" panose="020B0604020202020204" pitchFamily="34" charset="0"/>
              </a:rPr>
              <a:t>CRT</a:t>
            </a:r>
            <a:r>
              <a:rPr lang="zh-CN" altLang="en-US" dirty="0">
                <a:latin typeface="Arial" panose="020B0604020202020204" pitchFamily="34" charset="0"/>
              </a:rPr>
              <a:t>显示器内的阴极射线管以及</a:t>
            </a:r>
            <a:r>
              <a:rPr lang="en-US" altLang="zh-CN" dirty="0">
                <a:latin typeface="Arial" panose="020B0604020202020204" pitchFamily="34" charset="0"/>
              </a:rPr>
              <a:t>X</a:t>
            </a:r>
            <a:r>
              <a:rPr lang="zh-CN" altLang="en-US" dirty="0">
                <a:latin typeface="Arial" panose="020B0604020202020204" pitchFamily="34" charset="0"/>
              </a:rPr>
              <a:t>光机的</a:t>
            </a:r>
            <a:r>
              <a:rPr lang="en-US" altLang="zh-CN" dirty="0">
                <a:latin typeface="Arial" panose="020B0604020202020204" pitchFamily="34" charset="0"/>
              </a:rPr>
              <a:t>X</a:t>
            </a:r>
            <a:r>
              <a:rPr lang="zh-CN" altLang="en-US" dirty="0">
                <a:latin typeface="Arial" panose="020B0604020202020204" pitchFamily="34" charset="0"/>
              </a:rPr>
              <a:t>射线管等则是属于特殊的真空管。</a:t>
            </a:r>
            <a:endParaRPr lang="zh-CN" altLang="en-US" dirty="0">
              <a:latin typeface="Arial" panose="020B0604020202020204" pitchFamily="34" charset="0"/>
            </a:endParaRPr>
          </a:p>
          <a:p>
            <a:r>
              <a:rPr lang="zh-CN" altLang="en-US" dirty="0">
                <a:latin typeface="Arial" panose="020B0604020202020204" pitchFamily="34" charset="0"/>
              </a:rPr>
              <a:t>晶体管（</a:t>
            </a:r>
            <a:r>
              <a:rPr lang="en-US" altLang="zh-CN" dirty="0">
                <a:latin typeface="Arial" panose="020B0604020202020204" pitchFamily="34" charset="0"/>
              </a:rPr>
              <a:t>transistor</a:t>
            </a:r>
            <a:r>
              <a:rPr lang="zh-CN" altLang="en-US" dirty="0">
                <a:latin typeface="Arial" panose="020B0604020202020204" pitchFamily="34" charset="0"/>
              </a:rPr>
              <a:t>）是一种固体半导体器件，可以用于放大、开关、稳压、信号调制和许多其他功能。</a:t>
            </a:r>
            <a:endParaRPr lang="zh-CN" altLang="en-US" dirty="0">
              <a:latin typeface="Arial" panose="020B0604020202020204" pitchFamily="34" charset="0"/>
            </a:endParaRPr>
          </a:p>
          <a:p>
            <a:r>
              <a:rPr lang="zh-CN" altLang="en-US" dirty="0">
                <a:latin typeface="Arial" panose="020B0604020202020204" pitchFamily="34" charset="0"/>
              </a:rPr>
              <a:t>晶体管作为一种可变开关，基于输入的电压，控制流出的电流，因此晶体管可做为电流的开关，和一般机械开关（如</a:t>
            </a:r>
            <a:r>
              <a:rPr lang="en-US" altLang="zh-CN" dirty="0">
                <a:latin typeface="Arial" panose="020B0604020202020204" pitchFamily="34" charset="0"/>
              </a:rPr>
              <a:t>Relay</a:t>
            </a:r>
            <a:r>
              <a:rPr lang="zh-CN" altLang="en-US" dirty="0">
                <a:latin typeface="Arial" panose="020B0604020202020204" pitchFamily="34" charset="0"/>
              </a:rPr>
              <a:t>、</a:t>
            </a:r>
            <a:r>
              <a:rPr lang="en-US" altLang="zh-CN" dirty="0">
                <a:latin typeface="Arial" panose="020B0604020202020204" pitchFamily="34" charset="0"/>
              </a:rPr>
              <a:t>switch</a:t>
            </a:r>
            <a:r>
              <a:rPr lang="zh-CN" altLang="en-US" dirty="0">
                <a:latin typeface="Arial" panose="020B0604020202020204" pitchFamily="34" charset="0"/>
              </a:rPr>
              <a:t>）不同处在于晶体管是利用电讯号来控制，而且开关速度可以非常之快，在实验室中的切换速度可达</a:t>
            </a:r>
            <a:r>
              <a:rPr lang="en-US" altLang="zh-CN" dirty="0">
                <a:latin typeface="Arial" panose="020B0604020202020204" pitchFamily="34" charset="0"/>
              </a:rPr>
              <a:t>100GHz</a:t>
            </a:r>
            <a:r>
              <a:rPr lang="zh-CN" altLang="en-US" dirty="0">
                <a:latin typeface="Arial" panose="020B0604020202020204" pitchFamily="34" charset="0"/>
              </a:rPr>
              <a:t>以上。</a:t>
            </a:r>
            <a:endParaRPr lang="zh-CN" altLang="en-US" dirty="0">
              <a:latin typeface="Arial" panose="020B0604020202020204" pitchFamily="34" charset="0"/>
            </a:endParaRPr>
          </a:p>
          <a:p>
            <a:r>
              <a:rPr lang="zh-CN" altLang="en-US" dirty="0">
                <a:latin typeface="Arial" panose="020B0604020202020204" pitchFamily="34" charset="0"/>
              </a:rPr>
              <a:t>晶体管主要分为两大类：双极性晶体管（</a:t>
            </a:r>
            <a:r>
              <a:rPr lang="en-US" altLang="zh-CN" dirty="0">
                <a:latin typeface="Arial" panose="020B0604020202020204" pitchFamily="34" charset="0"/>
              </a:rPr>
              <a:t>BJT</a:t>
            </a:r>
            <a:r>
              <a:rPr lang="zh-CN" altLang="en-US" dirty="0">
                <a:latin typeface="Arial" panose="020B0604020202020204" pitchFamily="34" charset="0"/>
              </a:rPr>
              <a:t>）和场效应晶体管（</a:t>
            </a:r>
            <a:r>
              <a:rPr lang="en-US" altLang="zh-CN" dirty="0">
                <a:latin typeface="Arial" panose="020B0604020202020204" pitchFamily="34" charset="0"/>
              </a:rPr>
              <a:t>FET</a:t>
            </a:r>
            <a:r>
              <a:rPr lang="zh-CN" altLang="en-US" dirty="0">
                <a:latin typeface="Arial" panose="020B0604020202020204" pitchFamily="34" charset="0"/>
              </a:rPr>
              <a:t>）。</a:t>
            </a:r>
            <a:endParaRPr lang="zh-CN" altLang="en-US" dirty="0">
              <a:latin typeface="Arial" panose="020B0604020202020204" pitchFamily="34" charset="0"/>
            </a:endParaRPr>
          </a:p>
          <a:p>
            <a:r>
              <a:rPr lang="zh-CN" altLang="en-US" dirty="0">
                <a:latin typeface="Arial" panose="020B0604020202020204" pitchFamily="34" charset="0"/>
              </a:rPr>
              <a:t>晶体管有三个极；双极性晶体管的三个极，分别由</a:t>
            </a:r>
            <a:r>
              <a:rPr lang="en-US" altLang="zh-CN" dirty="0">
                <a:latin typeface="Arial" panose="020B0604020202020204" pitchFamily="34" charset="0"/>
              </a:rPr>
              <a:t>N</a:t>
            </a:r>
            <a:r>
              <a:rPr lang="zh-CN" altLang="en-US" dirty="0">
                <a:latin typeface="Arial" panose="020B0604020202020204" pitchFamily="34" charset="0"/>
              </a:rPr>
              <a:t>型跟</a:t>
            </a:r>
            <a:r>
              <a:rPr lang="en-US" altLang="zh-CN" dirty="0">
                <a:latin typeface="Arial" panose="020B0604020202020204" pitchFamily="34" charset="0"/>
              </a:rPr>
              <a:t>P</a:t>
            </a:r>
            <a:r>
              <a:rPr lang="zh-CN" altLang="en-US" dirty="0">
                <a:latin typeface="Arial" panose="020B0604020202020204" pitchFamily="34" charset="0"/>
              </a:rPr>
              <a:t>型组成发射极（</a:t>
            </a:r>
            <a:r>
              <a:rPr lang="en-US" altLang="zh-CN" dirty="0">
                <a:latin typeface="Arial" panose="020B0604020202020204" pitchFamily="34" charset="0"/>
              </a:rPr>
              <a:t>Emitter</a:t>
            </a:r>
            <a:r>
              <a:rPr lang="zh-CN" altLang="en-US" dirty="0">
                <a:latin typeface="Arial" panose="020B0604020202020204" pitchFamily="34" charset="0"/>
              </a:rPr>
              <a:t>）、基极 </a:t>
            </a:r>
            <a:r>
              <a:rPr lang="en-US" altLang="zh-CN" dirty="0">
                <a:latin typeface="Arial" panose="020B0604020202020204" pitchFamily="34" charset="0"/>
              </a:rPr>
              <a:t>(Base) </a:t>
            </a:r>
            <a:r>
              <a:rPr lang="zh-CN" altLang="en-US" dirty="0">
                <a:latin typeface="Arial" panose="020B0604020202020204" pitchFamily="34" charset="0"/>
              </a:rPr>
              <a:t>和集电极（</a:t>
            </a:r>
            <a:r>
              <a:rPr lang="en-US" altLang="zh-CN" dirty="0">
                <a:latin typeface="Arial" panose="020B0604020202020204" pitchFamily="34" charset="0"/>
              </a:rPr>
              <a:t>Collector</a:t>
            </a:r>
            <a:r>
              <a:rPr lang="zh-CN" altLang="en-US"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场效应晶体管的三个极，分别是源极（</a:t>
            </a:r>
            <a:r>
              <a:rPr lang="en-US" altLang="zh-CN" dirty="0">
                <a:latin typeface="Arial" panose="020B0604020202020204" pitchFamily="34" charset="0"/>
              </a:rPr>
              <a:t>Source</a:t>
            </a:r>
            <a:r>
              <a:rPr lang="zh-CN" altLang="en-US" dirty="0">
                <a:latin typeface="Arial" panose="020B0604020202020204" pitchFamily="34" charset="0"/>
              </a:rPr>
              <a:t>）、栅极（</a:t>
            </a:r>
            <a:r>
              <a:rPr lang="en-US" altLang="zh-CN" dirty="0">
                <a:latin typeface="Arial" panose="020B0604020202020204" pitchFamily="34" charset="0"/>
              </a:rPr>
              <a:t>Gate</a:t>
            </a:r>
            <a:r>
              <a:rPr lang="zh-CN" altLang="en-US" dirty="0">
                <a:latin typeface="Arial" panose="020B0604020202020204" pitchFamily="34" charset="0"/>
              </a:rPr>
              <a:t>）和漏极（</a:t>
            </a:r>
            <a:r>
              <a:rPr lang="en-US" altLang="zh-CN" dirty="0">
                <a:latin typeface="Arial" panose="020B0604020202020204" pitchFamily="34" charset="0"/>
              </a:rPr>
              <a:t>Drain</a:t>
            </a:r>
            <a:r>
              <a:rPr lang="zh-CN" altLang="en-US" dirty="0">
                <a:latin typeface="Arial" panose="020B0604020202020204" pitchFamily="34" charset="0"/>
              </a:rPr>
              <a:t>）。</a:t>
            </a:r>
            <a:endParaRPr lang="zh-CN" altLang="en-US" dirty="0">
              <a:latin typeface="Arial" panose="020B0604020202020204" pitchFamily="34" charset="0"/>
            </a:endParaRPr>
          </a:p>
          <a:p>
            <a:r>
              <a:rPr lang="zh-CN" altLang="en-US" dirty="0">
                <a:latin typeface="Arial" panose="020B0604020202020204" pitchFamily="34" charset="0"/>
              </a:rPr>
              <a:t>在模拟电路中，晶体管用于放大器、音频放大器、射频放大器、稳压电路；在计算机电源中，主要用于开关电源。</a:t>
            </a:r>
            <a:endParaRPr lang="zh-CN" altLang="en-US" dirty="0">
              <a:latin typeface="Arial" panose="020B0604020202020204" pitchFamily="34" charset="0"/>
            </a:endParaRPr>
          </a:p>
          <a:p>
            <a:r>
              <a:rPr lang="zh-CN" altLang="en-US" dirty="0">
                <a:latin typeface="Arial" panose="020B0604020202020204" pitchFamily="34" charset="0"/>
              </a:rPr>
              <a:t>晶体管也应用于数字电路，主要功能是当成电子开关。数字电路包括逻辑门、随机存取内存 </a:t>
            </a:r>
            <a:r>
              <a:rPr lang="en-US" altLang="zh-CN" dirty="0">
                <a:latin typeface="Arial" panose="020B0604020202020204" pitchFamily="34" charset="0"/>
              </a:rPr>
              <a:t>(RAM) </a:t>
            </a:r>
            <a:r>
              <a:rPr lang="zh-CN" altLang="en-US" dirty="0">
                <a:latin typeface="Arial" panose="020B0604020202020204" pitchFamily="34" charset="0"/>
              </a:rPr>
              <a:t>和微处理器。</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相对于手工组装电路使用不连续的电子元件，集成很大数量的微晶体管到一个小芯片，是一个巨大的进步。集成电路的规模生产能力，可靠性，电路设计的模块化方法确保了快速采用标准化</a:t>
            </a:r>
            <a:r>
              <a:rPr lang="en-US" altLang="zh-CN" dirty="0">
                <a:latin typeface="Arial" panose="020B0604020202020204" pitchFamily="34" charset="0"/>
              </a:rPr>
              <a:t>IC </a:t>
            </a:r>
            <a:r>
              <a:rPr lang="zh-CN" altLang="en-US" dirty="0">
                <a:latin typeface="Arial" panose="020B0604020202020204" pitchFamily="34" charset="0"/>
              </a:rPr>
              <a:t>代替了设计使用离散晶体管。</a:t>
            </a:r>
            <a:endParaRPr lang="zh-CN" altLang="en-US" dirty="0">
              <a:latin typeface="Arial" panose="020B0604020202020204" pitchFamily="34" charset="0"/>
            </a:endParaRPr>
          </a:p>
          <a:p>
            <a:endParaRPr lang="zh-CN" altLang="en-US" dirty="0">
              <a:latin typeface="Arial" panose="020B0604020202020204" pitchFamily="34" charset="0"/>
            </a:endParaRPr>
          </a:p>
          <a:p>
            <a:r>
              <a:rPr lang="en-US" altLang="zh-CN" dirty="0">
                <a:latin typeface="Arial" panose="020B0604020202020204" pitchFamily="34" charset="0"/>
              </a:rPr>
              <a:t>IC </a:t>
            </a:r>
            <a:r>
              <a:rPr lang="zh-CN" altLang="en-US" dirty="0">
                <a:latin typeface="Arial" panose="020B0604020202020204" pitchFamily="34" charset="0"/>
              </a:rPr>
              <a:t>对于离散晶体管有两个主要优势：成本和性能。成本低是由于芯片把所有的元件通过照相平版技术，作为一个单位印刷，而不是在一个时间只制作一个晶体管。性能高是由于元件快速开关，消耗更低能量，因为元件很小且彼此靠近。</a:t>
            </a:r>
            <a:r>
              <a:rPr lang="en-US" altLang="zh-CN" dirty="0">
                <a:latin typeface="Arial" panose="020B0604020202020204" pitchFamily="34" charset="0"/>
              </a:rPr>
              <a:t>2006</a:t>
            </a:r>
            <a:r>
              <a:rPr lang="zh-CN" altLang="en-US" dirty="0">
                <a:latin typeface="Arial" panose="020B0604020202020204" pitchFamily="34" charset="0"/>
              </a:rPr>
              <a:t>年，芯片面积从几平方毫米到</a:t>
            </a:r>
            <a:r>
              <a:rPr lang="en-US" altLang="zh-CN" dirty="0">
                <a:latin typeface="Arial" panose="020B0604020202020204" pitchFamily="34" charset="0"/>
              </a:rPr>
              <a:t>350 mm2</a:t>
            </a:r>
            <a:r>
              <a:rPr lang="zh-CN" altLang="en-US" dirty="0">
                <a:latin typeface="Arial" panose="020B0604020202020204" pitchFamily="34" charset="0"/>
              </a:rPr>
              <a:t>，每</a:t>
            </a:r>
            <a:r>
              <a:rPr lang="en-US" altLang="zh-CN" dirty="0">
                <a:latin typeface="Arial" panose="020B0604020202020204" pitchFamily="34" charset="0"/>
              </a:rPr>
              <a:t>mm2</a:t>
            </a:r>
            <a:r>
              <a:rPr lang="zh-CN" altLang="en-US" dirty="0">
                <a:latin typeface="Arial" panose="020B0604020202020204" pitchFamily="34" charset="0"/>
              </a:rPr>
              <a:t>可以达到一百万个晶体管。</a:t>
            </a:r>
            <a:endParaRPr lang="zh-CN" altLang="en-US" dirty="0">
              <a:latin typeface="Arial" panose="020B0604020202020204" pitchFamily="34" charset="0"/>
            </a:endParaRPr>
          </a:p>
          <a:p>
            <a:endParaRPr lang="zh-CN" altLang="en-US" dirty="0">
              <a:latin typeface="Arial" panose="020B0604020202020204" pitchFamily="34" charset="0"/>
            </a:endParaRPr>
          </a:p>
        </p:txBody>
      </p:sp>
      <p:sp>
        <p:nvSpPr>
          <p:cNvPr id="1003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FB8732-A3CD-4336-8491-81859F02FEC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2BF93A5-F696-4865-BE9D-B63D1F49B28D}" type="slidenum">
              <a:rPr lang="en-US" altLang="zh-TW" smtClean="0"/>
            </a:fld>
            <a:endParaRPr lang="en-US" altLang="zh-TW"/>
          </a:p>
        </p:txBody>
      </p:sp>
      <p:sp>
        <p:nvSpPr>
          <p:cNvPr id="101379" name="Rectangle 2"/>
          <p:cNvSpPr>
            <a:spLocks noGrp="1" noRot="1" noChangeAspect="1" noChangeArrowheads="1" noTextEdit="1"/>
          </p:cNvSpPr>
          <p:nvPr>
            <p:ph type="sldImg"/>
          </p:nvPr>
        </p:nvSpPr>
        <p:spPr>
          <a:xfrm>
            <a:off x="992188" y="768350"/>
            <a:ext cx="5114925" cy="3836988"/>
          </a:xfrm>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a:p>
            <a:r>
              <a:rPr lang="zh-CN" altLang="en-US" dirty="0">
                <a:latin typeface="Arial" panose="020B0604020202020204" pitchFamily="34" charset="0"/>
              </a:rPr>
              <a:t>通过一系列特定的加工工艺，将晶体管、二极管等有源器件和电阻、电容等无源器件，按照一定的电路互连，</a:t>
            </a:r>
            <a:r>
              <a:rPr lang="zh-CN" altLang="en-US" b="1" dirty="0">
                <a:latin typeface="Arial" panose="020B0604020202020204" pitchFamily="34" charset="0"/>
              </a:rPr>
              <a:t>“集成”在一块半导体单晶片（如硅或砷化镓）上，封装在一个外壳内，执行特定电路或系统功能</a:t>
            </a:r>
            <a:endParaRPr lang="zh-CN" altLang="en-US" b="1" dirty="0">
              <a:latin typeface="Arial" panose="020B0604020202020204" pitchFamily="34" charset="0"/>
            </a:endParaRPr>
          </a:p>
          <a:p>
            <a:r>
              <a:rPr lang="en-US" altLang="zh-CN" sz="2000" dirty="0">
                <a:latin typeface="Arial" panose="020B0604020202020204" pitchFamily="34" charset="0"/>
              </a:rPr>
              <a:t>Semiconductor Pioneers-Bipolar</a:t>
            </a:r>
            <a:endParaRPr lang="en-US" altLang="zh-CN" sz="2000" dirty="0">
              <a:latin typeface="Arial" panose="020B0604020202020204" pitchFamily="34" charset="0"/>
            </a:endParaRPr>
          </a:p>
          <a:p>
            <a:r>
              <a:rPr lang="en-US" altLang="zh-CN" sz="2000" dirty="0">
                <a:latin typeface="Arial" panose="020B0604020202020204" pitchFamily="34" charset="0"/>
              </a:rPr>
              <a:t>Bipolar transistors: Bardeen (1947), </a:t>
            </a:r>
            <a:r>
              <a:rPr lang="en-US" altLang="zh-CN" sz="2000" dirty="0" err="1">
                <a:latin typeface="Arial" panose="020B0604020202020204" pitchFamily="34" charset="0"/>
              </a:rPr>
              <a:t>Schockley</a:t>
            </a:r>
            <a:r>
              <a:rPr lang="en-US" altLang="zh-CN" sz="2000" dirty="0">
                <a:latin typeface="Arial" panose="020B0604020202020204" pitchFamily="34" charset="0"/>
              </a:rPr>
              <a:t> (1949), replace Vacuum tube because </a:t>
            </a:r>
            <a:endParaRPr lang="en-US" altLang="zh-CN" sz="2000" dirty="0">
              <a:latin typeface="Arial" panose="020B0604020202020204" pitchFamily="34" charset="0"/>
            </a:endParaRPr>
          </a:p>
          <a:p>
            <a:pPr lvl="1"/>
            <a:r>
              <a:rPr lang="en-US" altLang="zh-CN" sz="1800" dirty="0">
                <a:latin typeface="Arial" panose="020B0604020202020204" pitchFamily="34" charset="0"/>
              </a:rPr>
              <a:t>low power consumption </a:t>
            </a:r>
            <a:endParaRPr lang="en-US" altLang="zh-CN" sz="1800" dirty="0">
              <a:latin typeface="Arial" panose="020B0604020202020204" pitchFamily="34" charset="0"/>
            </a:endParaRPr>
          </a:p>
          <a:p>
            <a:pPr lvl="1"/>
            <a:r>
              <a:rPr lang="en-US" altLang="zh-CN" sz="1800" dirty="0">
                <a:latin typeface="Arial" panose="020B0604020202020204" pitchFamily="34" charset="0"/>
              </a:rPr>
              <a:t>More reliable</a:t>
            </a:r>
            <a:endParaRPr lang="en-US" altLang="zh-CN" sz="1800" dirty="0">
              <a:latin typeface="Arial" panose="020B0604020202020204" pitchFamily="34" charset="0"/>
            </a:endParaRPr>
          </a:p>
          <a:p>
            <a:pPr lvl="1"/>
            <a:r>
              <a:rPr lang="en-US" altLang="zh-CN" sz="1800" dirty="0">
                <a:latin typeface="Arial" panose="020B0604020202020204" pitchFamily="34" charset="0"/>
              </a:rPr>
              <a:t>Larger integrated capacity</a:t>
            </a:r>
            <a:endParaRPr lang="en-US" altLang="zh-CN" sz="1800" dirty="0">
              <a:latin typeface="Arial" panose="020B0604020202020204" pitchFamily="34" charset="0"/>
            </a:endParaRPr>
          </a:p>
          <a:p>
            <a:r>
              <a:rPr lang="en-US" altLang="zh-CN" sz="2000" dirty="0">
                <a:latin typeface="Arial" panose="020B0604020202020204" pitchFamily="34" charset="0"/>
              </a:rPr>
              <a:t>First Bipolar digital logic: Harris (1956)</a:t>
            </a:r>
            <a:endParaRPr lang="en-US" altLang="zh-CN" sz="2000" dirty="0">
              <a:latin typeface="Arial" panose="020B0604020202020204" pitchFamily="34" charset="0"/>
            </a:endParaRPr>
          </a:p>
          <a:p>
            <a:r>
              <a:rPr lang="en-US" altLang="zh-CN" sz="2000" dirty="0">
                <a:latin typeface="Arial" panose="020B0604020202020204" pitchFamily="34" charset="0"/>
              </a:rPr>
              <a:t>First Bipolar digital logic (combination of transistors): Harris (1956)</a:t>
            </a:r>
            <a:endParaRPr lang="en-US" altLang="zh-CN" sz="2000" dirty="0">
              <a:latin typeface="Arial" panose="020B0604020202020204" pitchFamily="34" charset="0"/>
            </a:endParaRPr>
          </a:p>
          <a:p>
            <a:r>
              <a:rPr lang="en-US" altLang="zh-CN" sz="2000" dirty="0">
                <a:latin typeface="Arial" panose="020B0604020202020204" pitchFamily="34" charset="0"/>
              </a:rPr>
              <a:t>1960 Commercial logic gates: Fairchild </a:t>
            </a:r>
            <a:r>
              <a:rPr lang="en-US" altLang="zh-CN" sz="2000" dirty="0" err="1">
                <a:latin typeface="Arial" panose="020B0604020202020204" pitchFamily="34" charset="0"/>
              </a:rPr>
              <a:t>Micrologic</a:t>
            </a:r>
            <a:r>
              <a:rPr lang="en-US" altLang="zh-CN" sz="2000" dirty="0">
                <a:latin typeface="Arial" panose="020B0604020202020204" pitchFamily="34" charset="0"/>
              </a:rPr>
              <a:t> family (lots of Intel folks originally from here)</a:t>
            </a:r>
            <a:endParaRPr lang="en-US" altLang="zh-CN" sz="2000" dirty="0">
              <a:latin typeface="Arial" panose="020B0604020202020204" pitchFamily="34" charset="0"/>
            </a:endParaRPr>
          </a:p>
          <a:p>
            <a:r>
              <a:rPr lang="en-US" altLang="zh-CN" sz="2000" dirty="0">
                <a:latin typeface="Arial" panose="020B0604020202020204" pitchFamily="34" charset="0"/>
              </a:rPr>
              <a:t>IC Logic family:</a:t>
            </a:r>
            <a:endParaRPr lang="en-US" altLang="zh-CN" sz="2000" dirty="0">
              <a:latin typeface="Arial" panose="020B0604020202020204" pitchFamily="34" charset="0"/>
            </a:endParaRPr>
          </a:p>
          <a:p>
            <a:pPr lvl="1"/>
            <a:r>
              <a:rPr lang="en-US" altLang="zh-CN" sz="1800" dirty="0">
                <a:latin typeface="Arial" panose="020B0604020202020204" pitchFamily="34" charset="0"/>
              </a:rPr>
              <a:t>Transistor-Transistor Logic (TTL) 1962 (higher integration)</a:t>
            </a:r>
            <a:endParaRPr lang="en-US" altLang="zh-CN" sz="1800" dirty="0">
              <a:latin typeface="Arial" panose="020B0604020202020204" pitchFamily="34" charset="0"/>
            </a:endParaRPr>
          </a:p>
          <a:p>
            <a:pPr lvl="1"/>
            <a:r>
              <a:rPr lang="en-US" altLang="zh-CN" sz="1800" dirty="0">
                <a:latin typeface="Arial" panose="020B0604020202020204" pitchFamily="34" charset="0"/>
              </a:rPr>
              <a:t>Emitter-Coupled Logic (ECL) 1971 better performance-(sub nanosecond) </a:t>
            </a:r>
            <a:endParaRPr lang="en-US" altLang="zh-CN" sz="1800" dirty="0">
              <a:latin typeface="Arial" panose="020B0604020202020204" pitchFamily="34" charset="0"/>
            </a:endParaRPr>
          </a:p>
          <a:p>
            <a:pPr lvl="1"/>
            <a:r>
              <a:rPr lang="en-US" altLang="zh-CN" sz="1800" dirty="0">
                <a:latin typeface="Arial" panose="020B0604020202020204" pitchFamily="34" charset="0"/>
              </a:rPr>
              <a:t>Integrated Injection Logic (I</a:t>
            </a:r>
            <a:r>
              <a:rPr lang="en-US" altLang="zh-CN" sz="1800" baseline="30000" dirty="0">
                <a:latin typeface="Arial" panose="020B0604020202020204" pitchFamily="34" charset="0"/>
              </a:rPr>
              <a:t>2</a:t>
            </a:r>
            <a:r>
              <a:rPr lang="en-US" altLang="zh-CN" sz="1800" dirty="0">
                <a:latin typeface="Arial" panose="020B0604020202020204" pitchFamily="34" charset="0"/>
              </a:rPr>
              <a:t>L) 1972 (high density, low power bipolar)</a:t>
            </a:r>
            <a:endParaRPr lang="en-US" altLang="zh-CN" sz="1800" dirty="0">
              <a:latin typeface="Arial" panose="020B0604020202020204" pitchFamily="34" charset="0"/>
            </a:endParaRPr>
          </a:p>
          <a:p>
            <a:pPr lvl="1"/>
            <a:endParaRPr lang="en-US" altLang="zh-CN" sz="1800" dirty="0">
              <a:latin typeface="Arial" panose="020B0604020202020204" pitchFamily="34" charset="0"/>
            </a:endParaRPr>
          </a:p>
          <a:p>
            <a:r>
              <a:rPr lang="en-US" altLang="zh-CN" dirty="0">
                <a:latin typeface="Arial" panose="020B0604020202020204" pitchFamily="34" charset="0"/>
              </a:rPr>
              <a:t>Semiconductor Pioneers- MOSFET</a:t>
            </a:r>
            <a:endParaRPr lang="en-US" altLang="zh-CN" dirty="0">
              <a:latin typeface="Arial" panose="020B0604020202020204" pitchFamily="34" charset="0"/>
            </a:endParaRPr>
          </a:p>
          <a:p>
            <a:r>
              <a:rPr lang="en-US" altLang="zh-CN" sz="2000" dirty="0">
                <a:latin typeface="Arial" panose="020B0604020202020204" pitchFamily="34" charset="0"/>
              </a:rPr>
              <a:t>Basic principle: J. </a:t>
            </a:r>
            <a:r>
              <a:rPr lang="en-US" altLang="zh-CN" sz="2000" dirty="0" err="1">
                <a:latin typeface="Arial" panose="020B0604020202020204" pitchFamily="34" charset="0"/>
              </a:rPr>
              <a:t>Lilienfeld</a:t>
            </a:r>
            <a:r>
              <a:rPr lang="en-US" altLang="zh-CN" sz="2000" dirty="0">
                <a:latin typeface="Arial" panose="020B0604020202020204" pitchFamily="34" charset="0"/>
              </a:rPr>
              <a:t> (1925)</a:t>
            </a:r>
            <a:endParaRPr lang="en-US" altLang="zh-CN" sz="2000" dirty="0">
              <a:latin typeface="Arial" panose="020B0604020202020204" pitchFamily="34" charset="0"/>
            </a:endParaRPr>
          </a:p>
          <a:p>
            <a:pPr lvl="1"/>
            <a:r>
              <a:rPr lang="en-US" altLang="zh-CN" sz="1800" dirty="0">
                <a:latin typeface="Arial" panose="020B0604020202020204" pitchFamily="34" charset="0"/>
              </a:rPr>
              <a:t>Fail due to insufficient knowledge of the materials and gate stability problems</a:t>
            </a:r>
            <a:endParaRPr lang="en-US" altLang="zh-CN" sz="1800" dirty="0">
              <a:latin typeface="Arial" panose="020B0604020202020204" pitchFamily="34" charset="0"/>
            </a:endParaRPr>
          </a:p>
          <a:p>
            <a:r>
              <a:rPr lang="en-US" altLang="zh-CN" sz="2000" dirty="0">
                <a:latin typeface="Arial" panose="020B0604020202020204" pitchFamily="34" charset="0"/>
              </a:rPr>
              <a:t>PMOS and NMOS transistors on the same substrate: Weimer (1962), </a:t>
            </a:r>
            <a:r>
              <a:rPr lang="en-US" altLang="zh-CN" sz="2000" dirty="0" err="1">
                <a:latin typeface="Arial" panose="020B0604020202020204" pitchFamily="34" charset="0"/>
              </a:rPr>
              <a:t>Waniass</a:t>
            </a:r>
            <a:r>
              <a:rPr lang="en-US" altLang="zh-CN" sz="2000" dirty="0">
                <a:latin typeface="Arial" panose="020B0604020202020204" pitchFamily="34" charset="0"/>
              </a:rPr>
              <a:t> (1965)-- better integrated capacity</a:t>
            </a:r>
            <a:endParaRPr lang="en-US" altLang="zh-CN" sz="2000" dirty="0">
              <a:latin typeface="Arial" panose="020B0604020202020204" pitchFamily="34" charset="0"/>
            </a:endParaRPr>
          </a:p>
          <a:p>
            <a:r>
              <a:rPr lang="en-US" altLang="zh-CN" sz="2000" dirty="0">
                <a:latin typeface="Arial" panose="020B0604020202020204" pitchFamily="34" charset="0"/>
              </a:rPr>
              <a:t>CMOS logic introduced at 1963</a:t>
            </a:r>
            <a:endParaRPr lang="en-US" altLang="zh-CN" sz="2000" dirty="0">
              <a:latin typeface="Arial" panose="020B0604020202020204" pitchFamily="34" charset="0"/>
            </a:endParaRPr>
          </a:p>
          <a:p>
            <a:pPr lvl="1"/>
            <a:r>
              <a:rPr lang="en-US" altLang="zh-CN" sz="1800" dirty="0">
                <a:latin typeface="Arial" panose="020B0604020202020204" pitchFamily="34" charset="0"/>
              </a:rPr>
              <a:t>did not take off for more than two decades due to manufacture issues</a:t>
            </a:r>
            <a:endParaRPr lang="en-US" altLang="zh-CN" sz="1800" dirty="0">
              <a:latin typeface="Arial" panose="020B0604020202020204" pitchFamily="34" charset="0"/>
            </a:endParaRPr>
          </a:p>
          <a:p>
            <a:r>
              <a:rPr lang="en-US" altLang="zh-CN" sz="2000" dirty="0">
                <a:latin typeface="Arial" panose="020B0604020202020204" pitchFamily="34" charset="0"/>
              </a:rPr>
              <a:t>MOSFET Take off at early 1970s</a:t>
            </a:r>
            <a:endParaRPr lang="en-US" altLang="zh-CN" sz="2000" dirty="0">
              <a:latin typeface="Arial" panose="020B0604020202020204" pitchFamily="34" charset="0"/>
            </a:endParaRPr>
          </a:p>
          <a:p>
            <a:pPr lvl="1"/>
            <a:r>
              <a:rPr lang="en-US" altLang="zh-CN" sz="1800" dirty="0">
                <a:latin typeface="Arial" panose="020B0604020202020204" pitchFamily="34" charset="0"/>
              </a:rPr>
              <a:t>PMOS-only logic popular first</a:t>
            </a:r>
            <a:endParaRPr lang="en-US" altLang="zh-CN" sz="1800" dirty="0">
              <a:latin typeface="Arial" panose="020B0604020202020204" pitchFamily="34" charset="0"/>
            </a:endParaRPr>
          </a:p>
          <a:p>
            <a:pPr lvl="1"/>
            <a:r>
              <a:rPr lang="en-US" altLang="zh-CN" sz="1800" dirty="0">
                <a:latin typeface="Arial" panose="020B0604020202020204" pitchFamily="34" charset="0"/>
              </a:rPr>
              <a:t>NMOS-only logic 1972 by Intel Corp. (higher speed)</a:t>
            </a:r>
            <a:endParaRPr lang="en-US" altLang="zh-CN" sz="1800" dirty="0">
              <a:latin typeface="Arial" panose="020B0604020202020204" pitchFamily="34" charset="0"/>
            </a:endParaRPr>
          </a:p>
          <a:p>
            <a:pPr lvl="1"/>
            <a:r>
              <a:rPr lang="en-US" altLang="zh-CN" sz="1800" dirty="0">
                <a:latin typeface="Arial" panose="020B0604020202020204" pitchFamily="34" charset="0"/>
              </a:rPr>
              <a:t>High density (4Kbit!) MOS memory in 1970 </a:t>
            </a:r>
            <a:endParaRPr lang="en-US" altLang="zh-CN" sz="1800" dirty="0">
              <a:latin typeface="Arial" panose="020B0604020202020204" pitchFamily="34" charset="0"/>
            </a:endParaRPr>
          </a:p>
          <a:p>
            <a:pPr lvl="1"/>
            <a:r>
              <a:rPr lang="en-US" altLang="zh-CN" sz="1800" dirty="0">
                <a:latin typeface="Arial" panose="020B0604020202020204" pitchFamily="34" charset="0"/>
              </a:rPr>
              <a:t>CMOS popular in late 1970 (low power)</a:t>
            </a:r>
            <a:endParaRPr lang="en-US" altLang="zh-CN" sz="1800" dirty="0">
              <a:latin typeface="Arial" panose="020B0604020202020204" pitchFamily="34" charset="0"/>
            </a:endParaRPr>
          </a:p>
          <a:p>
            <a:r>
              <a:rPr lang="en-US" altLang="zh-CN" sz="2000" dirty="0" err="1">
                <a:latin typeface="Arial" panose="020B0604020202020204" pitchFamily="34" charset="0"/>
              </a:rPr>
              <a:t>BiCMOS</a:t>
            </a:r>
            <a:r>
              <a:rPr lang="en-US" altLang="zh-CN" sz="2000" dirty="0">
                <a:latin typeface="Arial" panose="020B0604020202020204" pitchFamily="34" charset="0"/>
              </a:rPr>
              <a:t>: Combination of CMOS and Bipolar (high performance)</a:t>
            </a:r>
            <a:endParaRPr lang="en-US" altLang="zh-CN" sz="2000" dirty="0">
              <a:latin typeface="Arial" panose="020B0604020202020204" pitchFamily="34" charset="0"/>
            </a:endParaRPr>
          </a:p>
          <a:p>
            <a:r>
              <a:rPr lang="en-US" altLang="zh-CN" sz="2000" dirty="0">
                <a:latin typeface="Arial" panose="020B0604020202020204" pitchFamily="34" charset="0"/>
              </a:rPr>
              <a:t>Gallium Arsenide: (high performance)</a:t>
            </a:r>
            <a:endParaRPr lang="en-US" altLang="zh-CN" sz="2000" dirty="0">
              <a:latin typeface="Arial" panose="020B0604020202020204" pitchFamily="34" charset="0"/>
            </a:endParaRPr>
          </a:p>
          <a:p>
            <a:endParaRPr lang="zh-CN" altLang="en-US"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a:defRPr/>
            </a:pPr>
            <a:endParaRPr lang="zh-CN" altLang="en-US" dirty="0"/>
          </a:p>
          <a:p>
            <a:pPr>
              <a:defRPr/>
            </a:pPr>
            <a:r>
              <a:rPr lang="en-US" altLang="zh-CN" b="1" dirty="0"/>
              <a:t>W. </a:t>
            </a:r>
            <a:r>
              <a:rPr lang="en-US" altLang="zh-CN" b="1" dirty="0" err="1"/>
              <a:t>Schokley</a:t>
            </a:r>
            <a:r>
              <a:rPr lang="en-US" altLang="zh-CN" b="1" dirty="0"/>
              <a:t>  J. Bardeen  W. Brattain</a:t>
            </a:r>
            <a:endParaRPr lang="en-US" altLang="zh-CN" b="1" dirty="0"/>
          </a:p>
          <a:p>
            <a:pPr>
              <a:lnSpc>
                <a:spcPct val="130000"/>
              </a:lnSpc>
              <a:defRPr/>
            </a:pPr>
            <a:endParaRPr lang="en-US" altLang="zh-CN" dirty="0">
              <a:solidFill>
                <a:srgbClr val="0000FF"/>
              </a:solidFill>
              <a:latin typeface="Times New Roman" panose="02020603050405020304" pitchFamily="18" charset="0"/>
            </a:endParaRPr>
          </a:p>
          <a:p>
            <a:pPr>
              <a:lnSpc>
                <a:spcPct val="130000"/>
              </a:lnSpc>
              <a:defRPr/>
            </a:pPr>
            <a:r>
              <a:rPr lang="zh-CN" altLang="en-US" dirty="0">
                <a:solidFill>
                  <a:srgbClr val="0000FF"/>
                </a:solidFill>
                <a:latin typeface="Times New Roman" panose="02020603050405020304" pitchFamily="18" charset="0"/>
              </a:rPr>
              <a:t>集成电路</a:t>
            </a:r>
            <a:r>
              <a:rPr lang="zh-CN" altLang="en-US" sz="1050" dirty="0">
                <a:latin typeface="Times New Roman" panose="02020603050405020304" pitchFamily="18" charset="0"/>
              </a:rPr>
              <a:t> </a:t>
            </a:r>
            <a:r>
              <a:rPr lang="en-US" altLang="zh-CN" dirty="0">
                <a:latin typeface="Times New Roman" panose="02020603050405020304" pitchFamily="18" charset="0"/>
              </a:rPr>
              <a:t>(Integrated Circuit</a:t>
            </a:r>
            <a:r>
              <a:rPr lang="zh-CN" altLang="en-US" dirty="0">
                <a:latin typeface="Times New Roman" panose="02020603050405020304" pitchFamily="18" charset="0"/>
              </a:rPr>
              <a:t>，简称</a:t>
            </a:r>
            <a:r>
              <a:rPr lang="en-US" altLang="zh-CN" dirty="0">
                <a:latin typeface="Times New Roman" panose="02020603050405020304" pitchFamily="18" charset="0"/>
              </a:rPr>
              <a:t>IC)</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a:lnSpc>
                <a:spcPct val="130000"/>
              </a:lnSpc>
              <a:buFont typeface="Wingdings" panose="05000000000000000000" pitchFamily="2" charset="2"/>
              <a:buNone/>
              <a:defRPr/>
            </a:pPr>
            <a:r>
              <a:rPr lang="zh-CN" altLang="en-US" dirty="0">
                <a:latin typeface="Times New Roman" panose="02020603050405020304" pitchFamily="18" charset="0"/>
              </a:rPr>
              <a:t>	以半导体单晶片作为基片</a:t>
            </a:r>
            <a:r>
              <a:rPr lang="en-US" altLang="zh-CN" dirty="0">
                <a:latin typeface="Times New Roman" panose="02020603050405020304" pitchFamily="18" charset="0"/>
              </a:rPr>
              <a:t>,</a:t>
            </a:r>
            <a:r>
              <a:rPr lang="zh-CN" altLang="en-US" dirty="0">
                <a:latin typeface="Times New Roman" panose="02020603050405020304" pitchFamily="18" charset="0"/>
              </a:rPr>
              <a:t>采用平面工艺，将晶体管、电阻、电容等元器件及其连线所构成的电路制作在基片上所构成的一个微型化的电路或系统</a:t>
            </a:r>
            <a:endParaRPr lang="zh-CN" altLang="en-US" dirty="0">
              <a:latin typeface="Times New Roman" panose="02020603050405020304" pitchFamily="18" charset="0"/>
            </a:endParaRPr>
          </a:p>
          <a:p>
            <a:pPr marL="342900" indent="-342900">
              <a:spcBef>
                <a:spcPct val="20000"/>
              </a:spcBef>
              <a:buFontTx/>
              <a:buChar char="•"/>
              <a:defRPr/>
            </a:pPr>
            <a:endParaRPr lang="en-US" altLang="zh-CN" dirty="0"/>
          </a:p>
          <a:p>
            <a:pPr marL="342900" indent="-342900">
              <a:spcBef>
                <a:spcPct val="20000"/>
              </a:spcBef>
              <a:buFontTx/>
              <a:buChar char="•"/>
              <a:defRPr/>
            </a:pPr>
            <a:endParaRPr lang="en-US" altLang="zh-CN" dirty="0"/>
          </a:p>
          <a:p>
            <a:pPr marL="342900" indent="-342900">
              <a:spcBef>
                <a:spcPct val="20000"/>
              </a:spcBef>
              <a:buFontTx/>
              <a:buChar char="•"/>
              <a:defRPr/>
            </a:pPr>
            <a:r>
              <a:rPr lang="en-US" altLang="zh-CN" dirty="0"/>
              <a:t>Nicknamed “Mayor of Silicon Valley”</a:t>
            </a:r>
            <a:endParaRPr lang="en-US" altLang="zh-CN" dirty="0"/>
          </a:p>
          <a:p>
            <a:pPr marL="342900" indent="-342900">
              <a:spcBef>
                <a:spcPct val="20000"/>
              </a:spcBef>
              <a:buFontTx/>
              <a:buChar char="•"/>
              <a:defRPr/>
            </a:pPr>
            <a:r>
              <a:rPr lang="en-US" altLang="zh-CN" dirty="0"/>
              <a:t>Cofounded Fairchild Semiconductor in 1957</a:t>
            </a:r>
            <a:endParaRPr lang="en-US" altLang="zh-CN" dirty="0"/>
          </a:p>
          <a:p>
            <a:pPr marL="342900" indent="-342900">
              <a:spcBef>
                <a:spcPct val="20000"/>
              </a:spcBef>
              <a:buFontTx/>
              <a:buChar char="•"/>
              <a:defRPr/>
            </a:pPr>
            <a:r>
              <a:rPr lang="en-US" altLang="zh-CN" dirty="0"/>
              <a:t>Cofounded Intel in 1968</a:t>
            </a:r>
            <a:endParaRPr lang="en-US" altLang="zh-CN" dirty="0"/>
          </a:p>
          <a:p>
            <a:pPr>
              <a:defRPr/>
            </a:pPr>
            <a:r>
              <a:rPr lang="en-US" altLang="zh-CN" i="1" dirty="0"/>
              <a:t>The number of transistors that can be fabricated on a very large-scale integrated (VLSI) chip doubles every two years. </a:t>
            </a:r>
            <a:endParaRPr lang="en-US" altLang="zh-CN" dirty="0"/>
          </a:p>
          <a:p>
            <a:pPr>
              <a:defRPr/>
            </a:pPr>
            <a:endParaRPr lang="zh-CN" altLang="en-US" dirty="0"/>
          </a:p>
        </p:txBody>
      </p:sp>
      <p:sp>
        <p:nvSpPr>
          <p:cNvPr id="1024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F1B5E5-ACD8-487D-99B7-30DA5CC4A983}"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大疆科技将陀螺稳定云台的技术做到了亚像素级别，即云台受震动的影响小于一个像素，以便让相机保持更高的稳定性。汪滔表示，大疆科技是全世界第一家开发出该技术的公司。在此基础之上，大疆科技还开发了一套高清的远程图像传输系统，以及相应的手机应用，能够让飞机在很远距离内进行高清图像的实时传输，并让使用者在手机上观看到所拍摄的实时图像。大疆科技还与</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Adobe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进行合作，使得装载在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PHANTOM</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上相机里的照片可以用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Adobe Raw</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格式直接打开，并进行编辑。</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它上一次大出风头是在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27</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日的时候闯入美国白宫，然后坠毁了。美国特工随后迅速地对这家无人机从何而来展开了调查。</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你所熟悉的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爸爸去哪儿</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舌尖上的中国</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以及美剧</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神盾局特工</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国土安全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中的航拍镜头都是由大疆科技的无人机实现的。就算是在战火纷飞的叙利亚上空，也有大疆科技的无人机被叙利亚政府军用来进行侦查工作。</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992188" y="768350"/>
            <a:ext cx="5114925" cy="3836988"/>
          </a:xfrm>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F42AD27-0D89-45D0-8CA4-D39E242B1300}"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xfrm>
            <a:off x="992188" y="768350"/>
            <a:ext cx="5114925" cy="3836988"/>
          </a:xfrm>
        </p:spPr>
      </p:sp>
      <p:sp>
        <p:nvSpPr>
          <p:cNvPr id="1044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罗伯特</a:t>
            </a:r>
            <a:r>
              <a:rPr lang="en-US" altLang="zh-CN" dirty="0">
                <a:latin typeface="Arial" panose="020B0604020202020204" pitchFamily="34" charset="0"/>
              </a:rPr>
              <a:t>·</a:t>
            </a:r>
            <a:r>
              <a:rPr lang="zh-CN" altLang="en-US" dirty="0">
                <a:latin typeface="Arial" panose="020B0604020202020204" pitchFamily="34" charset="0"/>
              </a:rPr>
              <a:t>诺伊斯</a:t>
            </a:r>
            <a:endParaRPr lang="en-US" altLang="zh-CN" dirty="0">
              <a:latin typeface="Arial" panose="020B0604020202020204" pitchFamily="34" charset="0"/>
            </a:endParaRPr>
          </a:p>
          <a:p>
            <a:pPr eaLnBrk="1" hangingPunct="1"/>
            <a:r>
              <a:rPr lang="en-US" altLang="zh-CN" dirty="0">
                <a:latin typeface="Arial" panose="020B0604020202020204" pitchFamily="34" charset="0"/>
              </a:rPr>
              <a:t>TI</a:t>
            </a:r>
            <a:r>
              <a:rPr lang="zh-CN" altLang="en-US" dirty="0">
                <a:latin typeface="Arial" panose="020B0604020202020204" pitchFamily="34" charset="0"/>
              </a:rPr>
              <a:t>公司和仙童公司为集成电路的发明权引发了一场马拉松式的诉讼。最后</a:t>
            </a:r>
            <a:r>
              <a:rPr lang="en-US" altLang="zh-CN" dirty="0">
                <a:latin typeface="Arial" panose="020B0604020202020204" pitchFamily="34" charset="0"/>
              </a:rPr>
              <a:t>1969</a:t>
            </a:r>
            <a:r>
              <a:rPr lang="zh-CN" altLang="en-US" dirty="0">
                <a:latin typeface="Arial" panose="020B0604020202020204" pitchFamily="34" charset="0"/>
              </a:rPr>
              <a:t>年法院判决，由于诺伊斯的互连技术和基尔比的不同，不存在侵权问题，两个专利都有效。这样，无论在技术上还是在法律上，都承认集成电路是一项同时发明，诺伊斯和基尔比是集成电路的两个独立发明人。</a:t>
            </a:r>
            <a:endParaRPr lang="en-US" altLang="zh-CN" dirty="0">
              <a:latin typeface="Arial" panose="020B0604020202020204" pitchFamily="34" charset="0"/>
            </a:endParaRPr>
          </a:p>
          <a:p>
            <a:pPr eaLnBrk="1" hangingPunct="1"/>
            <a:r>
              <a:rPr lang="zh-CN" altLang="en-US" dirty="0">
                <a:latin typeface="Arial" panose="020B0604020202020204" pitchFamily="34" charset="0"/>
              </a:rPr>
              <a:t>由于不同凡响的三大贡献</a:t>
            </a:r>
            <a:r>
              <a:rPr lang="en-US" altLang="zh-CN" dirty="0">
                <a:latin typeface="Arial" panose="020B0604020202020204" pitchFamily="34" charset="0"/>
              </a:rPr>
              <a:t>(</a:t>
            </a:r>
            <a:r>
              <a:rPr lang="zh-CN" altLang="en-US" dirty="0">
                <a:latin typeface="Arial" panose="020B0604020202020204" pitchFamily="34" charset="0"/>
              </a:rPr>
              <a:t>发明集成电路、创办仙童半导体公司和</a:t>
            </a:r>
            <a:r>
              <a:rPr lang="en-US" altLang="zh-CN" dirty="0">
                <a:latin typeface="Arial" panose="020B0604020202020204" pitchFamily="34" charset="0"/>
              </a:rPr>
              <a:t>Intel</a:t>
            </a:r>
            <a:r>
              <a:rPr lang="zh-CN" altLang="en-US" dirty="0">
                <a:latin typeface="Arial" panose="020B0604020202020204" pitchFamily="34" charset="0"/>
              </a:rPr>
              <a:t>公司</a:t>
            </a:r>
            <a:r>
              <a:rPr lang="en-US" altLang="zh-CN" dirty="0">
                <a:latin typeface="Arial" panose="020B0604020202020204" pitchFamily="34" charset="0"/>
              </a:rPr>
              <a:t>)</a:t>
            </a:r>
            <a:r>
              <a:rPr lang="zh-CN" altLang="en-US" dirty="0">
                <a:latin typeface="Arial" panose="020B0604020202020204" pitchFamily="34" charset="0"/>
              </a:rPr>
              <a:t>，诺伊斯获得的奖励和荣誉很多。</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FC1F78-9B17-4222-97C4-EBDBDCE86C0C}"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Totally dominate laptop/desktop/server market</a:t>
            </a:r>
            <a:endParaRPr lang="en-US" altLang="zh-CN" dirty="0"/>
          </a:p>
          <a:p>
            <a:endParaRPr lang="en-US" altLang="zh-CN" dirty="0"/>
          </a:p>
          <a:p>
            <a:r>
              <a:rPr lang="en-US" altLang="zh-CN" dirty="0"/>
              <a:t>Evolutionary design</a:t>
            </a:r>
            <a:endParaRPr lang="en-US" altLang="zh-CN" dirty="0"/>
          </a:p>
          <a:p>
            <a:pPr lvl="1"/>
            <a:r>
              <a:rPr lang="en-US" altLang="zh-CN" dirty="0"/>
              <a:t>Backwards compatible up until 8086, introduced in 1978</a:t>
            </a:r>
            <a:endParaRPr lang="en-US" altLang="zh-CN" dirty="0"/>
          </a:p>
          <a:p>
            <a:pPr lvl="1"/>
            <a:r>
              <a:rPr lang="en-US" altLang="zh-CN" dirty="0"/>
              <a:t>Added more features as time goes on</a:t>
            </a:r>
            <a:endParaRPr lang="en-US" altLang="zh-CN" dirty="0"/>
          </a:p>
          <a:p>
            <a:endParaRPr lang="en-US" altLang="zh-CN" dirty="0"/>
          </a:p>
          <a:p>
            <a:r>
              <a:rPr lang="en-US" altLang="zh-CN" dirty="0"/>
              <a:t>Complex instruction set computer (CISC)</a:t>
            </a:r>
            <a:endParaRPr lang="en-US" altLang="zh-CN" dirty="0"/>
          </a:p>
          <a:p>
            <a:pPr lvl="1"/>
            <a:r>
              <a:rPr lang="en-US" altLang="zh-CN" dirty="0"/>
              <a:t>Many different instructions with many different formats</a:t>
            </a:r>
            <a:endParaRPr lang="en-US" altLang="zh-CN" dirty="0"/>
          </a:p>
          <a:p>
            <a:pPr lvl="2"/>
            <a:r>
              <a:rPr lang="en-US" altLang="zh-CN" dirty="0"/>
              <a:t>But, only small subset encountered with Linux programs</a:t>
            </a:r>
            <a:endParaRPr lang="en-US" altLang="zh-CN" dirty="0"/>
          </a:p>
          <a:p>
            <a:pPr lvl="1"/>
            <a:r>
              <a:rPr lang="en-US" altLang="zh-CN" dirty="0"/>
              <a:t>Hard to match performance of Reduced Instruction Set Computers (RISC)</a:t>
            </a:r>
            <a:endParaRPr lang="en-US" altLang="zh-CN" dirty="0"/>
          </a:p>
          <a:p>
            <a:pPr lvl="1"/>
            <a:r>
              <a:rPr lang="en-US" altLang="zh-CN" dirty="0"/>
              <a:t>But, Intel has done just that!</a:t>
            </a:r>
            <a:endParaRPr lang="en-US" altLang="zh-CN" dirty="0"/>
          </a:p>
          <a:p>
            <a:pPr lvl="2"/>
            <a:r>
              <a:rPr lang="en-US" altLang="zh-CN" dirty="0"/>
              <a:t>In terms of speed.  Less so for low power.</a:t>
            </a:r>
            <a:endParaRPr lang="en-US" altLang="zh-CN" dirty="0"/>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224155" indent="-224155" defTabSz="895350">
              <a:tabLst>
                <a:tab pos="2120900" algn="l"/>
                <a:tab pos="3606800" algn="l"/>
              </a:tabLst>
            </a:pPr>
            <a:r>
              <a:rPr lang="zh-CN" altLang="en-US" dirty="0"/>
              <a:t>型号</a:t>
            </a:r>
            <a:r>
              <a:rPr lang="en-US" altLang="zh-CN" dirty="0"/>
              <a:t>	</a:t>
            </a:r>
            <a:r>
              <a:rPr lang="zh-CN" altLang="en-US" dirty="0"/>
              <a:t>年代	晶体管</a:t>
            </a:r>
            <a:endParaRPr lang="en-US" altLang="zh-CN" dirty="0"/>
          </a:p>
          <a:p>
            <a:pPr marL="224155" indent="-224155" defTabSz="895350">
              <a:tabLst>
                <a:tab pos="2120900" algn="l"/>
                <a:tab pos="3606800" algn="l"/>
              </a:tabLst>
            </a:pPr>
            <a:r>
              <a:rPr lang="en-US" altLang="zh-CN" dirty="0"/>
              <a:t>8086	1978	29K</a:t>
            </a:r>
            <a:endParaRPr lang="en-US" altLang="zh-CN" dirty="0"/>
          </a:p>
          <a:p>
            <a:pPr marL="560705" lvl="1" indent="-222250" defTabSz="895350">
              <a:tabLst>
                <a:tab pos="2120900" algn="l"/>
                <a:tab pos="3606800" algn="l"/>
              </a:tabLst>
            </a:pPr>
            <a:r>
              <a:rPr lang="en-US" altLang="zh-CN" sz="2400" dirty="0"/>
              <a:t>16</a:t>
            </a:r>
            <a:r>
              <a:rPr lang="zh-CN" altLang="en-US" sz="2400" dirty="0"/>
              <a:t>位处理器</a:t>
            </a:r>
            <a:r>
              <a:rPr lang="en-US" altLang="zh-CN" sz="2400" dirty="0"/>
              <a:t>.  </a:t>
            </a:r>
            <a:r>
              <a:rPr lang="zh-CN" altLang="en-US" sz="2400" dirty="0"/>
              <a:t>构成了</a:t>
            </a:r>
            <a:r>
              <a:rPr lang="en-US" altLang="zh-CN" sz="2400" dirty="0"/>
              <a:t>IBM PC&amp;DOS</a:t>
            </a:r>
            <a:r>
              <a:rPr lang="zh-CN" altLang="en-US" sz="2400" dirty="0"/>
              <a:t>系统的基础</a:t>
            </a:r>
            <a:endParaRPr lang="en-US" altLang="zh-CN" sz="2400" dirty="0"/>
          </a:p>
          <a:p>
            <a:pPr marL="560705" lvl="1" indent="-222250" defTabSz="895350">
              <a:tabLst>
                <a:tab pos="2120900" algn="l"/>
                <a:tab pos="3606800" algn="l"/>
              </a:tabLst>
            </a:pPr>
            <a:r>
              <a:rPr lang="en-US" altLang="zh-CN" sz="2400" dirty="0"/>
              <a:t>1MB</a:t>
            </a:r>
            <a:r>
              <a:rPr lang="zh-CN" altLang="en-US" sz="2400" dirty="0"/>
              <a:t>地址寻址空间</a:t>
            </a:r>
            <a:r>
              <a:rPr lang="en-US" altLang="zh-CN" sz="2400" dirty="0"/>
              <a:t>.  DOS</a:t>
            </a:r>
            <a:r>
              <a:rPr lang="zh-CN" altLang="en-US" sz="2400" dirty="0"/>
              <a:t>系统只留给用户</a:t>
            </a:r>
            <a:r>
              <a:rPr lang="en-US" altLang="zh-CN" sz="2400" dirty="0"/>
              <a:t>640K</a:t>
            </a:r>
            <a:endParaRPr lang="en-US" altLang="zh-CN" sz="1800" dirty="0"/>
          </a:p>
          <a:p>
            <a:pPr marL="224155" indent="-224155" defTabSz="895350">
              <a:tabLst>
                <a:tab pos="2120900" algn="l"/>
                <a:tab pos="3606800" algn="l"/>
              </a:tabLst>
            </a:pPr>
            <a:r>
              <a:rPr lang="en-US" altLang="zh-CN" dirty="0"/>
              <a:t>80286	1982	134K</a:t>
            </a:r>
            <a:endParaRPr lang="en-US" altLang="zh-CN" dirty="0"/>
          </a:p>
          <a:p>
            <a:pPr marL="560705" lvl="1" indent="-222250" defTabSz="895350">
              <a:tabLst>
                <a:tab pos="2120900" algn="l"/>
                <a:tab pos="3606800" algn="l"/>
              </a:tabLst>
            </a:pPr>
            <a:r>
              <a:rPr lang="zh-CN" altLang="en-US" sz="2400" dirty="0"/>
              <a:t>增加了更多复杂但并不很实用的寻址模式</a:t>
            </a:r>
            <a:endParaRPr lang="en-US" altLang="zh-CN" sz="2400" dirty="0"/>
          </a:p>
          <a:p>
            <a:pPr marL="560705" lvl="1" indent="-222250" defTabSz="895350">
              <a:tabLst>
                <a:tab pos="2120900" algn="l"/>
                <a:tab pos="3606800" algn="l"/>
              </a:tabLst>
            </a:pPr>
            <a:r>
              <a:rPr lang="zh-CN" altLang="en-US" sz="2400" dirty="0"/>
              <a:t>构成了</a:t>
            </a:r>
            <a:r>
              <a:rPr lang="en-US" altLang="zh-CN" sz="2400" dirty="0"/>
              <a:t>IBM PC-AT </a:t>
            </a:r>
            <a:r>
              <a:rPr lang="zh-CN" altLang="en-US" sz="2400" dirty="0"/>
              <a:t>和</a:t>
            </a:r>
            <a:r>
              <a:rPr lang="en-US" altLang="zh-CN" sz="2400" dirty="0"/>
              <a:t> Windows</a:t>
            </a:r>
            <a:r>
              <a:rPr lang="zh-CN" altLang="en-US" sz="2400" dirty="0"/>
              <a:t>系统的基础</a:t>
            </a:r>
            <a:endParaRPr lang="en-US" altLang="zh-CN" sz="2400" dirty="0"/>
          </a:p>
          <a:p>
            <a:pPr marL="224155" indent="-224155" defTabSz="895350">
              <a:tabLst>
                <a:tab pos="2120900" algn="l"/>
                <a:tab pos="3606800" algn="l"/>
              </a:tabLst>
            </a:pPr>
            <a:r>
              <a:rPr lang="en-US" altLang="zh-CN" dirty="0"/>
              <a:t>386	1985	275K	</a:t>
            </a:r>
            <a:endParaRPr lang="en-US" altLang="zh-CN" dirty="0"/>
          </a:p>
          <a:p>
            <a:pPr marL="560705" lvl="1" indent="-222250" defTabSz="895350">
              <a:tabLst>
                <a:tab pos="2120900" algn="l"/>
                <a:tab pos="3606800" algn="l"/>
              </a:tabLst>
            </a:pPr>
            <a:r>
              <a:rPr lang="zh-CN" altLang="en-US" sz="2400" dirty="0"/>
              <a:t>扩展到</a:t>
            </a:r>
            <a:r>
              <a:rPr lang="en-US" altLang="zh-CN" sz="2400" dirty="0"/>
              <a:t>32</a:t>
            </a:r>
            <a:r>
              <a:rPr lang="zh-CN" altLang="en-US" sz="2400" dirty="0"/>
              <a:t>位，增加了平面寻址方式</a:t>
            </a:r>
            <a:endParaRPr lang="en-US" altLang="zh-CN" sz="2400" dirty="0"/>
          </a:p>
          <a:p>
            <a:pPr marL="560705" lvl="1" indent="-222250" defTabSz="895350">
              <a:tabLst>
                <a:tab pos="2120900" algn="l"/>
                <a:tab pos="3606800" algn="l"/>
              </a:tabLst>
            </a:pPr>
            <a:r>
              <a:rPr lang="zh-CN" altLang="en-US" sz="2400" dirty="0"/>
              <a:t>可运行</a:t>
            </a:r>
            <a:r>
              <a:rPr lang="en-US" altLang="zh-CN" sz="2400" dirty="0"/>
              <a:t>Unix</a:t>
            </a:r>
            <a:endParaRPr lang="en-US" altLang="zh-CN" sz="2400" dirty="0"/>
          </a:p>
          <a:p>
            <a:pPr marL="560705" lvl="1" indent="-222250" defTabSz="895350">
              <a:tabLst>
                <a:tab pos="2120900" algn="l"/>
                <a:tab pos="3606800" algn="l"/>
              </a:tabLst>
            </a:pPr>
            <a:r>
              <a:rPr lang="en-US" altLang="zh-CN" sz="2400" dirty="0">
                <a:solidFill>
                  <a:srgbClr val="FF0000"/>
                </a:solidFill>
              </a:rPr>
              <a:t>Linux/</a:t>
            </a:r>
            <a:r>
              <a:rPr lang="en-US" altLang="zh-CN" sz="2400" dirty="0" err="1">
                <a:solidFill>
                  <a:srgbClr val="FF0000"/>
                </a:solidFill>
              </a:rPr>
              <a:t>gcc</a:t>
            </a:r>
            <a:r>
              <a:rPr lang="en-US" altLang="zh-CN" sz="2400" dirty="0">
                <a:solidFill>
                  <a:srgbClr val="FF0000"/>
                </a:solidFill>
              </a:rPr>
              <a:t> </a:t>
            </a:r>
            <a:r>
              <a:rPr lang="zh-CN" altLang="en-US" sz="2400" dirty="0">
                <a:solidFill>
                  <a:srgbClr val="FF0000"/>
                </a:solidFill>
              </a:rPr>
              <a:t>没有使用后面型号所推出的新指令</a:t>
            </a:r>
            <a:r>
              <a:rPr lang="en-US" altLang="zh-CN" sz="2400" dirty="0">
                <a:solidFill>
                  <a:srgbClr val="FF0000"/>
                </a:solidFill>
              </a:rPr>
              <a:t> </a:t>
            </a:r>
            <a:endParaRPr lang="en-US" altLang="zh-CN" sz="2400" dirty="0">
              <a:solidFill>
                <a:srgbClr val="FF0000"/>
              </a:solidFill>
            </a:endParaRPr>
          </a:p>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用数字信号完成对数字量进行</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hlinkClick r:id="rId3"/>
              </a:rPr>
              <a:t>算术运算</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和</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hlinkClick r:id="rId4"/>
              </a:rPr>
              <a:t>逻辑运算</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的电路称为数字电路，或数字系统。</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一个数字系统一般由</a:t>
            </a:r>
            <a:r>
              <a:rPr lang="zh-CN" altLang="zh-CN" sz="1200" kern="1200">
                <a:solidFill>
                  <a:schemeClr val="tx1"/>
                </a:solidFill>
                <a:effectLst/>
                <a:latin typeface="Arial" panose="020B0604020202020204" pitchFamily="34" charset="0"/>
                <a:ea typeface="宋体" panose="02010600030101010101" pitchFamily="2" charset="-122"/>
                <a:cs typeface="+mn-cs"/>
                <a:hlinkClick r:id="rId5" tooltip="控制部件（页面不存在）"/>
              </a:rPr>
              <a:t>控制部件</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zh-CN" altLang="zh-CN" sz="1200" kern="1200">
                <a:solidFill>
                  <a:schemeClr val="tx1"/>
                </a:solidFill>
                <a:effectLst/>
                <a:latin typeface="Arial" panose="020B0604020202020204" pitchFamily="34" charset="0"/>
                <a:ea typeface="宋体" panose="02010600030101010101" pitchFamily="2" charset="-122"/>
                <a:cs typeface="+mn-cs"/>
                <a:hlinkClick r:id="rId6" tooltip="运算部件（页面不存在）"/>
              </a:rPr>
              <a:t>运算部件</a:t>
            </a:r>
            <a:r>
              <a:rPr lang="zh-CN" altLang="zh-CN" sz="1200" kern="1200">
                <a:solidFill>
                  <a:schemeClr val="tx1"/>
                </a:solidFill>
                <a:effectLst/>
                <a:latin typeface="Arial" panose="020B0604020202020204" pitchFamily="34" charset="0"/>
                <a:ea typeface="宋体" panose="02010600030101010101" pitchFamily="2" charset="-122"/>
                <a:cs typeface="+mn-cs"/>
              </a:rPr>
              <a:t>组成，在</a:t>
            </a:r>
            <a:r>
              <a:rPr lang="zh-CN" altLang="zh-CN" sz="1200" kern="1200">
                <a:solidFill>
                  <a:schemeClr val="tx1"/>
                </a:solidFill>
                <a:effectLst/>
                <a:latin typeface="Arial" panose="020B0604020202020204" pitchFamily="34" charset="0"/>
                <a:ea typeface="宋体" panose="02010600030101010101" pitchFamily="2" charset="-122"/>
                <a:cs typeface="+mn-cs"/>
                <a:hlinkClick r:id="rId7" tooltip="时钟频率"/>
              </a:rPr>
              <a:t>时脉</a:t>
            </a:r>
            <a:r>
              <a:rPr lang="zh-CN" altLang="zh-CN" sz="1200" kern="1200">
                <a:solidFill>
                  <a:schemeClr val="tx1"/>
                </a:solidFill>
                <a:effectLst/>
                <a:latin typeface="Arial" panose="020B0604020202020204" pitchFamily="34" charset="0"/>
                <a:ea typeface="宋体" panose="02010600030101010101" pitchFamily="2" charset="-122"/>
                <a:cs typeface="+mn-cs"/>
              </a:rPr>
              <a:t>的驱动下，</a:t>
            </a:r>
            <a:r>
              <a:rPr lang="zh-CN" altLang="zh-CN" sz="1200" kern="1200">
                <a:solidFill>
                  <a:schemeClr val="tx1"/>
                </a:solidFill>
                <a:effectLst/>
                <a:latin typeface="Arial" panose="020B0604020202020204" pitchFamily="34" charset="0"/>
                <a:ea typeface="宋体" panose="02010600030101010101" pitchFamily="2" charset="-122"/>
                <a:cs typeface="+mn-cs"/>
                <a:hlinkClick r:id="rId5" tooltip="控制部件（页面不存在）"/>
              </a:rPr>
              <a:t>控制部件</a:t>
            </a:r>
            <a:r>
              <a:rPr lang="zh-CN" altLang="zh-CN" sz="1200" kern="1200">
                <a:solidFill>
                  <a:schemeClr val="tx1"/>
                </a:solidFill>
                <a:effectLst/>
                <a:latin typeface="Arial" panose="020B0604020202020204" pitchFamily="34" charset="0"/>
                <a:ea typeface="宋体" panose="02010600030101010101" pitchFamily="2" charset="-122"/>
                <a:cs typeface="+mn-cs"/>
              </a:rPr>
              <a:t>控制</a:t>
            </a:r>
            <a:r>
              <a:rPr lang="zh-CN" altLang="zh-CN" sz="1200" kern="1200">
                <a:solidFill>
                  <a:schemeClr val="tx1"/>
                </a:solidFill>
                <a:effectLst/>
                <a:latin typeface="Arial" panose="020B0604020202020204" pitchFamily="34" charset="0"/>
                <a:ea typeface="宋体" panose="02010600030101010101" pitchFamily="2" charset="-122"/>
                <a:cs typeface="+mn-cs"/>
                <a:hlinkClick r:id="rId6" tooltip="运算部件（页面不存在）"/>
              </a:rPr>
              <a:t>运算部件</a:t>
            </a:r>
            <a:r>
              <a:rPr lang="zh-CN" altLang="zh-CN" sz="1200" kern="1200">
                <a:solidFill>
                  <a:schemeClr val="tx1"/>
                </a:solidFill>
                <a:effectLst/>
                <a:latin typeface="Arial" panose="020B0604020202020204" pitchFamily="34" charset="0"/>
                <a:ea typeface="宋体" panose="02010600030101010101" pitchFamily="2" charset="-122"/>
                <a:cs typeface="+mn-cs"/>
              </a:rPr>
              <a:t>完成所要执行的动作。通过</a:t>
            </a:r>
            <a:r>
              <a:rPr lang="zh-CN" altLang="zh-CN" sz="1200" kern="1200">
                <a:solidFill>
                  <a:schemeClr val="tx1"/>
                </a:solidFill>
                <a:effectLst/>
                <a:latin typeface="Arial" panose="020B0604020202020204" pitchFamily="34" charset="0"/>
                <a:ea typeface="宋体" panose="02010600030101010101" pitchFamily="2" charset="-122"/>
                <a:cs typeface="+mn-cs"/>
                <a:hlinkClick r:id="rId8" tooltip="模拟数字转换器"/>
              </a:rPr>
              <a:t>模拟数字转换器</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hlinkClick r:id="rId9" tooltip="数字模拟转换器"/>
              </a:rPr>
              <a:t>数字模拟转换器</a:t>
            </a:r>
            <a:r>
              <a:rPr lang="zh-CN" altLang="zh-CN" sz="1200" kern="1200">
                <a:solidFill>
                  <a:schemeClr val="tx1"/>
                </a:solidFill>
                <a:effectLst/>
                <a:latin typeface="Arial" panose="020B0604020202020204" pitchFamily="34" charset="0"/>
                <a:ea typeface="宋体" panose="02010600030101010101" pitchFamily="2" charset="-122"/>
                <a:cs typeface="+mn-cs"/>
              </a:rPr>
              <a:t>，数字电路可以和模拟电路互相连接。</a:t>
            </a:r>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992188" y="768350"/>
            <a:ext cx="5114925" cy="3836988"/>
          </a:xfrm>
        </p:spPr>
      </p:sp>
      <p:sp>
        <p:nvSpPr>
          <p:cNvPr id="162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2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BD6577-B9AF-40B8-A56C-82ACF5DE5991}"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xfrm>
            <a:off x="992188" y="768350"/>
            <a:ext cx="5114925" cy="3836988"/>
          </a:xfrm>
        </p:spPr>
      </p:sp>
      <p:sp>
        <p:nvSpPr>
          <p:cNvPr id="1331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31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0623BB8-9E87-47F6-9CED-FA520A441D2D}"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xfrm>
            <a:off x="992188" y="768350"/>
            <a:ext cx="5114925" cy="3836988"/>
          </a:xfrm>
        </p:spPr>
      </p:sp>
      <p:sp>
        <p:nvSpPr>
          <p:cNvPr id="134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Narrow" panose="020B0606020202030204" pitchFamily="34" charset="0"/>
              </a:rPr>
              <a:t>The 74x157 is an MSI chip that performs multiplexing on 2 4-bit inputs.</a:t>
            </a:r>
            <a:endParaRPr lang="en-GB" altLang="zh-CN">
              <a:latin typeface="Arial Narrow" panose="020B0606020202030204" pitchFamily="34" charset="0"/>
            </a:endParaRPr>
          </a:p>
          <a:p>
            <a:r>
              <a:rPr lang="en-GB" altLang="zh-CN">
                <a:latin typeface="Arial Narrow" panose="020B0606020202030204" pitchFamily="34" charset="0"/>
              </a:rPr>
              <a:t>The figure shows the </a:t>
            </a:r>
            <a:r>
              <a:rPr lang="en-GB" altLang="zh-CN" u="sng">
                <a:latin typeface="Arial Narrow" panose="020B0606020202030204" pitchFamily="34" charset="0"/>
              </a:rPr>
              <a:t>block level</a:t>
            </a:r>
            <a:r>
              <a:rPr lang="en-GB" altLang="zh-CN">
                <a:latin typeface="Arial Narrow" panose="020B0606020202030204" pitchFamily="34" charset="0"/>
              </a:rPr>
              <a:t> diagram for the 74x157 chip.</a:t>
            </a:r>
            <a:endParaRPr lang="en-GB" altLang="zh-CN">
              <a:latin typeface="Arial Narrow" panose="020B0606020202030204" pitchFamily="34" charset="0"/>
            </a:endParaRPr>
          </a:p>
          <a:p>
            <a:r>
              <a:rPr lang="en-GB" altLang="zh-CN">
                <a:latin typeface="Arial Narrow" panose="020B0606020202030204" pitchFamily="34" charset="0"/>
              </a:rPr>
              <a:t>The numbers in colour are pin numbers of a 16-pin DIP package containing the device.</a:t>
            </a:r>
            <a:endParaRPr lang="en-GB" altLang="zh-CN">
              <a:latin typeface="Arial Narrow" panose="020B0606020202030204" pitchFamily="34" charset="0"/>
            </a:endParaRPr>
          </a:p>
          <a:p>
            <a:endParaRPr lang="zh-CN" altLang="en-US">
              <a:latin typeface="Arial" panose="020B0604020202020204" pitchFamily="34" charset="0"/>
            </a:endParaRPr>
          </a:p>
        </p:txBody>
      </p:sp>
      <p:sp>
        <p:nvSpPr>
          <p:cNvPr id="134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0F77221-C451-40E9-95DD-6B42725203B4}"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xfrm>
            <a:off x="992188" y="768350"/>
            <a:ext cx="5114925" cy="3836988"/>
          </a:xfrm>
        </p:spPr>
      </p:sp>
      <p:sp>
        <p:nvSpPr>
          <p:cNvPr id="135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5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A6BD49-1B5C-4EBB-A0D7-4DDE5C8733FE}"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992188" y="768350"/>
            <a:ext cx="5114925" cy="3836988"/>
          </a:xfrm>
        </p:spPr>
      </p:sp>
      <p:sp>
        <p:nvSpPr>
          <p:cNvPr id="136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6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FB83A1-E82A-4936-BCDC-FC0BC8871426}"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瓦森纳协定</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又称瓦森纳安排机制，全称为</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关于常规武器和两用物品及技术出口控制的瓦森纳安排</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(The Wassenaar Arrangement on Export Controls for Conventional Arms and Dual-Use Good and Technologies)</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，目前共有包括美国、日本、英国、俄罗斯等</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40</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个成员国。尽管“瓦森纳安排”规定成员国自行决定是否发放敏感产品和技术的出口许可证，并在自愿基础上向“安排”其他成员国通报有关信息。但“安排”实际上完全受美国控制。当“瓦森纳安排” 某一国家拟向中国出口某项高技术时，美国甚至直接出面干涉，如</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hlinkClick r:id="rId3"/>
              </a:rPr>
              <a:t>捷克</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拟向中国出口“无源雷达设备”时，美便向捷克施加压力，迫使捷克停止这项交易。</a:t>
            </a:r>
            <a:r>
              <a:rPr lang="zh-CN" altLang="en-US" dirty="0"/>
              <a:t>最近</a:t>
            </a:r>
            <a:r>
              <a:rPr lang="en-US" altLang="zh-CN" dirty="0"/>
              <a:t>3</a:t>
            </a:r>
            <a:r>
              <a:rPr lang="zh-CN" altLang="en-US" dirty="0"/>
              <a:t>、</a:t>
            </a:r>
            <a:r>
              <a:rPr lang="en-US" altLang="zh-CN" dirty="0"/>
              <a:t>4</a:t>
            </a:r>
            <a:r>
              <a:rPr lang="zh-CN" altLang="en-US" dirty="0"/>
              <a:t>年本科毕业生去向统计</a:t>
            </a:r>
            <a:endParaRPr lang="en-US" altLang="zh-CN" dirty="0"/>
          </a:p>
          <a:p>
            <a:pPr lvl="1"/>
            <a:r>
              <a:rPr lang="zh-CN" altLang="en-US" sz="2800" kern="1200" dirty="0">
                <a:latin typeface="Arial" panose="020B0604020202020204" pitchFamily="34" charset="0"/>
                <a:ea typeface="宋体" panose="02010600030101010101" pitchFamily="2" charset="-122"/>
              </a:rPr>
              <a:t>国内读研：约</a:t>
            </a:r>
            <a:r>
              <a:rPr lang="en-US" altLang="zh-CN" sz="2800" kern="1200" dirty="0">
                <a:latin typeface="Arial" panose="020B0604020202020204" pitchFamily="34" charset="0"/>
                <a:ea typeface="宋体" panose="02010600030101010101" pitchFamily="2" charset="-122"/>
              </a:rPr>
              <a:t>40%</a:t>
            </a:r>
            <a:endParaRPr lang="en-US" altLang="zh-CN" sz="2800" kern="1200" dirty="0">
              <a:latin typeface="Arial" panose="020B0604020202020204" pitchFamily="34" charset="0"/>
              <a:ea typeface="宋体" panose="02010600030101010101" pitchFamily="2" charset="-122"/>
            </a:endParaRPr>
          </a:p>
          <a:p>
            <a:pPr lvl="1"/>
            <a:r>
              <a:rPr lang="zh-CN" altLang="en-US" sz="2800" kern="1200" dirty="0">
                <a:latin typeface="Arial" panose="020B0604020202020204" pitchFamily="34" charset="0"/>
                <a:ea typeface="宋体" panose="02010600030101010101" pitchFamily="2" charset="-122"/>
              </a:rPr>
              <a:t>境外深造：约</a:t>
            </a:r>
            <a:r>
              <a:rPr lang="en-US" altLang="zh-CN" sz="2800" kern="1200" dirty="0">
                <a:latin typeface="Arial" panose="020B0604020202020204" pitchFamily="34" charset="0"/>
                <a:ea typeface="宋体" panose="02010600030101010101" pitchFamily="2" charset="-122"/>
              </a:rPr>
              <a:t>12%</a:t>
            </a:r>
            <a:endParaRPr lang="en-US" altLang="zh-CN" sz="2800" kern="1200" dirty="0">
              <a:latin typeface="Arial" panose="020B0604020202020204" pitchFamily="34" charset="0"/>
              <a:ea typeface="宋体" panose="02010600030101010101" pitchFamily="2" charset="-122"/>
            </a:endParaRPr>
          </a:p>
          <a:p>
            <a:pPr lvl="1"/>
            <a:r>
              <a:rPr lang="zh-CN" altLang="en-US" sz="2800" kern="1200" dirty="0">
                <a:latin typeface="Arial" panose="020B0604020202020204" pitchFamily="34" charset="0"/>
                <a:ea typeface="宋体" panose="02010600030101010101" pitchFamily="2" charset="-122"/>
              </a:rPr>
              <a:t>就业创业：约</a:t>
            </a:r>
            <a:r>
              <a:rPr lang="en-US" altLang="zh-CN" sz="2800" kern="1200" dirty="0">
                <a:latin typeface="Arial" panose="020B0604020202020204" pitchFamily="34" charset="0"/>
                <a:ea typeface="宋体" panose="02010600030101010101" pitchFamily="2" charset="-122"/>
              </a:rPr>
              <a:t>48%</a:t>
            </a:r>
            <a:r>
              <a:rPr lang="zh-CN" altLang="en-US" sz="2800" kern="1200" dirty="0">
                <a:latin typeface="Arial" panose="020B0604020202020204" pitchFamily="34" charset="0"/>
                <a:ea typeface="宋体" panose="02010600030101010101" pitchFamily="2" charset="-122"/>
              </a:rPr>
              <a:t> </a:t>
            </a:r>
            <a:endParaRPr lang="en-US" altLang="zh-CN" sz="2800" kern="1200" dirty="0">
              <a:latin typeface="Arial" panose="020B0604020202020204" pitchFamily="34" charset="0"/>
              <a:ea typeface="宋体" panose="02010600030101010101" pitchFamily="2" charset="-122"/>
            </a:endParaRPr>
          </a:p>
          <a:p>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“百度”这一公司名称便来自宋词“众里寻他千百度”。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百度公司会议室名为青玉案，即是这首词的词牌</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而“熊掌”图标的想法来源于“猎人巡迹熊爪”的刺激，与李博士的“分析搜索技术”非常相似，从而构成百度的搜索概念，也最终成为了百度的图标形象，代表网上到处留下踪迹，覆盖面广的意思。在这之后，由于在搜索引擎中，大都有动物形象来形象，如</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SOHU</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的狐，如</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GOOGLE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的狗，而百度也便顺理成章称做了熊。百度熊也便成了百度公司的形象物。 </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阿里巴巴的标志”</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Smile Logo”</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（微笑标志）大家都不陌生了，在阿里巴巴网站的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Logo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Favicon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上都能看到，是一张微笑的人头侧面，又形似字母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这个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Logo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表达的是什么意思？比较正规的解释是： 在阿里巴巴的英文名 </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alibaba</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中，</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是开始，也是结束，象征着阿里巴巴能够有始有终；而在西方，</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代表着第一、优秀和卓越。</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还有一层含义，就是用户满意的笑脸。 人们的理解：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、阿里巴巴标志是一个笑脸，代表人人开心，生意顺利，同时又是一个小</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，希望从小做起。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、一个笑得很开心的人头！正是马云创办阿里巴巴以用户为中心，让他们的员工每天都笑着工作、亦笑着面对他们的客户。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、这个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logo</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是一张笑脸，象征着快乐工作。</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alibaba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开头和结束的字母</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，也有在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26</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个字母里领衔的意思。是一个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的符</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环绕</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QQ</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企鹅的三种颜色代表腾讯网在蓝色的科技基石上，为公众提供的三个创新层面。</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绿色，表示通过学习型创新，提供日新月异生命力蓬勃的产品；</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黄色，表示通过整合创新，提供温暖可亲的多元化互联网服务；</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红色，表示通过战略创新，倡导年轻活力，创意无限的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QQ.com</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生活</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STYLE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latin typeface="Arial" panose="020B0604020202020204" pitchFamily="34" charset="0"/>
              <a:ea typeface="宋体" panose="02010600030101010101" pitchFamily="2" charset="-122"/>
            </a:endParaRPr>
          </a:p>
          <a:p>
            <a:endParaRPr lang="en-US" altLang="zh-CN" sz="1200" kern="1200" dirty="0">
              <a:latin typeface="Arial" panose="020B0604020202020204" pitchFamily="34" charset="0"/>
              <a:ea typeface="宋体" panose="02010600030101010101" pitchFamily="2" charset="-122"/>
            </a:endParaRPr>
          </a:p>
          <a:p>
            <a:endParaRPr lang="en-US" altLang="zh-CN" sz="1200" kern="1200" dirty="0">
              <a:latin typeface="Arial" panose="020B0604020202020204" pitchFamily="34" charset="0"/>
              <a:ea typeface="宋体" panose="02010600030101010101" pitchFamily="2" charset="-122"/>
            </a:endParaRPr>
          </a:p>
          <a:p>
            <a:r>
              <a:rPr lang="zh-CN" altLang="en-US" sz="1200" kern="1200" dirty="0">
                <a:latin typeface="Arial" panose="020B0604020202020204" pitchFamily="34" charset="0"/>
                <a:ea typeface="宋体" panose="02010600030101010101" pitchFamily="2" charset="-122"/>
              </a:rPr>
              <a:t>大疆公司</a:t>
            </a:r>
            <a:r>
              <a:rPr lang="zh-CN" altLang="en-US" dirty="0"/>
              <a:t>创业</a:t>
            </a:r>
            <a:r>
              <a:rPr lang="en-US" altLang="zh-CN" dirty="0"/>
              <a:t>3</a:t>
            </a:r>
            <a:r>
              <a:rPr lang="zh-CN" altLang="en-US" dirty="0"/>
              <a:t>年业绩增长</a:t>
            </a:r>
            <a:r>
              <a:rPr lang="en-US" altLang="zh-CN" dirty="0"/>
              <a:t>300</a:t>
            </a:r>
            <a:r>
              <a:rPr lang="zh-CN" altLang="en-US" dirty="0"/>
              <a:t>倍！</a:t>
            </a:r>
            <a:endParaRPr lang="en-US" altLang="zh-CN" dirty="0"/>
          </a:p>
          <a:p>
            <a:r>
              <a:rPr lang="zh-CN" altLang="en-US" dirty="0"/>
              <a:t>小米公司成立于</a:t>
            </a:r>
            <a:r>
              <a:rPr lang="en-US" altLang="zh-CN" dirty="0"/>
              <a:t>2010</a:t>
            </a:r>
            <a:r>
              <a:rPr lang="zh-CN" altLang="en-US" dirty="0"/>
              <a:t>年</a:t>
            </a:r>
            <a:r>
              <a:rPr lang="en-US" altLang="zh-CN" dirty="0"/>
              <a:t>4</a:t>
            </a:r>
            <a:r>
              <a:rPr lang="zh-CN" altLang="en-US" dirty="0"/>
              <a:t>月，</a:t>
            </a:r>
            <a:r>
              <a:rPr lang="en-US" altLang="zh-CN" dirty="0"/>
              <a:t>2014</a:t>
            </a:r>
            <a:r>
              <a:rPr lang="zh-CN" altLang="en-US" dirty="0"/>
              <a:t>年底市值</a:t>
            </a:r>
            <a:r>
              <a:rPr lang="en-US" altLang="zh-CN" dirty="0"/>
              <a:t>450</a:t>
            </a:r>
            <a:r>
              <a:rPr lang="zh-CN" altLang="en-US" dirty="0"/>
              <a:t>亿美元。</a:t>
            </a:r>
            <a:endParaRPr lang="en-US" altLang="zh-CN" dirty="0"/>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小米的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LOGO</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是一个“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MI”</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形，是</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Mobile Internet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的缩写，代表小米是一家移动互联网公司。</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另外，小米的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LOGO</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倒过来是一个心字，少一个点，意味着小米要让我们的用户省一点心。</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xfrm>
            <a:off x="992188" y="768350"/>
            <a:ext cx="5114925" cy="3836988"/>
          </a:xfrm>
        </p:spPr>
      </p:sp>
      <p:sp>
        <p:nvSpPr>
          <p:cNvPr id="1310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dirty="0">
                <a:solidFill>
                  <a:srgbClr val="040468"/>
                </a:solidFill>
                <a:latin typeface="Times New Roman" panose="02020603050405020304" pitchFamily="18" charset="0"/>
                <a:ea typeface="楷体_GB2312" pitchFamily="49" charset="-122"/>
              </a:rPr>
              <a:t>EDA</a:t>
            </a:r>
            <a:r>
              <a:rPr kumimoji="1" lang="zh-CN" altLang="en-US" sz="1200" dirty="0">
                <a:solidFill>
                  <a:srgbClr val="040468"/>
                </a:solidFill>
                <a:latin typeface="Times New Roman" panose="02020603050405020304" pitchFamily="18" charset="0"/>
                <a:ea typeface="楷体_GB2312" pitchFamily="49" charset="-122"/>
              </a:rPr>
              <a:t>技术以计算机为基本工具、借助于软件设计平台，自动完成数字系统的仿真、逻辑综合、布局布线等工作。最后下载到芯片，实现系统功能。使硬件设计软件化。</a:t>
            </a:r>
            <a:endParaRPr kumimoji="1" lang="zh-CN" altLang="en-US" sz="1200" dirty="0">
              <a:solidFill>
                <a:srgbClr val="040468"/>
              </a:solidFill>
              <a:latin typeface="Times New Roman" panose="02020603050405020304" pitchFamily="18" charset="0"/>
              <a:ea typeface="楷体_GB2312" pitchFamily="49" charset="-122"/>
            </a:endParaRPr>
          </a:p>
          <a:p>
            <a:endParaRPr lang="zh-CN" altLang="en-US" dirty="0">
              <a:latin typeface="Arial" panose="020B0604020202020204" pitchFamily="34" charset="0"/>
            </a:endParaRPr>
          </a:p>
        </p:txBody>
      </p:sp>
      <p:sp>
        <p:nvSpPr>
          <p:cNvPr id="1310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8181581-F069-43F2-9971-DD724A5609D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992188" y="768350"/>
            <a:ext cx="5114925" cy="3836988"/>
          </a:xfrm>
        </p:spPr>
      </p:sp>
      <p:sp>
        <p:nvSpPr>
          <p:cNvPr id="137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7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AA683E-0E63-46BE-907D-C623D13F4633}"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nSpc>
                <a:spcPct val="100000"/>
              </a:lnSpc>
              <a:spcBef>
                <a:spcPct val="10000"/>
              </a:spcBef>
              <a:buFontTx/>
              <a:buNone/>
            </a:pPr>
            <a:r>
              <a:rPr lang="zh-CN" altLang="en-US" sz="1200" dirty="0">
                <a:solidFill>
                  <a:srgbClr val="CC3300"/>
                </a:solidFill>
                <a:ea typeface="微软雅黑" panose="020B0503020204020204" pitchFamily="34" charset="-122"/>
              </a:rPr>
              <a:t>数字系统设计的硬件，对于普通用户来说是不可见的，但对于专业用户来说需要理解和掌握的。</a:t>
            </a:r>
            <a:endParaRPr lang="en-US" altLang="zh-CN" sz="1200" dirty="0">
              <a:solidFill>
                <a:srgbClr val="CC3300"/>
              </a:solidFill>
              <a:ea typeface="微软雅黑" panose="020B0503020204020204" pitchFamily="34" charset="-122"/>
            </a:endParaRPr>
          </a:p>
          <a:p>
            <a:pPr>
              <a:lnSpc>
                <a:spcPct val="100000"/>
              </a:lnSpc>
              <a:spcBef>
                <a:spcPct val="10000"/>
              </a:spcBef>
              <a:buFontTx/>
              <a:buNone/>
            </a:pPr>
            <a:endParaRPr lang="en-US" altLang="zh-CN" sz="1200" dirty="0">
              <a:solidFill>
                <a:srgbClr val="CC3300"/>
              </a:solidFill>
              <a:ea typeface="微软雅黑" panose="020B0503020204020204" pitchFamily="34" charset="-122"/>
            </a:endParaRPr>
          </a:p>
          <a:p>
            <a:pPr>
              <a:lnSpc>
                <a:spcPct val="100000"/>
              </a:lnSpc>
              <a:spcBef>
                <a:spcPct val="10000"/>
              </a:spcBef>
              <a:buFontTx/>
              <a:buNone/>
            </a:pPr>
            <a:r>
              <a:rPr lang="zh-CN" altLang="en-US" sz="1200" dirty="0">
                <a:solidFill>
                  <a:srgbClr val="CC3300"/>
                </a:solidFill>
                <a:ea typeface="微软雅黑" panose="020B0503020204020204" pitchFamily="34" charset="-122"/>
              </a:rPr>
              <a:t>最终用户</a:t>
            </a:r>
            <a:r>
              <a:rPr lang="zh-CN" altLang="en-US" sz="1200" dirty="0">
                <a:ea typeface="微软雅黑" panose="020B0503020204020204" pitchFamily="34" charset="-122"/>
              </a:rPr>
              <a:t>工作在由应用程序提供的最上面的抽象层</a:t>
            </a:r>
            <a:endParaRPr lang="zh-CN" altLang="en-US" sz="1200" dirty="0">
              <a:ea typeface="微软雅黑" panose="020B0503020204020204" pitchFamily="34" charset="-122"/>
            </a:endParaRPr>
          </a:p>
          <a:p>
            <a:pPr>
              <a:lnSpc>
                <a:spcPct val="100000"/>
              </a:lnSpc>
              <a:spcBef>
                <a:spcPct val="10000"/>
              </a:spcBef>
              <a:buFontTx/>
              <a:buNone/>
            </a:pPr>
            <a:r>
              <a:rPr lang="zh-CN" altLang="en-US" sz="1200" dirty="0">
                <a:solidFill>
                  <a:srgbClr val="CC3300"/>
                </a:solidFill>
                <a:ea typeface="微软雅黑" panose="020B0503020204020204" pitchFamily="34" charset="-122"/>
              </a:rPr>
              <a:t>系统管理员</a:t>
            </a:r>
            <a:r>
              <a:rPr lang="zh-CN" altLang="en-US" sz="1200" dirty="0">
                <a:ea typeface="微软雅黑" panose="020B0503020204020204" pitchFamily="34" charset="-122"/>
              </a:rPr>
              <a:t>工作在由操作系统提供的抽象层</a:t>
            </a:r>
            <a:endParaRPr lang="zh-CN" altLang="en-US" sz="1200" dirty="0">
              <a:ea typeface="微软雅黑" panose="020B0503020204020204" pitchFamily="34" charset="-122"/>
            </a:endParaRPr>
          </a:p>
          <a:p>
            <a:pPr>
              <a:lnSpc>
                <a:spcPct val="100000"/>
              </a:lnSpc>
              <a:spcBef>
                <a:spcPct val="10000"/>
              </a:spcBef>
              <a:buFontTx/>
              <a:buNone/>
            </a:pPr>
            <a:r>
              <a:rPr lang="zh-CN" altLang="en-US" sz="1200" dirty="0">
                <a:solidFill>
                  <a:srgbClr val="CC3300"/>
                </a:solidFill>
                <a:ea typeface="微软雅黑" panose="020B0503020204020204" pitchFamily="34" charset="-122"/>
              </a:rPr>
              <a:t>应用程序员</a:t>
            </a:r>
            <a:r>
              <a:rPr lang="zh-CN" altLang="en-US" sz="1200" dirty="0">
                <a:ea typeface="微软雅黑" panose="020B0503020204020204" pitchFamily="34" charset="-122"/>
              </a:rPr>
              <a:t>工作在由语言处理系统（</a:t>
            </a:r>
            <a:r>
              <a:rPr lang="zh-CN" altLang="en-US" sz="1200" dirty="0">
                <a:solidFill>
                  <a:srgbClr val="0066FF"/>
                </a:solidFill>
                <a:ea typeface="微软雅黑" panose="020B0503020204020204" pitchFamily="34" charset="-122"/>
              </a:rPr>
              <a:t>主要有编译器和汇编器</a:t>
            </a:r>
            <a:r>
              <a:rPr lang="zh-CN" altLang="en-US" sz="1200" dirty="0">
                <a:ea typeface="微软雅黑" panose="020B0503020204020204" pitchFamily="34" charset="-122"/>
              </a:rPr>
              <a:t>）的抽象层</a:t>
            </a:r>
            <a:endParaRPr lang="zh-CN" altLang="en-US" sz="1200" dirty="0">
              <a:ea typeface="微软雅黑" panose="020B0503020204020204" pitchFamily="34" charset="-122"/>
            </a:endParaRPr>
          </a:p>
          <a:p>
            <a:pPr>
              <a:lnSpc>
                <a:spcPct val="100000"/>
              </a:lnSpc>
              <a:spcBef>
                <a:spcPct val="10000"/>
              </a:spcBef>
              <a:buFontTx/>
              <a:buNone/>
            </a:pPr>
            <a:r>
              <a:rPr lang="zh-CN" altLang="en-US" sz="1200" dirty="0">
                <a:solidFill>
                  <a:srgbClr val="009242"/>
                </a:solidFill>
                <a:ea typeface="微软雅黑" panose="020B0503020204020204" pitchFamily="34" charset="-122"/>
              </a:rPr>
              <a:t>语言处理系统</a:t>
            </a:r>
            <a:r>
              <a:rPr lang="zh-CN" altLang="en-US" sz="1200" dirty="0">
                <a:ea typeface="微软雅黑" panose="020B0503020204020204" pitchFamily="34" charset="-122"/>
              </a:rPr>
              <a:t>建立在</a:t>
            </a:r>
            <a:r>
              <a:rPr lang="zh-CN" altLang="en-US" sz="1200" dirty="0">
                <a:solidFill>
                  <a:srgbClr val="009242"/>
                </a:solidFill>
                <a:ea typeface="微软雅黑" panose="020B0503020204020204" pitchFamily="34" charset="-122"/>
              </a:rPr>
              <a:t>操作系统</a:t>
            </a:r>
            <a:r>
              <a:rPr lang="zh-CN" altLang="en-US" sz="1200" dirty="0">
                <a:ea typeface="微软雅黑" panose="020B0503020204020204" pitchFamily="34" charset="-122"/>
              </a:rPr>
              <a:t>之上</a:t>
            </a:r>
            <a:endParaRPr lang="zh-CN" altLang="en-US" sz="1200" dirty="0">
              <a:ea typeface="微软雅黑" panose="020B0503020204020204" pitchFamily="34" charset="-122"/>
            </a:endParaRPr>
          </a:p>
          <a:p>
            <a:pPr>
              <a:lnSpc>
                <a:spcPct val="100000"/>
              </a:lnSpc>
              <a:spcBef>
                <a:spcPct val="10000"/>
              </a:spcBef>
              <a:buFontTx/>
              <a:buNone/>
            </a:pPr>
            <a:r>
              <a:rPr lang="zh-CN" altLang="en-US" sz="1200" dirty="0">
                <a:solidFill>
                  <a:srgbClr val="CC3300"/>
                </a:solidFill>
                <a:ea typeface="微软雅黑" panose="020B0503020204020204" pitchFamily="34" charset="-122"/>
              </a:rPr>
              <a:t>系统程序员</a:t>
            </a:r>
            <a:r>
              <a:rPr lang="zh-CN" altLang="en-US" sz="1200" dirty="0">
                <a:ea typeface="微软雅黑" panose="020B0503020204020204" pitchFamily="34" charset="-122"/>
              </a:rPr>
              <a:t>（实现系统软件）工作在</a:t>
            </a:r>
            <a:r>
              <a:rPr lang="en-US" altLang="zh-CN" sz="1200" dirty="0">
                <a:ea typeface="微软雅黑" panose="020B0503020204020204" pitchFamily="34" charset="-122"/>
              </a:rPr>
              <a:t>ISA</a:t>
            </a:r>
            <a:r>
              <a:rPr lang="zh-CN" altLang="en-US" sz="1200" dirty="0">
                <a:ea typeface="微软雅黑" panose="020B0503020204020204" pitchFamily="34" charset="-122"/>
              </a:rPr>
              <a:t>层次，必须对</a:t>
            </a:r>
            <a:r>
              <a:rPr lang="en-US" altLang="zh-CN" sz="1200" dirty="0">
                <a:ea typeface="微软雅黑" panose="020B0503020204020204" pitchFamily="34" charset="-122"/>
              </a:rPr>
              <a:t>ISA</a:t>
            </a:r>
            <a:r>
              <a:rPr lang="zh-CN" altLang="en-US" sz="1200" dirty="0">
                <a:ea typeface="微软雅黑" panose="020B0503020204020204" pitchFamily="34" charset="-122"/>
              </a:rPr>
              <a:t>非常了解</a:t>
            </a:r>
            <a:endParaRPr lang="zh-CN" altLang="en-US" sz="1200" dirty="0">
              <a:ea typeface="微软雅黑" panose="020B0503020204020204" pitchFamily="34" charset="-122"/>
            </a:endParaRPr>
          </a:p>
          <a:p>
            <a:pPr>
              <a:lnSpc>
                <a:spcPct val="100000"/>
              </a:lnSpc>
              <a:spcBef>
                <a:spcPct val="10000"/>
              </a:spcBef>
              <a:buFontTx/>
              <a:buNone/>
            </a:pPr>
            <a:r>
              <a:rPr lang="zh-CN" altLang="en-US" sz="1200" dirty="0">
                <a:solidFill>
                  <a:srgbClr val="0066FF"/>
                </a:solidFill>
                <a:ea typeface="微软雅黑" panose="020B0503020204020204" pitchFamily="34" charset="-122"/>
              </a:rPr>
              <a:t>编译器和汇编器的目标程序由机器级代码组成</a:t>
            </a:r>
            <a:endParaRPr lang="zh-CN" altLang="en-US" sz="1200" dirty="0">
              <a:solidFill>
                <a:srgbClr val="0066FF"/>
              </a:solidFill>
              <a:ea typeface="微软雅黑" panose="020B0503020204020204" pitchFamily="34" charset="-122"/>
            </a:endParaRPr>
          </a:p>
          <a:p>
            <a:pPr>
              <a:lnSpc>
                <a:spcPct val="100000"/>
              </a:lnSpc>
              <a:spcBef>
                <a:spcPct val="10000"/>
              </a:spcBef>
              <a:buFontTx/>
              <a:buNone/>
            </a:pPr>
            <a:r>
              <a:rPr lang="zh-CN" altLang="en-US" sz="1200" dirty="0">
                <a:solidFill>
                  <a:srgbClr val="0066FF"/>
                </a:solidFill>
                <a:ea typeface="微软雅黑" panose="020B0503020204020204" pitchFamily="34" charset="-122"/>
              </a:rPr>
              <a:t>操作系统通过指令直接对硬件进行编程控制</a:t>
            </a:r>
            <a:endParaRPr lang="zh-CN" altLang="en-US" sz="1200" dirty="0">
              <a:solidFill>
                <a:srgbClr val="0066FF"/>
              </a:solidFill>
              <a:ea typeface="微软雅黑" panose="020B0503020204020204" pitchFamily="34" charset="-122"/>
            </a:endParaRPr>
          </a:p>
          <a:p>
            <a:pPr>
              <a:lnSpc>
                <a:spcPct val="100000"/>
              </a:lnSpc>
              <a:spcBef>
                <a:spcPct val="10000"/>
              </a:spcBef>
              <a:buFontTx/>
              <a:buNone/>
            </a:pPr>
            <a:r>
              <a:rPr lang="en-US" altLang="zh-CN" sz="1200" dirty="0">
                <a:solidFill>
                  <a:srgbClr val="FF0000"/>
                </a:solidFill>
                <a:ea typeface="微软雅黑" panose="020B0503020204020204" pitchFamily="34" charset="-122"/>
              </a:rPr>
              <a:t>ISA</a:t>
            </a:r>
            <a:r>
              <a:rPr lang="zh-CN" altLang="en-US" sz="1200" dirty="0">
                <a:solidFill>
                  <a:srgbClr val="FF0000"/>
                </a:solidFill>
                <a:ea typeface="微软雅黑" panose="020B0503020204020204" pitchFamily="34" charset="-122"/>
              </a:rPr>
              <a:t>处于软件和硬件的交界面（接口）</a:t>
            </a:r>
            <a:endParaRPr lang="zh-CN" altLang="en-US" sz="1200" dirty="0">
              <a:solidFill>
                <a:srgbClr val="FF0000"/>
              </a:solidFill>
              <a:ea typeface="微软雅黑" panose="020B0503020204020204" pitchFamily="34" charset="-122"/>
            </a:endParaRPr>
          </a:p>
          <a:p>
            <a:pPr eaLnBrk="1" hangingPunct="1">
              <a:lnSpc>
                <a:spcPct val="100000"/>
              </a:lnSpc>
              <a:spcBef>
                <a:spcPct val="50000"/>
              </a:spcBef>
              <a:buFontTx/>
              <a:buNone/>
            </a:pPr>
            <a:endParaRPr lang="en-US" altLang="zh-CN" sz="1200"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endParaRPr lang="en-US" altLang="zh-CN" sz="1200"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r>
              <a:rPr lang="en-US" altLang="zh-CN" sz="1200" dirty="0">
                <a:solidFill>
                  <a:srgbClr val="FF0000"/>
                </a:solidFill>
                <a:latin typeface="微软雅黑" panose="020B0503020204020204" pitchFamily="34" charset="-122"/>
                <a:ea typeface="微软雅黑" panose="020B0503020204020204" pitchFamily="34" charset="-122"/>
              </a:rPr>
              <a:t>ISA</a:t>
            </a:r>
            <a:r>
              <a:rPr lang="zh-CN" altLang="en-US" sz="1200" dirty="0">
                <a:solidFill>
                  <a:srgbClr val="FF0000"/>
                </a:solidFill>
                <a:latin typeface="微软雅黑" panose="020B0503020204020204" pitchFamily="34" charset="-122"/>
                <a:ea typeface="微软雅黑" panose="020B0503020204020204" pitchFamily="34" charset="-122"/>
              </a:rPr>
              <a:t>是对硬件的抽象</a:t>
            </a:r>
            <a:endParaRPr lang="zh-CN" altLang="en-US" sz="1200"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spcBef>
                <a:spcPct val="50000"/>
              </a:spcBef>
              <a:buFontTx/>
              <a:buNone/>
            </a:pPr>
            <a:r>
              <a:rPr lang="zh-CN" altLang="en-US" sz="1200" dirty="0">
                <a:solidFill>
                  <a:srgbClr val="FF0000"/>
                </a:solidFill>
                <a:latin typeface="微软雅黑" panose="020B0503020204020204" pitchFamily="34" charset="-122"/>
                <a:ea typeface="微软雅黑" panose="020B0503020204020204" pitchFamily="34" charset="-122"/>
              </a:rPr>
              <a:t>所有软件功能都建立在</a:t>
            </a:r>
            <a:r>
              <a:rPr lang="en-US" altLang="zh-CN" sz="1200" dirty="0">
                <a:solidFill>
                  <a:srgbClr val="FF0000"/>
                </a:solidFill>
                <a:latin typeface="微软雅黑" panose="020B0503020204020204" pitchFamily="34" charset="-122"/>
                <a:ea typeface="微软雅黑" panose="020B0503020204020204" pitchFamily="34" charset="-122"/>
              </a:rPr>
              <a:t>ISA</a:t>
            </a:r>
            <a:r>
              <a:rPr lang="zh-CN" altLang="en-US" sz="1200" dirty="0">
                <a:solidFill>
                  <a:srgbClr val="FF0000"/>
                </a:solidFill>
                <a:latin typeface="微软雅黑" panose="020B0503020204020204" pitchFamily="34" charset="-122"/>
                <a:ea typeface="微软雅黑" panose="020B0503020204020204" pitchFamily="34" charset="-122"/>
              </a:rPr>
              <a:t>之上</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ISA</a:t>
            </a:r>
            <a:r>
              <a:rPr lang="zh-CN" altLang="en-US" sz="1200" dirty="0">
                <a:latin typeface="微软雅黑" panose="020B0503020204020204" pitchFamily="34" charset="-122"/>
                <a:ea typeface="微软雅黑" panose="020B0503020204020204" pitchFamily="34" charset="-122"/>
              </a:rPr>
              <a:t>是最重要的层次！</a:t>
            </a:r>
            <a:endParaRPr lang="en-US" altLang="zh-CN" sz="1200" dirty="0">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1200" dirty="0">
                <a:latin typeface="微软雅黑" panose="020B0503020204020204" pitchFamily="34" charset="-122"/>
                <a:ea typeface="微软雅黑" panose="020B0503020204020204" pitchFamily="34" charset="-122"/>
              </a:rPr>
              <a:t>不同</a:t>
            </a:r>
            <a:r>
              <a:rPr lang="en-US" altLang="zh-CN" sz="1200" dirty="0">
                <a:latin typeface="微软雅黑" panose="020B0503020204020204" pitchFamily="34" charset="-122"/>
                <a:ea typeface="微软雅黑" panose="020B0503020204020204" pitchFamily="34" charset="-122"/>
              </a:rPr>
              <a:t>ISA</a:t>
            </a:r>
            <a:r>
              <a:rPr lang="zh-CN" altLang="en-US" sz="1200" dirty="0">
                <a:latin typeface="微软雅黑" panose="020B0503020204020204" pitchFamily="34" charset="-122"/>
                <a:ea typeface="微软雅黑" panose="020B0503020204020204" pitchFamily="34" charset="-122"/>
              </a:rPr>
              <a:t>规定的指令集不同，如，</a:t>
            </a:r>
            <a:r>
              <a:rPr lang="en-US" altLang="zh-CN" sz="1200" dirty="0">
                <a:latin typeface="微软雅黑" panose="020B0503020204020204" pitchFamily="34" charset="-122"/>
                <a:ea typeface="微软雅黑" panose="020B0503020204020204" pitchFamily="34" charset="-122"/>
              </a:rPr>
              <a:t>IA-32</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MIPS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ARM</a:t>
            </a:r>
            <a:r>
              <a:rPr lang="zh-CN" altLang="en-US" sz="1200" dirty="0">
                <a:latin typeface="微软雅黑" panose="020B0503020204020204" pitchFamily="34" charset="-122"/>
                <a:ea typeface="微软雅黑" panose="020B0503020204020204" pitchFamily="34" charset="-122"/>
              </a:rPr>
              <a:t>等</a:t>
            </a:r>
            <a:endParaRPr lang="zh-CN" altLang="en-US" sz="1200" dirty="0">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1200" dirty="0">
                <a:latin typeface="微软雅黑" panose="020B0503020204020204" pitchFamily="34" charset="-122"/>
                <a:ea typeface="微软雅黑" panose="020B0503020204020204" pitchFamily="34" charset="-122"/>
              </a:rPr>
              <a:t>计算机组成必须能够实现</a:t>
            </a:r>
            <a:r>
              <a:rPr lang="en-US" altLang="zh-CN" sz="1200" dirty="0">
                <a:latin typeface="微软雅黑" panose="020B0503020204020204" pitchFamily="34" charset="-122"/>
                <a:ea typeface="微软雅黑" panose="020B0503020204020204" pitchFamily="34" charset="-122"/>
              </a:rPr>
              <a:t>ISA</a:t>
            </a:r>
            <a:r>
              <a:rPr lang="zh-CN" altLang="en-US" sz="1200" dirty="0">
                <a:latin typeface="微软雅黑" panose="020B0503020204020204" pitchFamily="34" charset="-122"/>
                <a:ea typeface="微软雅黑" panose="020B0503020204020204" pitchFamily="34" charset="-122"/>
              </a:rPr>
              <a:t>规定的功能，如提供</a:t>
            </a:r>
            <a:r>
              <a:rPr lang="en-US" altLang="zh-CN" sz="1200" dirty="0">
                <a:latin typeface="微软雅黑" panose="020B0503020204020204" pitchFamily="34" charset="-122"/>
                <a:ea typeface="微软雅黑" panose="020B0503020204020204" pitchFamily="34" charset="-122"/>
              </a:rPr>
              <a:t>GPR</a:t>
            </a:r>
            <a:r>
              <a:rPr lang="zh-CN" altLang="en-US" sz="1200" dirty="0">
                <a:latin typeface="微软雅黑" panose="020B0503020204020204" pitchFamily="34" charset="-122"/>
                <a:ea typeface="微软雅黑" panose="020B0503020204020204" pitchFamily="34" charset="-122"/>
              </a:rPr>
              <a:t>、标志、运算电路等</a:t>
            </a:r>
            <a:endParaRPr lang="zh-CN" altLang="en-US" sz="1200" dirty="0">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1200" dirty="0">
                <a:latin typeface="微软雅黑" panose="020B0503020204020204" pitchFamily="34" charset="-122"/>
                <a:ea typeface="微软雅黑" panose="020B0503020204020204" pitchFamily="34" charset="-122"/>
              </a:rPr>
              <a:t>同一种</a:t>
            </a:r>
            <a:r>
              <a:rPr lang="en-US" altLang="zh-CN" sz="1200" dirty="0">
                <a:latin typeface="微软雅黑" panose="020B0503020204020204" pitchFamily="34" charset="-122"/>
                <a:ea typeface="微软雅黑" panose="020B0503020204020204" pitchFamily="34" charset="-122"/>
              </a:rPr>
              <a:t>ISA</a:t>
            </a:r>
            <a:r>
              <a:rPr lang="zh-CN" altLang="en-US" sz="1200" dirty="0">
                <a:latin typeface="微软雅黑" panose="020B0503020204020204" pitchFamily="34" charset="-122"/>
                <a:ea typeface="微软雅黑" panose="020B0503020204020204" pitchFamily="34" charset="-122"/>
              </a:rPr>
              <a:t>可以有不同的计算机组成，如乘法指令可用</a:t>
            </a:r>
            <a:r>
              <a:rPr lang="en-US" altLang="zh-CN" sz="1200" dirty="0">
                <a:latin typeface="微软雅黑" panose="020B0503020204020204" pitchFamily="34" charset="-122"/>
                <a:ea typeface="微软雅黑" panose="020B0503020204020204" pitchFamily="34" charset="-122"/>
              </a:rPr>
              <a:t>ALU</a:t>
            </a:r>
            <a:r>
              <a:rPr lang="zh-CN" altLang="en-US" sz="1200" dirty="0">
                <a:latin typeface="微软雅黑" panose="020B0503020204020204" pitchFamily="34" charset="-122"/>
                <a:ea typeface="微软雅黑" panose="020B0503020204020204" pitchFamily="34" charset="-122"/>
              </a:rPr>
              <a:t>或乘法器实现</a:t>
            </a:r>
            <a:endParaRPr lang="zh-CN" altLang="en-US" sz="1200" dirty="0">
              <a:latin typeface="微软雅黑" panose="020B0503020204020204" pitchFamily="34" charset="-122"/>
              <a:ea typeface="微软雅黑" panose="020B0503020204020204" pitchFamily="34" charset="-122"/>
            </a:endParaRPr>
          </a:p>
          <a:p>
            <a:pPr>
              <a:lnSpc>
                <a:spcPct val="105000"/>
              </a:lnSpc>
            </a:pPr>
            <a:r>
              <a:rPr lang="en-US" altLang="zh-CN" sz="2200" dirty="0">
                <a:latin typeface="微软雅黑" panose="020B0503020204020204" pitchFamily="34" charset="-122"/>
                <a:ea typeface="微软雅黑" panose="020B0503020204020204" pitchFamily="34" charset="-122"/>
              </a:rPr>
              <a:t>ISA</a:t>
            </a:r>
            <a:r>
              <a:rPr lang="zh-CN" altLang="en-US" sz="2200" dirty="0">
                <a:latin typeface="微软雅黑" panose="020B0503020204020204" pitchFamily="34" charset="-122"/>
                <a:ea typeface="微软雅黑" panose="020B0503020204020204" pitchFamily="34" charset="-122"/>
              </a:rPr>
              <a:t>指</a:t>
            </a:r>
            <a:r>
              <a:rPr lang="en-US" altLang="zh-CN" sz="2200" dirty="0">
                <a:latin typeface="微软雅黑" panose="020B0503020204020204" pitchFamily="34" charset="-122"/>
                <a:ea typeface="微软雅黑" panose="020B0503020204020204" pitchFamily="34" charset="-122"/>
              </a:rPr>
              <a:t>Instruction Set Architecture</a:t>
            </a:r>
            <a:r>
              <a:rPr lang="zh-CN" altLang="en-US" sz="2200" dirty="0">
                <a:latin typeface="微软雅黑" panose="020B0503020204020204" pitchFamily="34" charset="-122"/>
                <a:ea typeface="微软雅黑" panose="020B0503020204020204" pitchFamily="34" charset="-122"/>
              </a:rPr>
              <a:t>，即指令集体系结构</a:t>
            </a:r>
            <a:endParaRPr lang="zh-CN" altLang="en-US" sz="2200" dirty="0">
              <a:latin typeface="微软雅黑" panose="020B0503020204020204" pitchFamily="34" charset="-122"/>
              <a:ea typeface="微软雅黑" panose="020B0503020204020204" pitchFamily="34" charset="-122"/>
            </a:endParaRPr>
          </a:p>
          <a:p>
            <a:pPr>
              <a:lnSpc>
                <a:spcPct val="105000"/>
              </a:lnSpc>
            </a:pPr>
            <a:r>
              <a:rPr lang="en-US" altLang="zh-CN" sz="2200" dirty="0">
                <a:latin typeface="微软雅黑" panose="020B0503020204020204" pitchFamily="34" charset="-122"/>
                <a:ea typeface="微软雅黑" panose="020B0503020204020204" pitchFamily="34" charset="-122"/>
              </a:rPr>
              <a:t>ISA</a:t>
            </a:r>
            <a:r>
              <a:rPr lang="zh-CN" altLang="en-US" sz="2200" dirty="0">
                <a:latin typeface="微软雅黑" panose="020B0503020204020204" pitchFamily="34" charset="-122"/>
                <a:ea typeface="微软雅黑" panose="020B0503020204020204" pitchFamily="34" charset="-122"/>
              </a:rPr>
              <a:t>是一种规约（</a:t>
            </a:r>
            <a:r>
              <a:rPr lang="en-US" altLang="zh-CN" sz="2200" dirty="0">
                <a:latin typeface="微软雅黑" panose="020B0503020204020204" pitchFamily="34" charset="-122"/>
                <a:ea typeface="微软雅黑" panose="020B0503020204020204" pitchFamily="34" charset="-122"/>
              </a:rPr>
              <a:t>Specification</a:t>
            </a:r>
            <a:r>
              <a:rPr lang="zh-CN" altLang="en-US" sz="2200" dirty="0">
                <a:latin typeface="微软雅黑" panose="020B0503020204020204" pitchFamily="34" charset="-122"/>
                <a:ea typeface="微软雅黑" panose="020B0503020204020204" pitchFamily="34" charset="-122"/>
              </a:rPr>
              <a:t>），它规定了</a:t>
            </a:r>
            <a:r>
              <a:rPr lang="zh-CN" altLang="en-US" sz="2200" dirty="0">
                <a:solidFill>
                  <a:srgbClr val="FF0000"/>
                </a:solidFill>
                <a:latin typeface="微软雅黑" panose="020B0503020204020204" pitchFamily="34" charset="-122"/>
                <a:ea typeface="微软雅黑" panose="020B0503020204020204" pitchFamily="34" charset="-122"/>
              </a:rPr>
              <a:t>如何使用硬件</a:t>
            </a:r>
            <a:endParaRPr lang="zh-CN" altLang="en-US" sz="2200" dirty="0">
              <a:solidFill>
                <a:srgbClr val="FF0000"/>
              </a:solidFill>
              <a:latin typeface="微软雅黑" panose="020B0503020204020204" pitchFamily="34" charset="-122"/>
              <a:ea typeface="微软雅黑" panose="020B0503020204020204" pitchFamily="34" charset="-122"/>
            </a:endParaRPr>
          </a:p>
          <a:p>
            <a:pPr lvl="1">
              <a:lnSpc>
                <a:spcPct val="105000"/>
              </a:lnSpc>
            </a:pPr>
            <a:r>
              <a:rPr lang="zh-CN" altLang="en-US" dirty="0">
                <a:ea typeface="微软雅黑" panose="020B0503020204020204" pitchFamily="34" charset="-122"/>
              </a:rPr>
              <a:t>可执行的指令的集合，包括</a:t>
            </a:r>
            <a:r>
              <a:rPr lang="zh-CN" altLang="en-US" dirty="0">
                <a:solidFill>
                  <a:srgbClr val="CC3300"/>
                </a:solidFill>
                <a:ea typeface="微软雅黑" panose="020B0503020204020204" pitchFamily="34" charset="-122"/>
              </a:rPr>
              <a:t>指令格式</a:t>
            </a:r>
            <a:r>
              <a:rPr lang="zh-CN" altLang="en-US" dirty="0">
                <a:ea typeface="微软雅黑" panose="020B0503020204020204" pitchFamily="34" charset="-122"/>
              </a:rPr>
              <a:t>、</a:t>
            </a:r>
            <a:r>
              <a:rPr lang="zh-CN" altLang="en-US" dirty="0">
                <a:solidFill>
                  <a:srgbClr val="CC3300"/>
                </a:solidFill>
                <a:ea typeface="微软雅黑" panose="020B0503020204020204" pitchFamily="34" charset="-122"/>
              </a:rPr>
              <a:t>操作种类</a:t>
            </a:r>
            <a:r>
              <a:rPr lang="zh-CN" altLang="en-US" dirty="0">
                <a:ea typeface="微软雅黑" panose="020B0503020204020204" pitchFamily="34" charset="-122"/>
              </a:rPr>
              <a:t>以及每种操作对应的操作数的相应规定；</a:t>
            </a:r>
            <a:endParaRPr lang="zh-CN" altLang="en-US" dirty="0">
              <a:ea typeface="微软雅黑" panose="020B0503020204020204" pitchFamily="34" charset="-122"/>
            </a:endParaRPr>
          </a:p>
          <a:p>
            <a:pPr lvl="1">
              <a:lnSpc>
                <a:spcPct val="105000"/>
              </a:lnSpc>
            </a:pPr>
            <a:r>
              <a:rPr lang="zh-CN" altLang="en-US" dirty="0">
                <a:ea typeface="微软雅黑" panose="020B0503020204020204" pitchFamily="34" charset="-122"/>
              </a:rPr>
              <a:t>指令可以接受的</a:t>
            </a:r>
            <a:r>
              <a:rPr lang="zh-CN" altLang="en-US" dirty="0">
                <a:solidFill>
                  <a:srgbClr val="CC3300"/>
                </a:solidFill>
                <a:ea typeface="微软雅黑" panose="020B0503020204020204" pitchFamily="34" charset="-122"/>
              </a:rPr>
              <a:t>操作数的类型</a:t>
            </a:r>
            <a:r>
              <a:rPr lang="zh-CN" altLang="en-US" dirty="0">
                <a:ea typeface="微软雅黑" panose="020B0503020204020204" pitchFamily="34" charset="-122"/>
              </a:rPr>
              <a:t>；</a:t>
            </a:r>
            <a:endParaRPr lang="zh-CN" altLang="en-US" dirty="0">
              <a:ea typeface="微软雅黑" panose="020B0503020204020204" pitchFamily="34" charset="-122"/>
            </a:endParaRPr>
          </a:p>
          <a:p>
            <a:pPr lvl="1">
              <a:lnSpc>
                <a:spcPct val="105000"/>
              </a:lnSpc>
            </a:pPr>
            <a:r>
              <a:rPr lang="zh-CN" altLang="en-US" dirty="0">
                <a:ea typeface="微软雅黑" panose="020B0503020204020204" pitchFamily="34" charset="-122"/>
              </a:rPr>
              <a:t>操作数所能存放的寄存器组的结构，包括每个</a:t>
            </a:r>
            <a:r>
              <a:rPr lang="zh-CN" altLang="en-US" dirty="0">
                <a:solidFill>
                  <a:srgbClr val="CC3300"/>
                </a:solidFill>
                <a:ea typeface="微软雅黑" panose="020B0503020204020204" pitchFamily="34" charset="-122"/>
              </a:rPr>
              <a:t>寄存器的名称、编号、长度和用途</a:t>
            </a:r>
            <a:r>
              <a:rPr lang="zh-CN" altLang="en-US" dirty="0">
                <a:ea typeface="微软雅黑" panose="020B0503020204020204" pitchFamily="34" charset="-122"/>
              </a:rPr>
              <a:t>；</a:t>
            </a:r>
            <a:endParaRPr lang="zh-CN" altLang="en-US" dirty="0">
              <a:ea typeface="微软雅黑" panose="020B0503020204020204" pitchFamily="34" charset="-122"/>
            </a:endParaRPr>
          </a:p>
          <a:p>
            <a:pPr lvl="1">
              <a:lnSpc>
                <a:spcPct val="105000"/>
              </a:lnSpc>
            </a:pPr>
            <a:r>
              <a:rPr lang="zh-CN" altLang="en-US" dirty="0">
                <a:ea typeface="微软雅黑" panose="020B0503020204020204" pitchFamily="34" charset="-122"/>
              </a:rPr>
              <a:t>操作数所能存放的</a:t>
            </a:r>
            <a:r>
              <a:rPr lang="zh-CN" altLang="en-US" dirty="0">
                <a:solidFill>
                  <a:srgbClr val="CC3300"/>
                </a:solidFill>
                <a:ea typeface="微软雅黑" panose="020B0503020204020204" pitchFamily="34" charset="-122"/>
              </a:rPr>
              <a:t>存储空间的大小和编址方式</a:t>
            </a:r>
            <a:r>
              <a:rPr lang="zh-CN" altLang="en-US" dirty="0">
                <a:ea typeface="微软雅黑" panose="020B0503020204020204" pitchFamily="34" charset="-122"/>
              </a:rPr>
              <a:t>；</a:t>
            </a:r>
            <a:endParaRPr lang="zh-CN" altLang="en-US" dirty="0">
              <a:ea typeface="微软雅黑" panose="020B0503020204020204" pitchFamily="34" charset="-122"/>
            </a:endParaRPr>
          </a:p>
          <a:p>
            <a:pPr lvl="1">
              <a:lnSpc>
                <a:spcPct val="105000"/>
              </a:lnSpc>
            </a:pPr>
            <a:r>
              <a:rPr lang="zh-CN" altLang="en-US" dirty="0">
                <a:ea typeface="微软雅黑" panose="020B0503020204020204" pitchFamily="34" charset="-122"/>
              </a:rPr>
              <a:t>操作数在存储空间存放时按照</a:t>
            </a:r>
            <a:r>
              <a:rPr lang="zh-CN" altLang="en-US" dirty="0">
                <a:solidFill>
                  <a:srgbClr val="CC3300"/>
                </a:solidFill>
                <a:ea typeface="微软雅黑" panose="020B0503020204020204" pitchFamily="34" charset="-122"/>
              </a:rPr>
              <a:t>大端还是小端方式存放</a:t>
            </a:r>
            <a:r>
              <a:rPr lang="zh-CN" altLang="en-US" dirty="0">
                <a:ea typeface="微软雅黑" panose="020B0503020204020204" pitchFamily="34" charset="-122"/>
              </a:rPr>
              <a:t>；</a:t>
            </a:r>
            <a:endParaRPr lang="zh-CN" altLang="en-US" dirty="0">
              <a:ea typeface="微软雅黑" panose="020B0503020204020204" pitchFamily="34" charset="-122"/>
            </a:endParaRPr>
          </a:p>
          <a:p>
            <a:pPr lvl="1">
              <a:lnSpc>
                <a:spcPct val="105000"/>
              </a:lnSpc>
            </a:pPr>
            <a:r>
              <a:rPr lang="zh-CN" altLang="en-US" dirty="0">
                <a:ea typeface="微软雅黑" panose="020B0503020204020204" pitchFamily="34" charset="-122"/>
              </a:rPr>
              <a:t>指令获取操作数的方式，即</a:t>
            </a:r>
            <a:r>
              <a:rPr lang="zh-CN" altLang="en-US" dirty="0">
                <a:solidFill>
                  <a:srgbClr val="CC3300"/>
                </a:solidFill>
                <a:ea typeface="微软雅黑" panose="020B0503020204020204" pitchFamily="34" charset="-122"/>
              </a:rPr>
              <a:t>寻址方式</a:t>
            </a:r>
            <a:r>
              <a:rPr lang="zh-CN" altLang="en-US" dirty="0">
                <a:ea typeface="微软雅黑" panose="020B0503020204020204" pitchFamily="34" charset="-122"/>
              </a:rPr>
              <a:t>；</a:t>
            </a:r>
            <a:endParaRPr lang="zh-CN" altLang="en-US" dirty="0">
              <a:ea typeface="微软雅黑" panose="020B0503020204020204" pitchFamily="34" charset="-122"/>
            </a:endParaRPr>
          </a:p>
          <a:p>
            <a:pPr lvl="1">
              <a:lnSpc>
                <a:spcPct val="105000"/>
              </a:lnSpc>
            </a:pPr>
            <a:r>
              <a:rPr lang="zh-CN" altLang="en-US" dirty="0">
                <a:ea typeface="微软雅黑" panose="020B0503020204020204" pitchFamily="34" charset="-122"/>
              </a:rPr>
              <a:t>指令执行过程的控制方式，包括</a:t>
            </a:r>
            <a:r>
              <a:rPr lang="zh-CN" altLang="en-US" dirty="0">
                <a:solidFill>
                  <a:srgbClr val="CC3300"/>
                </a:solidFill>
                <a:ea typeface="微软雅黑" panose="020B0503020204020204" pitchFamily="34" charset="-122"/>
              </a:rPr>
              <a:t>程序计数器</a:t>
            </a:r>
            <a:r>
              <a:rPr lang="zh-CN" altLang="en-US" dirty="0">
                <a:ea typeface="微软雅黑" panose="020B0503020204020204" pitchFamily="34" charset="-122"/>
              </a:rPr>
              <a:t>、</a:t>
            </a:r>
            <a:r>
              <a:rPr lang="zh-CN" altLang="en-US" dirty="0">
                <a:solidFill>
                  <a:srgbClr val="CC3300"/>
                </a:solidFill>
                <a:ea typeface="微软雅黑" panose="020B0503020204020204" pitchFamily="34" charset="-122"/>
              </a:rPr>
              <a:t>条件码定义</a:t>
            </a:r>
            <a:r>
              <a:rPr lang="zh-CN" altLang="en-US" dirty="0">
                <a:ea typeface="微软雅黑" panose="020B0503020204020204" pitchFamily="34" charset="-122"/>
              </a:rPr>
              <a:t>等。</a:t>
            </a:r>
            <a:endParaRPr lang="zh-CN" altLang="en-US" dirty="0">
              <a:latin typeface="微软雅黑" panose="020B0503020204020204" pitchFamily="34" charset="-122"/>
              <a:ea typeface="微软雅黑" panose="020B0503020204020204" pitchFamily="34" charset="-122"/>
            </a:endParaRPr>
          </a:p>
          <a:p>
            <a:pPr>
              <a:lnSpc>
                <a:spcPct val="105000"/>
              </a:lnSpc>
            </a:pPr>
            <a:r>
              <a:rPr lang="en-US" altLang="zh-CN" sz="2200" dirty="0">
                <a:latin typeface="微软雅黑" panose="020B0503020204020204" pitchFamily="34" charset="-122"/>
                <a:ea typeface="微软雅黑" panose="020B0503020204020204" pitchFamily="34" charset="-122"/>
              </a:rPr>
              <a:t>ISA</a:t>
            </a:r>
            <a:r>
              <a:rPr lang="zh-CN" altLang="en-US" sz="2200" dirty="0">
                <a:latin typeface="微软雅黑" panose="020B0503020204020204" pitchFamily="34" charset="-122"/>
                <a:ea typeface="微软雅黑" panose="020B0503020204020204" pitchFamily="34" charset="-122"/>
              </a:rPr>
              <a:t>在计算机系统中是必不可少的一个抽象层，</a:t>
            </a:r>
            <a:r>
              <a:rPr lang="en-US" altLang="zh-CN" sz="2200" dirty="0">
                <a:latin typeface="微软雅黑" panose="020B0503020204020204" pitchFamily="34" charset="-122"/>
                <a:ea typeface="微软雅黑" panose="020B0503020204020204" pitchFamily="34" charset="-122"/>
              </a:rPr>
              <a:t>Why</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a:p>
            <a:pPr lvl="1">
              <a:lnSpc>
                <a:spcPct val="105000"/>
              </a:lnSpc>
            </a:pPr>
            <a:r>
              <a:rPr lang="zh-CN" altLang="en-US" dirty="0">
                <a:latin typeface="微软雅黑" panose="020B0503020204020204" pitchFamily="34" charset="-122"/>
                <a:ea typeface="微软雅黑" panose="020B0503020204020204" pitchFamily="34" charset="-122"/>
              </a:rPr>
              <a:t>没有它，软件无法使用计算机硬件！</a:t>
            </a:r>
            <a:endParaRPr lang="zh-CN" altLang="en-US" dirty="0">
              <a:latin typeface="微软雅黑" panose="020B0503020204020204" pitchFamily="34" charset="-122"/>
              <a:ea typeface="微软雅黑" panose="020B0503020204020204" pitchFamily="34" charset="-122"/>
            </a:endParaRPr>
          </a:p>
          <a:p>
            <a:pPr lvl="1">
              <a:lnSpc>
                <a:spcPct val="105000"/>
              </a:lnSpc>
            </a:pPr>
            <a:r>
              <a:rPr lang="zh-CN" altLang="en-US" dirty="0">
                <a:latin typeface="微软雅黑" panose="020B0503020204020204" pitchFamily="34" charset="-122"/>
                <a:ea typeface="微软雅黑" panose="020B0503020204020204" pitchFamily="34" charset="-122"/>
              </a:rPr>
              <a:t>没有它，一台计算机不能称为“通用计算机”</a:t>
            </a:r>
            <a:endParaRPr lang="zh-CN" altLang="en-US" dirty="0">
              <a:latin typeface="微软雅黑" panose="020B0503020204020204" pitchFamily="34" charset="-122"/>
              <a:ea typeface="微软雅黑" panose="020B0503020204020204" pitchFamily="34" charset="-122"/>
            </a:endParaRPr>
          </a:p>
          <a:p>
            <a:pPr lvl="1">
              <a:lnSpc>
                <a:spcPct val="105000"/>
              </a:lnSpc>
              <a:buFontTx/>
              <a:buNone/>
            </a:pP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nSpc>
                <a:spcPct val="100000"/>
              </a:lnSpc>
              <a:spcBef>
                <a:spcPct val="30000"/>
              </a:spcBef>
              <a:buFontTx/>
              <a:buNone/>
            </a:pPr>
            <a:r>
              <a:rPr lang="zh-CN" altLang="en-US" dirty="0">
                <a:solidFill>
                  <a:srgbClr val="ED1611"/>
                </a:solidFill>
                <a:latin typeface="微软雅黑" panose="020B0503020204020204" pitchFamily="34" charset="-122"/>
                <a:ea typeface="微软雅黑" panose="020B0503020204020204" pitchFamily="34" charset="-122"/>
              </a:rPr>
              <a:t>软件和硬件的界面： </a:t>
            </a: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Instruction Set Architecture </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a:lnSpc>
                <a:spcPct val="100000"/>
              </a:lnSpc>
              <a:spcBef>
                <a:spcPct val="30000"/>
              </a:spcBef>
              <a:buFontTx/>
              <a:buNone/>
            </a:pPr>
            <a:r>
              <a:rPr lang="zh-CN" altLang="en-US" dirty="0">
                <a:solidFill>
                  <a:schemeClr val="tx2"/>
                </a:solidFill>
                <a:latin typeface="微软雅黑" panose="020B0503020204020204" pitchFamily="34" charset="-122"/>
                <a:ea typeface="微软雅黑" panose="020B0503020204020204" pitchFamily="34" charset="-122"/>
              </a:rPr>
              <a:t>                                     指令集体系结构</a:t>
            </a:r>
            <a:endParaRPr lang="zh-CN" altLang="en-US" dirty="0">
              <a:solidFill>
                <a:schemeClr val="tx2"/>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dirty="0">
                <a:solidFill>
                  <a:schemeClr val="accent2"/>
                </a:solidFill>
                <a:latin typeface="微软雅黑" panose="020B0503020204020204" pitchFamily="34" charset="-122"/>
                <a:ea typeface="微软雅黑" panose="020B0503020204020204" pitchFamily="34" charset="-122"/>
              </a:rPr>
              <a:t>机器语言由指令代码构成，能被硬件直接执行。</a:t>
            </a:r>
            <a:r>
              <a:rPr kumimoji="1" lang="zh-CN" altLang="en-US" sz="1800" b="0" dirty="0">
                <a:solidFill>
                  <a:schemeClr val="accent2"/>
                </a:solidFill>
                <a:latin typeface="黑体" panose="02010609060101010101" pitchFamily="49" charset="-122"/>
                <a:ea typeface="黑体" panose="02010609060101010101" pitchFamily="49" charset="-122"/>
              </a:rPr>
              <a:t>   </a:t>
            </a:r>
            <a:endParaRPr kumimoji="1" lang="zh-CN" altLang="en-US" sz="1800" b="0" dirty="0">
              <a:solidFill>
                <a:schemeClr val="accent2"/>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a:solidFill>
                  <a:srgbClr val="CC3300"/>
                </a:solidFill>
                <a:ea typeface="微软雅黑" panose="020B0503020204020204" pitchFamily="34" charset="-122"/>
              </a:rPr>
              <a:t>最高层抽象就是点点鼠标、拖拖图标、敲敲键盘，但这背后有多少层转化啊！</a:t>
            </a:r>
            <a:endParaRPr lang="zh-CN" altLang="en-US" sz="1200" dirty="0">
              <a:solidFill>
                <a:srgbClr val="CC3300"/>
              </a:solidFill>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eaLnBrk="1" hangingPunct="1"/>
            <a:r>
              <a:rPr lang="zh-CN" altLang="en-US" dirty="0"/>
              <a:t>薛双百的事例：参与龙芯、北斗的设计工作。</a:t>
            </a:r>
            <a:endParaRPr lang="en-US" altLang="zh-CN" dirty="0"/>
          </a:p>
        </p:txBody>
      </p:sp>
      <p:sp>
        <p:nvSpPr>
          <p:cNvPr id="4" name="灯片编号占位符 3"/>
          <p:cNvSpPr>
            <a:spLocks noGrp="1"/>
          </p:cNvSpPr>
          <p:nvPr>
            <p:ph type="sldNum" sz="quarter" idx="10"/>
          </p:nvPr>
        </p:nvSpPr>
        <p:spPr/>
        <p:txBody>
          <a:bodyPr/>
          <a:lstStyle/>
          <a:p>
            <a:pPr>
              <a:defRPr/>
            </a:pPr>
            <a:fld id="{896265BD-27AC-41F9-B4DA-540A1E1A50BA}"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结合美国同行在</a:t>
            </a:r>
            <a:r>
              <a:rPr lang="en-US" altLang="zh-CN" sz="1200" kern="1200" dirty="0">
                <a:solidFill>
                  <a:schemeClr val="tx1"/>
                </a:solidFill>
                <a:effectLst/>
                <a:latin typeface="Arial" panose="020B0604020202020204" pitchFamily="34" charset="0"/>
                <a:ea typeface="宋体" panose="02010600030101010101" pitchFamily="2" charset="-122"/>
                <a:cs typeface="+mn-cs"/>
              </a:rPr>
              <a:t>CC2005 </a:t>
            </a:r>
            <a:r>
              <a:rPr lang="zh-CN" altLang="zh-CN" sz="1200" kern="1200" dirty="0">
                <a:solidFill>
                  <a:schemeClr val="tx1"/>
                </a:solidFill>
                <a:effectLst/>
                <a:latin typeface="Arial" panose="020B0604020202020204" pitchFamily="34" charset="0"/>
                <a:ea typeface="宋体" panose="02010600030101010101" pitchFamily="2" charset="-122"/>
                <a:cs typeface="+mn-cs"/>
              </a:rPr>
              <a:t>中提出的</a:t>
            </a:r>
            <a:r>
              <a:rPr lang="en-US" altLang="zh-CN" sz="1200" kern="1200" dirty="0">
                <a:solidFill>
                  <a:schemeClr val="tx1"/>
                </a:solidFill>
                <a:effectLst/>
                <a:latin typeface="Arial" panose="020B0604020202020204" pitchFamily="34" charset="0"/>
                <a:ea typeface="宋体" panose="02010600030101010101" pitchFamily="2" charset="-122"/>
                <a:cs typeface="+mn-cs"/>
              </a:rPr>
              <a:t>59 </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个能力点，给出了计算机类专业人才专业能力结构：</a:t>
            </a:r>
            <a:r>
              <a:rPr lang="en-US" altLang="zh-CN" sz="1200" kern="1200" dirty="0">
                <a:solidFill>
                  <a:schemeClr val="tx1"/>
                </a:solidFill>
                <a:effectLst/>
                <a:latin typeface="Arial" panose="020B0604020202020204" pitchFamily="34" charset="0"/>
                <a:ea typeface="宋体" panose="02010600030101010101" pitchFamily="2" charset="-122"/>
                <a:cs typeface="+mn-cs"/>
              </a:rPr>
              <a:t>4 </a:t>
            </a:r>
            <a:r>
              <a:rPr lang="zh-CN" altLang="zh-CN" sz="1200" kern="1200" dirty="0">
                <a:solidFill>
                  <a:schemeClr val="tx1"/>
                </a:solidFill>
                <a:effectLst/>
                <a:latin typeface="Arial" panose="020B0604020202020204" pitchFamily="34" charset="0"/>
                <a:ea typeface="宋体" panose="02010600030101010101" pitchFamily="2" charset="-122"/>
                <a:cs typeface="+mn-cs"/>
              </a:rPr>
              <a:t>大专业基本能力、</a:t>
            </a:r>
            <a:r>
              <a:rPr lang="en-US" altLang="zh-CN" sz="1200" kern="1200" dirty="0">
                <a:solidFill>
                  <a:schemeClr val="tx1"/>
                </a:solidFill>
                <a:effectLst/>
                <a:latin typeface="Arial" panose="020B0604020202020204" pitchFamily="34" charset="0"/>
                <a:ea typeface="宋体" panose="02010600030101010101" pitchFamily="2" charset="-122"/>
                <a:cs typeface="+mn-cs"/>
              </a:rPr>
              <a:t>13 </a:t>
            </a:r>
            <a:r>
              <a:rPr lang="zh-CN" altLang="zh-CN" sz="1200" kern="1200" dirty="0">
                <a:solidFill>
                  <a:schemeClr val="tx1"/>
                </a:solidFill>
                <a:effectLst/>
                <a:latin typeface="Arial" panose="020B0604020202020204" pitchFamily="34" charset="0"/>
                <a:ea typeface="宋体" panose="02010600030101010101" pitchFamily="2" charset="-122"/>
                <a:cs typeface="+mn-cs"/>
              </a:rPr>
              <a:t>个方面、</a:t>
            </a:r>
            <a:r>
              <a:rPr lang="en-US" altLang="zh-CN" sz="1200" kern="1200" dirty="0">
                <a:solidFill>
                  <a:schemeClr val="tx1"/>
                </a:solidFill>
                <a:effectLst/>
                <a:latin typeface="Arial" panose="020B0604020202020204" pitchFamily="34" charset="0"/>
                <a:ea typeface="宋体" panose="02010600030101010101" pitchFamily="2" charset="-122"/>
                <a:cs typeface="+mn-cs"/>
              </a:rPr>
              <a:t>82 </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个能力点</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年级 总人数 国内读研 境外深造 工作 待业 延长学年 退学</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2010</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届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158 59 21 45 27 4 2</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2011</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届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159 53 20 69 10 7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2012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届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154 61 22 57 7 7  </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2013</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届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165 76 18 54 11 5 1</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pPr>
              <a:defRPr/>
            </a:pPr>
            <a:fld id="{F370C48A-C264-45AA-A57D-FED97286BFC8}"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ndParaRPr>
          </a:p>
        </p:txBody>
      </p:sp>
      <p:sp>
        <p:nvSpPr>
          <p:cNvPr id="5" name="Line 40"/>
          <p:cNvSpPr>
            <a:spLocks noChangeShapeType="1"/>
          </p:cNvSpPr>
          <p:nvPr/>
        </p:nvSpPr>
        <p:spPr bwMode="auto">
          <a:xfrm>
            <a:off x="304800" y="2819400"/>
            <a:ext cx="8229600" cy="0"/>
          </a:xfrm>
          <a:prstGeom prst="line">
            <a:avLst/>
          </a:prstGeom>
          <a:noFill/>
          <a:ln w="6350">
            <a:solidFill>
              <a:schemeClr val="tx1"/>
            </a:solidFill>
            <a:round/>
          </a:ln>
          <a:effectLst/>
        </p:spPr>
        <p:txBody>
          <a:bodyPr/>
          <a:lstStyle/>
          <a:p>
            <a:pPr>
              <a:defRPr/>
            </a:pPr>
            <a:endParaRPr lang="zh-CN" altLang="en-US">
              <a:latin typeface="Arial" panose="020B0604020202020204" pitchFamily="34" charset="0"/>
            </a:endParaRPr>
          </a:p>
        </p:txBody>
      </p:sp>
      <p:pic>
        <p:nvPicPr>
          <p:cNvPr id="6" name="Picture 2" descr="Digital logi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8063" y="2857500"/>
            <a:ext cx="173831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endParaRPr lang="zh-CN" altLang="en-US"/>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r>
              <a:rPr lang="zh-CN" altLang="en-US"/>
              <a:t>单击此处编辑母版副标题样式</a:t>
            </a:r>
            <a:endParaRPr lang="zh-CN" altLang="en-US"/>
          </a:p>
        </p:txBody>
      </p:sp>
      <p:sp>
        <p:nvSpPr>
          <p:cNvPr id="7" name="Rectangle 5"/>
          <p:cNvSpPr>
            <a:spLocks noGrp="1" noChangeArrowheads="1"/>
          </p:cNvSpPr>
          <p:nvPr>
            <p:ph type="dt" sz="half" idx="10"/>
          </p:nvPr>
        </p:nvSpPr>
        <p:spPr>
          <a:xfrm>
            <a:off x="457200" y="6248400"/>
            <a:ext cx="2133600" cy="457200"/>
          </a:xfrm>
        </p:spPr>
        <p:txBody>
          <a:bodyPr/>
          <a:lstStyle>
            <a:lvl1pPr>
              <a:defRPr/>
            </a:lvl1pPr>
          </a:lstStyle>
          <a:p>
            <a:pPr>
              <a:defRPr/>
            </a:pPr>
            <a:fld id="{6B4D9F12-1E87-448A-8878-997A167D9579}" type="datetime2">
              <a:rPr lang="zh-CN" altLang="en-US" smtClean="0"/>
            </a:fld>
            <a:endParaRPr lang="en-US" altLang="zh-CN"/>
          </a:p>
        </p:txBody>
      </p:sp>
      <p:sp>
        <p:nvSpPr>
          <p:cNvPr id="8" name="Rectangle 6"/>
          <p:cNvSpPr>
            <a:spLocks noGrp="1" noChangeArrowheads="1"/>
          </p:cNvSpPr>
          <p:nvPr>
            <p:ph type="ftr" sz="quarter" idx="11"/>
          </p:nvPr>
        </p:nvSpPr>
        <p:spPr>
          <a:xfrm>
            <a:off x="3124200" y="6248400"/>
            <a:ext cx="2895600" cy="457200"/>
          </a:xfrm>
        </p:spPr>
        <p:txBody>
          <a:bodyPr/>
          <a:lstStyle>
            <a:lvl1pPr>
              <a:defRPr/>
            </a:lvl1pPr>
          </a:lstStyle>
          <a:p>
            <a:pPr>
              <a:defRPr/>
            </a:pPr>
            <a:r>
              <a:rPr lang="zh-CN" altLang="en-US"/>
              <a:t>课程引论</a:t>
            </a:r>
            <a:endParaRPr lang="en-US" altLang="zh-CN"/>
          </a:p>
        </p:txBody>
      </p:sp>
      <p:sp>
        <p:nvSpPr>
          <p:cNvPr id="9" name="Rectangle 7"/>
          <p:cNvSpPr>
            <a:spLocks noGrp="1" noChangeArrowheads="1"/>
          </p:cNvSpPr>
          <p:nvPr>
            <p:ph type="sldNum" sz="quarter" idx="12"/>
          </p:nvPr>
        </p:nvSpPr>
        <p:spPr>
          <a:xfrm>
            <a:off x="6553200" y="6248400"/>
            <a:ext cx="2133600" cy="457200"/>
          </a:xfrm>
        </p:spPr>
        <p:txBody>
          <a:bodyPr/>
          <a:lstStyle>
            <a:lvl1pPr>
              <a:defRPr/>
            </a:lvl1pPr>
          </a:lstStyle>
          <a:p>
            <a:pPr>
              <a:defRPr/>
            </a:pPr>
            <a:fld id="{D33D53CA-0BB3-4DD1-B0A5-BA3B7C5C507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185720"/>
            <a:ext cx="6905625" cy="742950"/>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fld id="{17B4B5F8-3F0C-4559-B89B-95907AC99EF8}" type="datetime2">
              <a:rPr lang="zh-CN" altLang="en-US" smtClean="0"/>
            </a:fld>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r>
              <a:rPr lang="zh-CN" altLang="en-US"/>
              <a:t>课程引论</a:t>
            </a: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3B78F852-FEB5-4FC6-8012-DF6F33E7AD00}"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39838"/>
            <a:ext cx="4267200" cy="5094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239838"/>
            <a:ext cx="4267200" cy="5094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fld id="{39ED023F-8744-4FCC-A068-2AD3868138E0}" type="datetime2">
              <a:rPr lang="zh-CN" altLang="en-US" smtClean="0"/>
            </a:fld>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r>
              <a:rPr lang="zh-CN" altLang="en-US"/>
              <a:t>课程引论</a:t>
            </a: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1BFBBD69-6FEB-4579-B96F-D1D716F47143}"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fld id="{2E14FF90-37DD-493C-A3CE-B5C331FB2767}" type="datetime2">
              <a:rPr lang="zh-CN" altLang="en-US" smtClean="0"/>
            </a:fld>
            <a:endParaRPr lang="en-US" altLang="zh-CN"/>
          </a:p>
        </p:txBody>
      </p:sp>
      <p:sp>
        <p:nvSpPr>
          <p:cNvPr id="4" name="Rectangle 6"/>
          <p:cNvSpPr>
            <a:spLocks noGrp="1" noChangeArrowheads="1"/>
          </p:cNvSpPr>
          <p:nvPr>
            <p:ph type="ftr" sz="quarter" idx="11"/>
          </p:nvPr>
        </p:nvSpPr>
        <p:spPr/>
        <p:txBody>
          <a:bodyPr/>
          <a:lstStyle>
            <a:lvl1pPr>
              <a:defRPr/>
            </a:lvl1pPr>
          </a:lstStyle>
          <a:p>
            <a:pPr>
              <a:defRPr/>
            </a:pPr>
            <a:r>
              <a:rPr lang="zh-CN" altLang="en-US"/>
              <a:t>课程引论</a:t>
            </a:r>
            <a:endParaRPr lang="en-US" altLang="zh-CN"/>
          </a:p>
        </p:txBody>
      </p:sp>
      <p:sp>
        <p:nvSpPr>
          <p:cNvPr id="5" name="Rectangle 7"/>
          <p:cNvSpPr>
            <a:spLocks noGrp="1" noChangeArrowheads="1"/>
          </p:cNvSpPr>
          <p:nvPr>
            <p:ph type="sldNum" sz="quarter" idx="12"/>
          </p:nvPr>
        </p:nvSpPr>
        <p:spPr/>
        <p:txBody>
          <a:bodyPr/>
          <a:lstStyle>
            <a:lvl1pPr>
              <a:defRPr/>
            </a:lvl1pPr>
          </a:lstStyle>
          <a:p>
            <a:pPr>
              <a:defRPr/>
            </a:pPr>
            <a:fld id="{A7B9C11D-7805-4515-B93C-2DEC1CC0D3B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fld id="{6CD4F7F9-2E0D-472D-9ED2-6FA76A395553}" type="datetime2">
              <a:rPr lang="zh-CN" altLang="en-US" smtClean="0"/>
            </a:fld>
            <a:endParaRPr lang="en-US" altLang="zh-CN"/>
          </a:p>
        </p:txBody>
      </p:sp>
      <p:sp>
        <p:nvSpPr>
          <p:cNvPr id="3" name="Rectangle 6"/>
          <p:cNvSpPr>
            <a:spLocks noGrp="1" noChangeArrowheads="1"/>
          </p:cNvSpPr>
          <p:nvPr>
            <p:ph type="ftr" sz="quarter" idx="11"/>
          </p:nvPr>
        </p:nvSpPr>
        <p:spPr/>
        <p:txBody>
          <a:bodyPr/>
          <a:lstStyle>
            <a:lvl1pPr>
              <a:defRPr/>
            </a:lvl1pPr>
          </a:lstStyle>
          <a:p>
            <a:pPr>
              <a:defRPr/>
            </a:pPr>
            <a:r>
              <a:rPr lang="zh-CN" altLang="en-US"/>
              <a:t>课程引论</a:t>
            </a:r>
            <a:endParaRPr lang="en-US" altLang="zh-CN"/>
          </a:p>
        </p:txBody>
      </p:sp>
      <p:sp>
        <p:nvSpPr>
          <p:cNvPr id="4" name="Rectangle 7"/>
          <p:cNvSpPr>
            <a:spLocks noGrp="1" noChangeArrowheads="1"/>
          </p:cNvSpPr>
          <p:nvPr>
            <p:ph type="sldNum" sz="quarter" idx="12"/>
          </p:nvPr>
        </p:nvSpPr>
        <p:spPr/>
        <p:txBody>
          <a:bodyPr/>
          <a:lstStyle>
            <a:lvl1pPr>
              <a:defRPr/>
            </a:lvl1pPr>
          </a:lstStyle>
          <a:p>
            <a:pPr>
              <a:defRPr/>
            </a:pPr>
            <a:fld id="{FB0AE04F-CD08-4704-89E3-96C2657E3FF9}"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3.jpeg"/><Relationship Id="rId6" Type="http://schemas.openxmlformats.org/officeDocument/2006/relationships/image" Target="../media/image2.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title"/>
          </p:nvPr>
        </p:nvSpPr>
        <p:spPr bwMode="auto">
          <a:xfrm>
            <a:off x="1023938" y="185738"/>
            <a:ext cx="6905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4100" name="Rectangle 4"/>
          <p:cNvSpPr>
            <a:spLocks noGrp="1" noChangeArrowheads="1"/>
          </p:cNvSpPr>
          <p:nvPr>
            <p:ph type="body" idx="1"/>
          </p:nvPr>
        </p:nvSpPr>
        <p:spPr bwMode="auto">
          <a:xfrm>
            <a:off x="457200" y="1239838"/>
            <a:ext cx="8686800"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1" name="Rectangle 5"/>
          <p:cNvSpPr>
            <a:spLocks noGrp="1" noChangeArrowheads="1"/>
          </p:cNvSpPr>
          <p:nvPr>
            <p:ph type="dt" sz="half" idx="2"/>
          </p:nvPr>
        </p:nvSpPr>
        <p:spPr bwMode="auto">
          <a:xfrm>
            <a:off x="457200" y="6392863"/>
            <a:ext cx="2133600" cy="312737"/>
          </a:xfrm>
          <a:prstGeom prst="rect">
            <a:avLst/>
          </a:prstGeom>
          <a:noFill/>
          <a:ln w="9525">
            <a:noFill/>
            <a:miter lim="800000"/>
          </a:ln>
          <a:effectLst/>
        </p:spPr>
        <p:txBody>
          <a:bodyPr vert="horz" wrap="square" lIns="91440" tIns="45720" rIns="91440" bIns="45720" numCol="1" anchor="t" anchorCtr="0" compatLnSpc="1"/>
          <a:lstStyle>
            <a:lvl1pPr>
              <a:defRPr sz="1000">
                <a:latin typeface="Arial" panose="020B0604020202020204" pitchFamily="34" charset="0"/>
              </a:defRPr>
            </a:lvl1pPr>
          </a:lstStyle>
          <a:p>
            <a:pPr>
              <a:defRPr/>
            </a:pPr>
            <a:fld id="{FB96167A-C46F-4457-9837-9BA38664A8E2}" type="datetime2">
              <a:rPr lang="zh-CN" altLang="en-US" smtClean="0"/>
            </a:fld>
            <a:endParaRPr lang="en-US" altLang="zh-CN"/>
          </a:p>
        </p:txBody>
      </p:sp>
      <p:sp>
        <p:nvSpPr>
          <p:cNvPr id="4102" name="Rectangle 6"/>
          <p:cNvSpPr>
            <a:spLocks noGrp="1" noChangeArrowheads="1"/>
          </p:cNvSpPr>
          <p:nvPr>
            <p:ph type="ftr" sz="quarter" idx="3"/>
          </p:nvPr>
        </p:nvSpPr>
        <p:spPr bwMode="auto">
          <a:xfrm>
            <a:off x="3124200" y="6437313"/>
            <a:ext cx="2895600" cy="268287"/>
          </a:xfrm>
          <a:prstGeom prst="rect">
            <a:avLst/>
          </a:prstGeom>
          <a:noFill/>
          <a:ln w="9525">
            <a:noFill/>
            <a:miter lim="800000"/>
          </a:ln>
          <a:effectLst/>
        </p:spPr>
        <p:txBody>
          <a:bodyPr vert="horz" wrap="square" lIns="91440" tIns="45720" rIns="91440" bIns="45720" numCol="1" anchor="t" anchorCtr="0" compatLnSpc="1"/>
          <a:lstStyle>
            <a:lvl1pPr algn="ctr">
              <a:defRPr sz="1000">
                <a:latin typeface="Arial" panose="020B0604020202020204" pitchFamily="34" charset="0"/>
              </a:defRPr>
            </a:lvl1pPr>
          </a:lstStyle>
          <a:p>
            <a:pPr>
              <a:defRPr/>
            </a:pPr>
            <a:r>
              <a:rPr lang="zh-CN" altLang="en-US"/>
              <a:t>课程引论</a:t>
            </a:r>
            <a:endParaRPr lang="en-US" altLang="zh-CN"/>
          </a:p>
        </p:txBody>
      </p:sp>
      <p:sp>
        <p:nvSpPr>
          <p:cNvPr id="4103" name="Rectangle 7"/>
          <p:cNvSpPr>
            <a:spLocks noGrp="1" noChangeArrowheads="1"/>
          </p:cNvSpPr>
          <p:nvPr>
            <p:ph type="sldNum" sz="quarter" idx="4"/>
          </p:nvPr>
        </p:nvSpPr>
        <p:spPr bwMode="auto">
          <a:xfrm>
            <a:off x="6553200" y="6437313"/>
            <a:ext cx="2133600" cy="268287"/>
          </a:xfrm>
          <a:prstGeom prst="rect">
            <a:avLst/>
          </a:prstGeom>
          <a:noFill/>
          <a:ln w="9525">
            <a:noFill/>
            <a:miter lim="800000"/>
          </a:ln>
          <a:effectLst/>
        </p:spPr>
        <p:txBody>
          <a:bodyPr vert="horz" wrap="square" lIns="91440" tIns="45720" rIns="91440" bIns="45720" numCol="1" anchor="t" anchorCtr="0" compatLnSpc="1"/>
          <a:lstStyle>
            <a:lvl1pPr algn="r">
              <a:defRPr sz="1000">
                <a:latin typeface="Arial" panose="020B0604020202020204" pitchFamily="34" charset="0"/>
              </a:defRPr>
            </a:lvl1pPr>
          </a:lstStyle>
          <a:p>
            <a:pPr>
              <a:defRPr/>
            </a:pPr>
            <a:fld id="{327D9E5B-827A-4C91-9D9B-A5E6BB9EA804}" type="slidenum">
              <a:rPr lang="en-US" altLang="zh-CN"/>
            </a:fld>
            <a:endParaRPr lang="en-US" altLang="zh-CN"/>
          </a:p>
        </p:txBody>
      </p:sp>
      <p:sp>
        <p:nvSpPr>
          <p:cNvPr id="4136" name="Line 40"/>
          <p:cNvSpPr>
            <a:spLocks noChangeShapeType="1"/>
          </p:cNvSpPr>
          <p:nvPr/>
        </p:nvSpPr>
        <p:spPr bwMode="auto">
          <a:xfrm>
            <a:off x="0" y="1066800"/>
            <a:ext cx="9144000" cy="0"/>
          </a:xfrm>
          <a:prstGeom prst="line">
            <a:avLst/>
          </a:prstGeom>
          <a:noFill/>
          <a:ln w="76200">
            <a:solidFill>
              <a:schemeClr val="tx1"/>
            </a:solidFill>
            <a:round/>
          </a:ln>
        </p:spPr>
        <p:txBody>
          <a:bodyPr wrap="none" anchor="ctr"/>
          <a:lstStyle/>
          <a:p>
            <a:pPr>
              <a:defRPr/>
            </a:pPr>
            <a:endParaRPr lang="zh-CN" altLang="en-US">
              <a:latin typeface="Arial" panose="020B0604020202020204" pitchFamily="34" charset="0"/>
            </a:endParaRPr>
          </a:p>
        </p:txBody>
      </p:sp>
      <p:pic>
        <p:nvPicPr>
          <p:cNvPr id="5122" name="Picture 2" descr="http://d3i5bpxkxvwmz.cloudfront.net/resized/images/remote/http_s.eeweb.com/articles/2013/01/30/High-Speed-High-Performance-Digital-System-1359564106_473_288_75.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561402" y="0"/>
            <a:ext cx="158259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a:fillRect/>
          </a:stretch>
        </p:blipFill>
        <p:spPr>
          <a:xfrm>
            <a:off x="0" y="0"/>
            <a:ext cx="1023938" cy="103256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hyperlink" Target="http://cslabcms.nju.edu.cn(&#23398;&#21495;/" TargetMode="Externa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hyperlink" Target="http://en.wikipedia.org/wiki/File:Aristotle_Altemps_Inv8575.jpg" TargetMode="Externa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40.jpeg"/><Relationship Id="rId3" Type="http://schemas.openxmlformats.org/officeDocument/2006/relationships/hyperlink" Target="http://en.wikipedia.org/wiki/File:Claude_Elwood_Shannon_(1916-2001).jpg" TargetMode="External"/><Relationship Id="rId2" Type="http://schemas.openxmlformats.org/officeDocument/2006/relationships/image" Target="../media/image39.jpeg"/><Relationship Id="rId1" Type="http://schemas.openxmlformats.org/officeDocument/2006/relationships/hyperlink" Target="http://en.wikipedia.org/wiki/File:George_Boole.jpg" TargetMode="Externa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2.xml"/><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hyperlink" Target="http://upload.wikimedia.org/wikipedia/commons/8/80/Three_IC_circuit_chips.JPG" TargetMode="External"/><Relationship Id="rId4" Type="http://schemas.openxmlformats.org/officeDocument/2006/relationships/image" Target="../media/image42.jpeg"/><Relationship Id="rId3" Type="http://schemas.openxmlformats.org/officeDocument/2006/relationships/hyperlink" Target="http://upload.wikimedia.org/wikipedia/en/2/2c/Transistorer_(croped).jpg" TargetMode="External"/><Relationship Id="rId2" Type="http://schemas.openxmlformats.org/officeDocument/2006/relationships/image" Target="../media/image41.jpeg"/><Relationship Id="rId1" Type="http://schemas.openxmlformats.org/officeDocument/2006/relationships/hyperlink" Target="http://upload.wikimedia.org/wikipedia/commons/3/33/RS242_triode_2.png" TargetMode="Externa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hyperlink" Target="../../&#35838;&#31243;&#21442;&#32771;/&#33521;&#29305;&#23572;CPU_22nm&#33455;&#29255;&#21046;&#20316;&#36807;&#31243;.mp4" TargetMode="External"/><Relationship Id="rId4" Type="http://schemas.openxmlformats.org/officeDocument/2006/relationships/image" Target="../media/image46.jpeg"/><Relationship Id="rId3" Type="http://schemas.openxmlformats.org/officeDocument/2006/relationships/hyperlink" Target="http://tupian.hudong.com/s/%E9%9B%86%E6%88%90%E7%94%B5%E8%B7%AF/xgtupian/1/7" TargetMode="External"/><Relationship Id="rId2" Type="http://schemas.openxmlformats.org/officeDocument/2006/relationships/image" Target="../media/image45.jpeg"/><Relationship Id="rId1" Type="http://schemas.openxmlformats.org/officeDocument/2006/relationships/hyperlink" Target="http://tupian.hudong.com/s/%E9%9B%86%E6%88%90%E7%94%B5%E8%B7%AF/xgtupian/1/4" TargetMode="Externa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52.jpeg"/><Relationship Id="rId1" Type="http://schemas.openxmlformats.org/officeDocument/2006/relationships/image" Target="../media/image5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0" Type="http://schemas.openxmlformats.org/officeDocument/2006/relationships/notesSlide" Target="../notesSlides/notesSlide35.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4.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5.xml"/><Relationship Id="rId6" Type="http://schemas.openxmlformats.org/officeDocument/2006/relationships/audio" Target="../media/audio1.wav"/><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5.png"/><Relationship Id="rId1"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zh.wikipedia.org/wiki/&#36923;&#36753;" TargetMode="External"/><Relationship Id="rId2" Type="http://schemas.openxmlformats.org/officeDocument/2006/relationships/hyperlink" Target="https://www.google.de/url?sa=t&amp;rct=j&amp;q=&amp;esrc=s&amp;source=web&amp;cd=2&amp;cad=rja&amp;uact=8&amp;ved=0ahUKEwiWlfGR7ozLAhUHNJQKHeVDCzsQFgguMAE&amp;url=https://zh.wikipedia.org/zh/%E9%9B%86%E6%88%90%E7%94%B5%E8%B7%AF&amp;usg=AFQjCNFNGzptcfmqHmKIXT1yu42VdalE1A" TargetMode="External"/><Relationship Id="rId1" Type="http://schemas.openxmlformats.org/officeDocument/2006/relationships/hyperlink" Target="https://www.google.de/url?sa=t&amp;rct=j&amp;q=&amp;esrc=s&amp;source=web&amp;cd=3&amp;ved=0ahUKEwiWlfGR7ozLAhUHNJQKHeVDCzsQFggzMAI&amp;url=http://baike.baidu.com/view/1355.htm&amp;usg=AFQjCNFBaAd_yHTPEzTyz0rpMcSIZmzYwA" TargetMode="Externa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jpe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zh-CN" altLang="en-US" sz="4400" dirty="0"/>
              <a:t>数字电路和数字系统</a:t>
            </a:r>
            <a:br>
              <a:rPr lang="en-US" altLang="zh-CN" sz="4400" dirty="0"/>
            </a:br>
            <a:r>
              <a:rPr lang="en-US" altLang="zh-CN" sz="4400" dirty="0"/>
              <a:t>Digital Circuit &amp; Digital System</a:t>
            </a:r>
            <a:endParaRPr lang="en-US" altLang="zh-CN" sz="4400" dirty="0"/>
          </a:p>
        </p:txBody>
      </p:sp>
      <p:sp>
        <p:nvSpPr>
          <p:cNvPr id="3075" name="Rectangle 3"/>
          <p:cNvSpPr>
            <a:spLocks noGrp="1" noChangeArrowheads="1"/>
          </p:cNvSpPr>
          <p:nvPr>
            <p:ph type="subTitle" idx="1"/>
          </p:nvPr>
        </p:nvSpPr>
        <p:spPr>
          <a:xfrm>
            <a:off x="467544" y="3049588"/>
            <a:ext cx="6840759" cy="2971800"/>
          </a:xfrm>
        </p:spPr>
        <p:txBody>
          <a:bodyPr/>
          <a:lstStyle/>
          <a:p>
            <a:pPr algn="ctr" eaLnBrk="1" hangingPunct="1"/>
            <a:endParaRPr lang="en-US" altLang="zh-CN" sz="2800" dirty="0"/>
          </a:p>
          <a:p>
            <a:pPr algn="ctr" eaLnBrk="1" hangingPunct="1"/>
            <a:r>
              <a:rPr lang="zh-CN" altLang="en-US" sz="2800" dirty="0"/>
              <a:t>第一章 引言</a:t>
            </a:r>
            <a:endParaRPr lang="en-US" altLang="zh-CN" sz="2800" dirty="0"/>
          </a:p>
          <a:p>
            <a:pPr algn="ctr" eaLnBrk="1" hangingPunct="1"/>
            <a:endParaRPr lang="en-US" altLang="zh-CN" sz="2800" dirty="0"/>
          </a:p>
          <a:p>
            <a:pPr algn="ctr" eaLnBrk="1" hangingPunct="1"/>
            <a:endParaRPr lang="zh-CN" alt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专业要求</a:t>
            </a:r>
            <a:endParaRPr lang="zh-CN" altLang="en-US" dirty="0"/>
          </a:p>
        </p:txBody>
      </p:sp>
      <p:graphicFrame>
        <p:nvGraphicFramePr>
          <p:cNvPr id="41" name="内容占位符 40"/>
          <p:cNvGraphicFramePr>
            <a:graphicFrameLocks noGrp="1"/>
          </p:cNvGraphicFramePr>
          <p:nvPr>
            <p:ph idx="1"/>
          </p:nvPr>
        </p:nvGraphicFramePr>
        <p:xfrm>
          <a:off x="457199" y="1340769"/>
          <a:ext cx="8579297" cy="4464193"/>
        </p:xfrm>
        <a:graphic>
          <a:graphicData uri="http://schemas.openxmlformats.org/drawingml/2006/table">
            <a:tbl>
              <a:tblPr firstRow="1" firstCol="1" bandRow="1">
                <a:tableStyleId>{5940675A-B579-460E-94D1-54222C63F5DA}</a:tableStyleId>
              </a:tblPr>
              <a:tblGrid>
                <a:gridCol w="1589166"/>
                <a:gridCol w="1805555"/>
                <a:gridCol w="2808312"/>
                <a:gridCol w="1534471"/>
                <a:gridCol w="841793"/>
              </a:tblGrid>
              <a:tr h="443125">
                <a:tc gridSpan="2">
                  <a:txBody>
                    <a:bodyPr/>
                    <a:lstStyle/>
                    <a:p>
                      <a:pPr algn="l">
                        <a:spcAft>
                          <a:spcPts val="0"/>
                        </a:spcAft>
                      </a:pPr>
                      <a:r>
                        <a:rPr lang="en-US" sz="2400" b="1" kern="0" spc="5" dirty="0">
                          <a:effectLst/>
                        </a:rPr>
                        <a:t>4</a:t>
                      </a:r>
                      <a:r>
                        <a:rPr lang="zh-CN" sz="2400" b="1" kern="0" spc="5" dirty="0">
                          <a:effectLst/>
                        </a:rPr>
                        <a:t>大专业基本能力</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c hMerge="1">
                  <a:tcPr/>
                </a:tc>
                <a:tc>
                  <a:txBody>
                    <a:bodyPr/>
                    <a:lstStyle/>
                    <a:p>
                      <a:pPr algn="l">
                        <a:spcAft>
                          <a:spcPts val="0"/>
                        </a:spcAft>
                      </a:pPr>
                      <a:r>
                        <a:rPr lang="zh-CN" sz="2400" b="1" kern="0" dirty="0">
                          <a:effectLst/>
                        </a:rPr>
                        <a:t>方面与点数</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l">
                        <a:spcAft>
                          <a:spcPts val="0"/>
                        </a:spcAft>
                      </a:pPr>
                      <a:r>
                        <a:rPr lang="zh-CN" sz="2400" b="1" kern="0" dirty="0">
                          <a:effectLst/>
                        </a:rPr>
                        <a:t>能力点数</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l">
                        <a:spcAft>
                          <a:spcPts val="0"/>
                        </a:spcAft>
                      </a:pPr>
                      <a:r>
                        <a:rPr lang="zh-CN" sz="2400" b="1" kern="0" dirty="0">
                          <a:effectLst/>
                        </a:rPr>
                        <a:t>合计</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r>
              <a:tr h="371118">
                <a:tc gridSpan="2">
                  <a:txBody>
                    <a:bodyPr/>
                    <a:lstStyle/>
                    <a:p>
                      <a:pPr algn="l">
                        <a:spcAft>
                          <a:spcPts val="0"/>
                        </a:spcAft>
                      </a:pPr>
                      <a:r>
                        <a:rPr lang="zh-CN" sz="2400" b="1" kern="0" dirty="0">
                          <a:effectLst/>
                        </a:rPr>
                        <a:t>计算思维能力</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c hMerge="1">
                  <a:tcPr/>
                </a:tc>
                <a:tc>
                  <a:txBody>
                    <a:bodyPr/>
                    <a:lstStyle/>
                    <a:p>
                      <a:pPr algn="just">
                        <a:spcAft>
                          <a:spcPts val="0"/>
                        </a:spcAft>
                      </a:pPr>
                      <a:r>
                        <a:rPr lang="en-US" sz="2000" kern="0" dirty="0">
                          <a:effectLst/>
                        </a:rPr>
                        <a:t>ML9</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9</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9</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r>
              <a:tr h="371118">
                <a:tc gridSpan="2">
                  <a:txBody>
                    <a:bodyPr/>
                    <a:lstStyle/>
                    <a:p>
                      <a:pPr algn="l">
                        <a:spcAft>
                          <a:spcPts val="0"/>
                        </a:spcAft>
                      </a:pPr>
                      <a:r>
                        <a:rPr lang="zh-CN" sz="2400" b="1" kern="0" dirty="0">
                          <a:effectLst/>
                        </a:rPr>
                        <a:t>算法设计与分析能力</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c hMerge="1">
                  <a:tcPr/>
                </a:tc>
                <a:tc>
                  <a:txBody>
                    <a:bodyPr/>
                    <a:lstStyle/>
                    <a:p>
                      <a:pPr algn="just">
                        <a:spcAft>
                          <a:spcPts val="0"/>
                        </a:spcAft>
                      </a:pPr>
                      <a:r>
                        <a:rPr lang="en-US" sz="2000" kern="0" dirty="0">
                          <a:effectLst/>
                        </a:rPr>
                        <a:t>AL8</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8</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8</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r>
              <a:tr h="371118">
                <a:tc gridSpan="2">
                  <a:txBody>
                    <a:bodyPr/>
                    <a:lstStyle/>
                    <a:p>
                      <a:pPr algn="just">
                        <a:spcAft>
                          <a:spcPts val="0"/>
                        </a:spcAft>
                      </a:pPr>
                      <a:r>
                        <a:rPr lang="zh-CN" sz="2400" b="1" kern="0" dirty="0">
                          <a:effectLst/>
                        </a:rPr>
                        <a:t>程序设计与实现能力</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tc>
                <a:tc hMerge="1">
                  <a:tcPr/>
                </a:tc>
                <a:tc>
                  <a:txBody>
                    <a:bodyPr/>
                    <a:lstStyle/>
                    <a:p>
                      <a:pPr algn="just">
                        <a:spcAft>
                          <a:spcPts val="0"/>
                        </a:spcAft>
                      </a:pPr>
                      <a:r>
                        <a:rPr lang="en-US" sz="2000" kern="0" dirty="0">
                          <a:effectLst/>
                        </a:rPr>
                        <a:t>BP3</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3</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3</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r>
              <a:tr h="371118">
                <a:tc rowSpan="4">
                  <a:txBody>
                    <a:bodyPr/>
                    <a:lstStyle/>
                    <a:p>
                      <a:pPr algn="ctr">
                        <a:spcAft>
                          <a:spcPts val="0"/>
                        </a:spcAft>
                      </a:pPr>
                      <a:r>
                        <a:rPr lang="zh-CN" sz="2400" b="1" kern="0" dirty="0">
                          <a:effectLst/>
                        </a:rPr>
                        <a:t>系统能力</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b="1" kern="0" dirty="0">
                          <a:effectLst/>
                        </a:rPr>
                        <a:t>系统认知</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2000" kern="0" dirty="0">
                          <a:effectLst/>
                        </a:rPr>
                        <a:t>BP3</a:t>
                      </a:r>
                      <a:r>
                        <a:rPr lang="zh-CN" sz="2000" kern="0" dirty="0">
                          <a:effectLst/>
                        </a:rPr>
                        <a:t>，</a:t>
                      </a:r>
                      <a:r>
                        <a:rPr lang="en-US" sz="2000" kern="0" dirty="0">
                          <a:solidFill>
                            <a:srgbClr val="FF0000"/>
                          </a:solidFill>
                          <a:effectLst/>
                        </a:rPr>
                        <a:t>HW2</a:t>
                      </a:r>
                      <a:r>
                        <a:rPr lang="zh-CN" sz="2000" kern="0" dirty="0">
                          <a:effectLst/>
                        </a:rPr>
                        <a:t>，</a:t>
                      </a:r>
                      <a:r>
                        <a:rPr lang="en-US" sz="2000" kern="0" dirty="0">
                          <a:effectLst/>
                        </a:rPr>
                        <a:t>NC1</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a:effectLst/>
                        </a:rPr>
                        <a:t>6</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rowSpan="4">
                  <a:txBody>
                    <a:bodyPr/>
                    <a:lstStyle/>
                    <a:p>
                      <a:pPr algn="ctr">
                        <a:spcAft>
                          <a:spcPts val="0"/>
                        </a:spcAft>
                      </a:pPr>
                      <a:r>
                        <a:rPr lang="en-US" sz="2000" kern="0">
                          <a:effectLst/>
                        </a:rPr>
                        <a:t>62</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r>
              <a:tr h="742237">
                <a:tc vMerge="1">
                  <a:tcPr/>
                </a:tc>
                <a:tc>
                  <a:txBody>
                    <a:bodyPr/>
                    <a:lstStyle/>
                    <a:p>
                      <a:pPr algn="ctr">
                        <a:spcAft>
                          <a:spcPts val="0"/>
                        </a:spcAft>
                      </a:pPr>
                      <a:r>
                        <a:rPr lang="zh-CN" sz="2400" b="1" kern="0" dirty="0">
                          <a:effectLst/>
                        </a:rPr>
                        <a:t>系统设计</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2000" kern="0" dirty="0">
                          <a:effectLst/>
                        </a:rPr>
                        <a:t>AP1,ID2,</a:t>
                      </a:r>
                      <a:r>
                        <a:rPr lang="en-US" sz="2000" kern="0" dirty="0">
                          <a:solidFill>
                            <a:srgbClr val="FF0000"/>
                          </a:solidFill>
                          <a:effectLst/>
                        </a:rPr>
                        <a:t>HW8</a:t>
                      </a:r>
                      <a:r>
                        <a:rPr lang="en-US" sz="2000" kern="0" dirty="0">
                          <a:effectLst/>
                        </a:rPr>
                        <a:t>,HM1,</a:t>
                      </a:r>
                      <a:endParaRPr lang="en-US" sz="2000" kern="0" dirty="0">
                        <a:effectLst/>
                      </a:endParaRPr>
                    </a:p>
                    <a:p>
                      <a:pPr algn="just">
                        <a:spcAft>
                          <a:spcPts val="0"/>
                        </a:spcAft>
                      </a:pPr>
                      <a:r>
                        <a:rPr lang="en-US" sz="2000" kern="0" dirty="0">
                          <a:effectLst/>
                        </a:rPr>
                        <a:t>IS2,IM2,AI1,NC1,EA1</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dirty="0">
                          <a:effectLst/>
                        </a:rPr>
                        <a:t>19</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vMerge="1">
                  <a:tcPr/>
                </a:tc>
              </a:tr>
              <a:tr h="1052122">
                <a:tc vMerge="1">
                  <a:tcPr/>
                </a:tc>
                <a:tc>
                  <a:txBody>
                    <a:bodyPr/>
                    <a:lstStyle/>
                    <a:p>
                      <a:pPr algn="ctr">
                        <a:spcAft>
                          <a:spcPts val="0"/>
                        </a:spcAft>
                      </a:pPr>
                      <a:r>
                        <a:rPr lang="zh-CN" sz="2400" b="1" kern="0" dirty="0">
                          <a:effectLst/>
                        </a:rPr>
                        <a:t>系统开发</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2000" kern="0" dirty="0">
                          <a:effectLst/>
                        </a:rPr>
                        <a:t>AP2,BP2,ID3,</a:t>
                      </a:r>
                      <a:r>
                        <a:rPr lang="en-US" sz="2000" kern="0" dirty="0">
                          <a:solidFill>
                            <a:srgbClr val="FF0000"/>
                          </a:solidFill>
                          <a:effectLst/>
                        </a:rPr>
                        <a:t>HW2</a:t>
                      </a:r>
                      <a:r>
                        <a:rPr lang="en-US" sz="2000" kern="0" dirty="0">
                          <a:effectLst/>
                        </a:rPr>
                        <a:t>,</a:t>
                      </a:r>
                      <a:endParaRPr lang="en-US" sz="2000" kern="0" dirty="0">
                        <a:effectLst/>
                      </a:endParaRPr>
                    </a:p>
                    <a:p>
                      <a:pPr algn="just">
                        <a:spcAft>
                          <a:spcPts val="0"/>
                        </a:spcAft>
                      </a:pPr>
                      <a:r>
                        <a:rPr lang="en-US" sz="2000" kern="0" dirty="0">
                          <a:effectLst/>
                        </a:rPr>
                        <a:t>HM2,IS1,IM2,IP2</a:t>
                      </a:r>
                      <a:r>
                        <a:rPr lang="zh-CN" sz="2000" kern="0" dirty="0">
                          <a:effectLst/>
                        </a:rPr>
                        <a:t>，</a:t>
                      </a:r>
                      <a:r>
                        <a:rPr lang="en-US" sz="2000" kern="0" dirty="0">
                          <a:effectLst/>
                        </a:rPr>
                        <a:t>AI1, NC4, EA2</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dirty="0">
                          <a:effectLst/>
                        </a:rPr>
                        <a:t>23</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vMerge="1">
                  <a:tcPr/>
                </a:tc>
              </a:tr>
              <a:tr h="742237">
                <a:tc vMerge="1">
                  <a:tcPr/>
                </a:tc>
                <a:tc>
                  <a:txBody>
                    <a:bodyPr/>
                    <a:lstStyle/>
                    <a:p>
                      <a:pPr algn="ctr">
                        <a:spcAft>
                          <a:spcPts val="0"/>
                        </a:spcAft>
                      </a:pPr>
                      <a:r>
                        <a:rPr lang="zh-CN" sz="2400" b="1" kern="0" dirty="0">
                          <a:effectLst/>
                        </a:rPr>
                        <a:t>系统应用</a:t>
                      </a:r>
                      <a:endParaRPr lang="zh-CN" sz="1600" b="1"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2000" kern="0">
                          <a:effectLst/>
                        </a:rPr>
                        <a:t>AP1,BP1,ID1,IS2,IM3,IP3,NC3</a:t>
                      </a:r>
                      <a:endParaRPr lang="zh-CN" sz="1400" kern="10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0" dirty="0">
                          <a:effectLst/>
                        </a:rPr>
                        <a:t>14</a:t>
                      </a:r>
                      <a:endParaRPr lang="zh-CN" sz="1400" kern="100" dirty="0">
                        <a:solidFill>
                          <a:schemeClr val="tx1"/>
                        </a:solidFill>
                        <a:effectLst/>
                        <a:latin typeface="Calibri" panose="020F0502020204030204"/>
                        <a:ea typeface="宋体" panose="02010600030101010101" pitchFamily="2" charset="-122"/>
                        <a:cs typeface="Times New Roman" panose="02020603050405020304"/>
                      </a:endParaRPr>
                    </a:p>
                  </a:txBody>
                  <a:tcPr marL="68580" marR="68580" marT="0" marB="0" anchor="ctr"/>
                </a:tc>
                <a:tc vMerge="1">
                  <a:tcPr/>
                </a:tc>
              </a:tr>
            </a:tbl>
          </a:graphicData>
        </a:graphic>
      </p:graphicFrame>
      <p:sp>
        <p:nvSpPr>
          <p:cNvPr id="4" name="日期占位符 3"/>
          <p:cNvSpPr>
            <a:spLocks noGrp="1"/>
          </p:cNvSpPr>
          <p:nvPr>
            <p:ph type="dt" sz="half" idx="10"/>
          </p:nvPr>
        </p:nvSpPr>
        <p:spPr/>
        <p:txBody>
          <a:bodyPr/>
          <a:lstStyle/>
          <a:p>
            <a:pPr>
              <a:defRPr/>
            </a:pPr>
            <a:fld id="{D2D234FE-1442-4894-8580-2F127570FC65}"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F64E44A5-2E2B-46BC-A557-DBDE20F7CA2C}" type="slidenum">
              <a:rPr lang="en-US" altLang="zh-CN" smtClean="0"/>
            </a:fld>
            <a:endParaRPr lang="en-US" altLang="zh-CN"/>
          </a:p>
        </p:txBody>
      </p:sp>
      <p:sp>
        <p:nvSpPr>
          <p:cNvPr id="42" name="矩形 41"/>
          <p:cNvSpPr/>
          <p:nvPr/>
        </p:nvSpPr>
        <p:spPr>
          <a:xfrm>
            <a:off x="698336" y="5984805"/>
            <a:ext cx="6768752" cy="369332"/>
          </a:xfrm>
          <a:prstGeom prst="rect">
            <a:avLst/>
          </a:prstGeom>
        </p:spPr>
        <p:txBody>
          <a:bodyPr wrap="square">
            <a:spAutoFit/>
          </a:bodyPr>
          <a:lstStyle/>
          <a:p>
            <a:r>
              <a:rPr lang="zh-CN" altLang="zh-CN" i="1" dirty="0"/>
              <a:t>www.crct.edu.cn/Uploads/20120223102145648.pdf</a:t>
            </a:r>
            <a:endParaRPr lang="zh-CN" altLang="en-US" dirty="0"/>
          </a:p>
        </p:txBody>
      </p:sp>
      <p:sp>
        <p:nvSpPr>
          <p:cNvPr id="8" name="TextBox 6"/>
          <p:cNvSpPr txBox="1"/>
          <p:nvPr/>
        </p:nvSpPr>
        <p:spPr>
          <a:xfrm>
            <a:off x="2486564" y="5819065"/>
            <a:ext cx="4288353" cy="584775"/>
          </a:xfrm>
          <a:prstGeom prst="rect">
            <a:avLst/>
          </a:prstGeom>
          <a:gradFill>
            <a:gsLst>
              <a:gs pos="80850">
                <a:srgbClr val="F8F8CF"/>
              </a:gs>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1">
                <a:shade val="50000"/>
              </a:schemeClr>
            </a:solidFill>
          </a:ln>
        </p:spPr>
        <p:txBody>
          <a:bodyPr wrap="none" rtlCol="0">
            <a:spAutoFit/>
          </a:bodyPr>
          <a:lstStyle/>
          <a:p>
            <a:r>
              <a:rPr lang="zh-CN" altLang="en-US" sz="3200" dirty="0">
                <a:solidFill>
                  <a:srgbClr val="FF0000"/>
                </a:solidFill>
              </a:rPr>
              <a:t>学好硬件，掌握未来！</a:t>
            </a:r>
            <a:endParaRPr lang="zh-CN" altLang="en-US" sz="3200" dirty="0">
              <a:solidFill>
                <a:srgbClr val="FF0000"/>
              </a:solidFill>
            </a:endParaRPr>
          </a:p>
        </p:txBody>
      </p:sp>
      <p:sp>
        <p:nvSpPr>
          <p:cNvPr id="10" name="矩形 9"/>
          <p:cNvSpPr/>
          <p:nvPr/>
        </p:nvSpPr>
        <p:spPr>
          <a:xfrm>
            <a:off x="2194015" y="4750719"/>
            <a:ext cx="4873450" cy="523220"/>
          </a:xfrm>
          <a:prstGeom prst="rect">
            <a:avLst/>
          </a:prstGeom>
          <a:solidFill>
            <a:schemeClr val="accent1">
              <a:lumMod val="20000"/>
              <a:lumOff val="80000"/>
            </a:schemeClr>
          </a:solidFill>
        </p:spPr>
        <p:txBody>
          <a:bodyPr wrap="none">
            <a:spAutoFit/>
          </a:bodyPr>
          <a:lstStyle/>
          <a:p>
            <a:pPr marL="533400" indent="-533400" eaLnBrk="1" hangingPunct="1"/>
            <a:r>
              <a:rPr lang="zh-CN" altLang="en-US" sz="2800" b="1" dirty="0">
                <a:solidFill>
                  <a:srgbClr val="FF0000"/>
                </a:solidFill>
              </a:rPr>
              <a:t>硬件能力体现了核心竞争力！</a:t>
            </a:r>
            <a:endParaRPr lang="en-US" altLang="zh-CN" sz="28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71600" y="47574"/>
            <a:ext cx="6249640" cy="892893"/>
          </a:xfrm>
        </p:spPr>
        <p:txBody>
          <a:bodyPr/>
          <a:lstStyle/>
          <a:p>
            <a:r>
              <a:rPr lang="zh-CN" altLang="en-US" sz="3600" dirty="0"/>
              <a:t>为什么要学习数字电路？</a:t>
            </a:r>
            <a:endParaRPr lang="zh-CN" altLang="en-US" sz="3600" dirty="0"/>
          </a:p>
        </p:txBody>
      </p:sp>
      <p:sp>
        <p:nvSpPr>
          <p:cNvPr id="3" name="矩形 2"/>
          <p:cNvSpPr/>
          <p:nvPr/>
        </p:nvSpPr>
        <p:spPr>
          <a:xfrm>
            <a:off x="220508" y="2379450"/>
            <a:ext cx="8671972" cy="523220"/>
          </a:xfrm>
          <a:prstGeom prst="rect">
            <a:avLst/>
          </a:prstGeom>
        </p:spPr>
        <p:txBody>
          <a:bodyPr wrap="square">
            <a:spAutoFit/>
          </a:bodyPr>
          <a:lstStyle/>
          <a:p>
            <a:pPr>
              <a:buFont typeface="Wingdings" panose="05000000000000000000" pitchFamily="2" charset="2"/>
              <a:buNone/>
            </a:pPr>
            <a:r>
              <a:rPr lang="zh-CN" altLang="en-US" sz="2800" dirty="0">
                <a:solidFill>
                  <a:srgbClr val="008000"/>
                </a:solidFill>
                <a:latin typeface="+mn-ea"/>
                <a:ea typeface="+mn-ea"/>
              </a:rPr>
              <a:t>若</a:t>
            </a:r>
            <a:r>
              <a:rPr lang="en-US" altLang="zh-CN" sz="2800" dirty="0">
                <a:solidFill>
                  <a:srgbClr val="008000"/>
                </a:solidFill>
                <a:latin typeface="+mn-ea"/>
                <a:ea typeface="+mn-ea"/>
              </a:rPr>
              <a:t>x</a:t>
            </a:r>
            <a:r>
              <a:rPr lang="zh-CN" altLang="en-US" sz="2800" dirty="0">
                <a:solidFill>
                  <a:srgbClr val="008000"/>
                </a:solidFill>
                <a:latin typeface="+mn-ea"/>
                <a:ea typeface="+mn-ea"/>
              </a:rPr>
              <a:t>和</a:t>
            </a:r>
            <a:r>
              <a:rPr lang="en-US" altLang="zh-CN" sz="2800" dirty="0">
                <a:solidFill>
                  <a:srgbClr val="008000"/>
                </a:solidFill>
                <a:latin typeface="+mn-ea"/>
                <a:ea typeface="+mn-ea"/>
              </a:rPr>
              <a:t>y</a:t>
            </a:r>
            <a:r>
              <a:rPr lang="zh-CN" altLang="en-US" sz="2800" dirty="0">
                <a:solidFill>
                  <a:srgbClr val="008000"/>
                </a:solidFill>
                <a:latin typeface="+mn-ea"/>
                <a:ea typeface="+mn-ea"/>
              </a:rPr>
              <a:t>为</a:t>
            </a:r>
            <a:r>
              <a:rPr lang="en-US" altLang="zh-CN" sz="2800" dirty="0" err="1">
                <a:solidFill>
                  <a:srgbClr val="008000"/>
                </a:solidFill>
                <a:latin typeface="+mn-ea"/>
                <a:ea typeface="+mn-ea"/>
              </a:rPr>
              <a:t>int</a:t>
            </a:r>
            <a:r>
              <a:rPr lang="zh-CN" altLang="en-US" sz="2800" dirty="0">
                <a:solidFill>
                  <a:srgbClr val="008000"/>
                </a:solidFill>
                <a:latin typeface="+mn-ea"/>
                <a:ea typeface="+mn-ea"/>
              </a:rPr>
              <a:t>型， 当</a:t>
            </a:r>
            <a:r>
              <a:rPr lang="en-US" altLang="zh-CN" sz="2800" dirty="0">
                <a:solidFill>
                  <a:srgbClr val="008000"/>
                </a:solidFill>
                <a:latin typeface="+mn-ea"/>
                <a:ea typeface="+mn-ea"/>
              </a:rPr>
              <a:t>x=65535</a:t>
            </a:r>
            <a:r>
              <a:rPr lang="zh-CN" altLang="en-US" sz="2800" dirty="0">
                <a:solidFill>
                  <a:srgbClr val="008000"/>
                </a:solidFill>
                <a:latin typeface="+mn-ea"/>
                <a:ea typeface="+mn-ea"/>
              </a:rPr>
              <a:t>时， </a:t>
            </a:r>
            <a:r>
              <a:rPr lang="en-US" altLang="zh-CN" sz="2800" dirty="0">
                <a:solidFill>
                  <a:srgbClr val="008000"/>
                </a:solidFill>
                <a:latin typeface="+mn-ea"/>
                <a:ea typeface="+mn-ea"/>
              </a:rPr>
              <a:t>y=x</a:t>
            </a:r>
            <a:r>
              <a:rPr lang="en-US" altLang="zh-CN" sz="2800" baseline="30000" dirty="0">
                <a:solidFill>
                  <a:srgbClr val="008000"/>
                </a:solidFill>
                <a:latin typeface="+mn-ea"/>
                <a:ea typeface="+mn-ea"/>
              </a:rPr>
              <a:t>2</a:t>
            </a:r>
            <a:r>
              <a:rPr lang="en-US" altLang="zh-CN" sz="2800" dirty="0">
                <a:solidFill>
                  <a:srgbClr val="008000"/>
                </a:solidFill>
                <a:latin typeface="+mn-ea"/>
                <a:ea typeface="+mn-ea"/>
              </a:rPr>
              <a:t>;  y</a:t>
            </a:r>
            <a:r>
              <a:rPr lang="zh-CN" altLang="en-US" sz="2800" dirty="0">
                <a:solidFill>
                  <a:srgbClr val="008000"/>
                </a:solidFill>
                <a:latin typeface="+mn-ea"/>
                <a:ea typeface="+mn-ea"/>
              </a:rPr>
              <a:t>的值为多少？</a:t>
            </a:r>
            <a:endParaRPr lang="zh-CN" altLang="en-US" sz="2800" dirty="0">
              <a:solidFill>
                <a:srgbClr val="008000"/>
              </a:solidFill>
              <a:latin typeface="+mn-ea"/>
              <a:ea typeface="+mn-ea"/>
            </a:endParaRPr>
          </a:p>
        </p:txBody>
      </p:sp>
      <p:sp>
        <p:nvSpPr>
          <p:cNvPr id="12" name="Rectangle 3"/>
          <p:cNvSpPr txBox="1">
            <a:spLocks noChangeArrowheads="1"/>
          </p:cNvSpPr>
          <p:nvPr/>
        </p:nvSpPr>
        <p:spPr bwMode="auto">
          <a:xfrm>
            <a:off x="179512" y="3101078"/>
            <a:ext cx="4326140" cy="54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buFontTx/>
              <a:buNone/>
            </a:pPr>
            <a:r>
              <a:rPr lang="en-US" altLang="zh-CN" sz="2800" dirty="0">
                <a:latin typeface="+mn-ea"/>
              </a:rPr>
              <a:t>y=-131071</a:t>
            </a:r>
            <a:r>
              <a:rPr lang="zh-CN" altLang="en-US" sz="2800" dirty="0">
                <a:latin typeface="+mn-ea"/>
              </a:rPr>
              <a:t>。</a:t>
            </a:r>
            <a:r>
              <a:rPr lang="zh-CN" altLang="en-US" sz="2800" dirty="0">
                <a:solidFill>
                  <a:srgbClr val="FF0000"/>
                </a:solidFill>
                <a:latin typeface="+mn-ea"/>
              </a:rPr>
              <a:t>为什么？</a:t>
            </a:r>
            <a:endParaRPr lang="zh-CN" altLang="en-US" sz="2800" dirty="0">
              <a:solidFill>
                <a:srgbClr val="FF0000"/>
              </a:solidFill>
              <a:latin typeface="+mn-ea"/>
            </a:endParaRPr>
          </a:p>
        </p:txBody>
      </p:sp>
      <p:sp>
        <p:nvSpPr>
          <p:cNvPr id="4" name="内容占位符 3"/>
          <p:cNvSpPr>
            <a:spLocks noGrp="1"/>
          </p:cNvSpPr>
          <p:nvPr>
            <p:ph idx="1"/>
          </p:nvPr>
        </p:nvSpPr>
        <p:spPr>
          <a:xfrm>
            <a:off x="0" y="3846545"/>
            <a:ext cx="9108863" cy="1296144"/>
          </a:xfrm>
        </p:spPr>
        <p:txBody>
          <a:bodyPr/>
          <a:lstStyle/>
          <a:p>
            <a:r>
              <a:rPr lang="zh-CN" altLang="en-US" dirty="0"/>
              <a:t>有人说：凡是用计算机软件能实现的功能，使用计算机硬件都能实现。这句话对不对？</a:t>
            </a:r>
            <a:endParaRPr lang="zh-CN" altLang="en-US" dirty="0"/>
          </a:p>
        </p:txBody>
      </p:sp>
      <p:sp>
        <p:nvSpPr>
          <p:cNvPr id="14" name="内容占位符 3"/>
          <p:cNvSpPr txBox="1"/>
          <p:nvPr/>
        </p:nvSpPr>
        <p:spPr bwMode="auto">
          <a:xfrm>
            <a:off x="-22980" y="1201870"/>
            <a:ext cx="8686800" cy="114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lang="zh-CN" altLang="en-US" kern="0" dirty="0"/>
              <a:t>有人说：将来我学习软件专业，干嘛一下学好数字电路？</a:t>
            </a:r>
            <a:endParaRPr lang="zh-CN" altLang="en-US" kern="0" dirty="0"/>
          </a:p>
        </p:txBody>
      </p:sp>
      <p:sp>
        <p:nvSpPr>
          <p:cNvPr id="15" name="内容占位符 3"/>
          <p:cNvSpPr txBox="1"/>
          <p:nvPr/>
        </p:nvSpPr>
        <p:spPr bwMode="auto">
          <a:xfrm>
            <a:off x="16123" y="4949552"/>
            <a:ext cx="9108863"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endParaRPr lang="zh-CN" altLang="en-US" kern="0" dirty="0">
              <a:solidFill>
                <a:srgbClr val="CC0000"/>
              </a:solidFill>
            </a:endParaRPr>
          </a:p>
          <a:p>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blinds(horizontal)">
                                      <p:cBhvr>
                                        <p:cTn id="15" dur="5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build="p"/>
      <p:bldP spid="4" grpId="0" build="p"/>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71600" y="47574"/>
            <a:ext cx="6249640" cy="892893"/>
          </a:xfrm>
        </p:spPr>
        <p:txBody>
          <a:bodyPr/>
          <a:lstStyle/>
          <a:p>
            <a:r>
              <a:rPr lang="zh-CN" altLang="en-US" sz="3600" dirty="0"/>
              <a:t>由一个简单程序引起</a:t>
            </a:r>
            <a:endParaRPr lang="zh-CN" altLang="en-US" sz="3600" dirty="0"/>
          </a:p>
        </p:txBody>
      </p:sp>
      <p:sp>
        <p:nvSpPr>
          <p:cNvPr id="528387" name="Rectangle 3"/>
          <p:cNvSpPr>
            <a:spLocks noGrp="1" noChangeArrowheads="1"/>
          </p:cNvSpPr>
          <p:nvPr>
            <p:ph type="body" idx="1"/>
          </p:nvPr>
        </p:nvSpPr>
        <p:spPr>
          <a:xfrm>
            <a:off x="296863" y="4585429"/>
            <a:ext cx="8229600" cy="990600"/>
          </a:xfrm>
        </p:spPr>
        <p:txBody>
          <a:bodyPr/>
          <a:lstStyle/>
          <a:p>
            <a:pPr>
              <a:buFontTx/>
              <a:buNone/>
            </a:pPr>
            <a:r>
              <a:rPr lang="zh-CN" altLang="en-US" sz="2200" dirty="0">
                <a:latin typeface="微软雅黑" panose="020B0503020204020204" pitchFamily="34" charset="-122"/>
              </a:rPr>
              <a:t>    </a:t>
            </a:r>
            <a:r>
              <a:rPr lang="zh-CN" altLang="en-US" sz="2200" dirty="0">
                <a:solidFill>
                  <a:srgbClr val="008000"/>
                </a:solidFill>
                <a:latin typeface="微软雅黑" panose="020B0503020204020204" pitchFamily="34" charset="-122"/>
                <a:ea typeface="微软雅黑" panose="020B0503020204020204" pitchFamily="34" charset="-122"/>
              </a:rPr>
              <a:t>以上两个程序功能完全一样，算法完全一样，因此，时间和空间复杂度完全一样，执行时间一样吗？</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14340" name="Rectangle 5"/>
          <p:cNvSpPr/>
          <p:nvPr/>
        </p:nvSpPr>
        <p:spPr bwMode="auto">
          <a:xfrm>
            <a:off x="4706938" y="1772816"/>
            <a:ext cx="4275137" cy="2565400"/>
          </a:xfrm>
          <a:prstGeom prst="rect">
            <a:avLst/>
          </a:prstGeom>
          <a:noFill/>
          <a:ln w="6350">
            <a:solidFill>
              <a:schemeClr val="tx1"/>
            </a:solidFill>
            <a:miter lim="800000"/>
          </a:ln>
          <a:extLst>
            <a:ext uri="{909E8E84-426E-40DD-AFC4-6F175D3DCCD1}">
              <a14:hiddenFill xmlns:a14="http://schemas.microsoft.com/office/drawing/2010/main">
                <a:solidFill>
                  <a:srgbClr val="D3F2D3"/>
                </a:solidFill>
              </a14:hiddenFill>
            </a:ext>
          </a:extLst>
        </p:spPr>
        <p:txBody>
          <a:bodyPr lIns="63500" tIns="63500" rIns="63500" bIns="63500"/>
          <a:lstStyle>
            <a:lvl1pPr>
              <a:lnSpc>
                <a:spcPct val="115000"/>
              </a:lnSpc>
              <a:spcBef>
                <a:spcPct val="20000"/>
              </a:spcBef>
              <a:buChar char="•"/>
              <a:tabLst>
                <a:tab pos="914400" algn="l"/>
                <a:tab pos="22860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914400" algn="l"/>
                <a:tab pos="22860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914400" algn="l"/>
                <a:tab pos="22860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914400" algn="l"/>
                <a:tab pos="22860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void </a:t>
            </a:r>
            <a:r>
              <a:rPr lang="en-US" altLang="zh-CN" sz="2000" dirty="0" err="1">
                <a:latin typeface="微软雅黑" panose="020B0503020204020204" pitchFamily="34" charset="-122"/>
                <a:ea typeface="微软雅黑" panose="020B0503020204020204" pitchFamily="34" charset="-122"/>
                <a:cs typeface="Monaco"/>
                <a:sym typeface="Monaco"/>
              </a:rPr>
              <a:t>copyji</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int</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src</a:t>
            </a:r>
            <a:r>
              <a:rPr lang="en-US" altLang="zh-CN" sz="2000" dirty="0">
                <a:latin typeface="微软雅黑" panose="020B0503020204020204" pitchFamily="34" charset="-122"/>
                <a:ea typeface="微软雅黑" panose="020B0503020204020204" pitchFamily="34" charset="-122"/>
                <a:cs typeface="Monaco"/>
                <a:sym typeface="Monaco"/>
              </a:rPr>
              <a:t>[2048][2048],</a:t>
            </a:r>
            <a:endParaRPr lang="en-US" altLang="zh-CN" sz="2000" dirty="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int</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dst</a:t>
            </a:r>
            <a:r>
              <a:rPr lang="en-US" altLang="zh-CN" sz="2000" dirty="0">
                <a:latin typeface="微软雅黑" panose="020B0503020204020204" pitchFamily="34" charset="-122"/>
                <a:ea typeface="微软雅黑" panose="020B0503020204020204" pitchFamily="34" charset="-122"/>
                <a:cs typeface="Monaco"/>
                <a:sym typeface="Monaco"/>
              </a:rPr>
              <a:t>[2048][2048])</a:t>
            </a:r>
            <a:endParaRPr lang="en-US" altLang="zh-CN" sz="2000" dirty="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a:t>
            </a:r>
            <a:endParaRPr lang="en-US" altLang="zh-CN" sz="2000" dirty="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int</a:t>
            </a: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i,j</a:t>
            </a:r>
            <a:r>
              <a:rPr lang="en-US" altLang="zh-CN" sz="2000" dirty="0">
                <a:latin typeface="微软雅黑" panose="020B0503020204020204" pitchFamily="34" charset="-122"/>
                <a:ea typeface="微软雅黑" panose="020B0503020204020204" pitchFamily="34" charset="-122"/>
                <a:cs typeface="Monaco"/>
                <a:sym typeface="Monaco"/>
              </a:rPr>
              <a:t>;</a:t>
            </a:r>
            <a:endParaRPr lang="en-US" altLang="zh-CN" sz="2000" dirty="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a:solidFill>
                  <a:schemeClr val="accent2"/>
                </a:solidFill>
                <a:latin typeface="微软雅黑" panose="020B0503020204020204" pitchFamily="34" charset="-122"/>
                <a:ea typeface="微软雅黑" panose="020B0503020204020204" pitchFamily="34" charset="-122"/>
                <a:cs typeface="Monaco"/>
                <a:sym typeface="Monaco"/>
              </a:rPr>
              <a:t>for (j = 0; j &lt; 2048; </a:t>
            </a:r>
            <a:r>
              <a:rPr lang="en-US" altLang="zh-CN" sz="2000" dirty="0" err="1">
                <a:solidFill>
                  <a:schemeClr val="accent2"/>
                </a:solidFill>
                <a:latin typeface="微软雅黑" panose="020B0503020204020204" pitchFamily="34" charset="-122"/>
                <a:ea typeface="微软雅黑" panose="020B0503020204020204" pitchFamily="34" charset="-122"/>
                <a:cs typeface="Monaco"/>
                <a:sym typeface="Monaco"/>
              </a:rPr>
              <a:t>j++</a:t>
            </a:r>
            <a:r>
              <a:rPr lang="en-US" altLang="zh-CN" sz="2000" dirty="0">
                <a:solidFill>
                  <a:schemeClr val="accent2"/>
                </a:solidFill>
                <a:latin typeface="微软雅黑" panose="020B0503020204020204" pitchFamily="34" charset="-122"/>
                <a:ea typeface="微软雅黑" panose="020B0503020204020204" pitchFamily="34" charset="-122"/>
                <a:cs typeface="Monaco"/>
                <a:sym typeface="Monaco"/>
              </a:rPr>
              <a:t>)</a:t>
            </a:r>
            <a:endParaRPr lang="en-US" altLang="zh-CN" sz="2000" dirty="0">
              <a:solidFill>
                <a:schemeClr val="accent2"/>
              </a:solidFill>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for (</a:t>
            </a:r>
            <a:r>
              <a:rPr lang="en-US" altLang="zh-CN" sz="2000" dirty="0" err="1">
                <a:solidFill>
                  <a:srgbClr val="CC3300"/>
                </a:solidFill>
                <a:latin typeface="微软雅黑" panose="020B0503020204020204" pitchFamily="34" charset="-122"/>
                <a:ea typeface="微软雅黑" panose="020B0503020204020204" pitchFamily="34" charset="-122"/>
                <a:cs typeface="Monaco"/>
                <a:sym typeface="Monaco"/>
              </a:rPr>
              <a:t>i</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 = 0; </a:t>
            </a:r>
            <a:r>
              <a:rPr lang="en-US" altLang="zh-CN" sz="2000" dirty="0" err="1">
                <a:solidFill>
                  <a:srgbClr val="CC3300"/>
                </a:solidFill>
                <a:latin typeface="微软雅黑" panose="020B0503020204020204" pitchFamily="34" charset="-122"/>
                <a:ea typeface="微软雅黑" panose="020B0503020204020204" pitchFamily="34" charset="-122"/>
                <a:cs typeface="Monaco"/>
                <a:sym typeface="Monaco"/>
              </a:rPr>
              <a:t>i</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 &lt; 2048; </a:t>
            </a:r>
            <a:r>
              <a:rPr lang="en-US" altLang="zh-CN" sz="2000" dirty="0" err="1">
                <a:solidFill>
                  <a:srgbClr val="CC3300"/>
                </a:solidFill>
                <a:latin typeface="微软雅黑" panose="020B0503020204020204" pitchFamily="34" charset="-122"/>
                <a:ea typeface="微软雅黑" panose="020B0503020204020204" pitchFamily="34" charset="-122"/>
                <a:cs typeface="Monaco"/>
                <a:sym typeface="Monaco"/>
              </a:rPr>
              <a:t>i</a:t>
            </a:r>
            <a:r>
              <a:rPr lang="en-US" altLang="zh-CN" sz="2000" dirty="0">
                <a:solidFill>
                  <a:srgbClr val="CC3300"/>
                </a:solidFill>
                <a:latin typeface="微软雅黑" panose="020B0503020204020204" pitchFamily="34" charset="-122"/>
                <a:ea typeface="微软雅黑" panose="020B0503020204020204" pitchFamily="34" charset="-122"/>
                <a:cs typeface="Monaco"/>
                <a:sym typeface="Monaco"/>
              </a:rPr>
              <a:t>++)</a:t>
            </a:r>
            <a:endParaRPr lang="en-US" altLang="zh-CN" sz="2000" dirty="0">
              <a:solidFill>
                <a:srgbClr val="CC3300"/>
              </a:solidFill>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      </a:t>
            </a:r>
            <a:r>
              <a:rPr lang="en-US" altLang="zh-CN" sz="2000" dirty="0" err="1">
                <a:latin typeface="微软雅黑" panose="020B0503020204020204" pitchFamily="34" charset="-122"/>
                <a:ea typeface="微软雅黑" panose="020B0503020204020204" pitchFamily="34" charset="-122"/>
                <a:cs typeface="Monaco"/>
                <a:sym typeface="Monaco"/>
              </a:rPr>
              <a:t>dst</a:t>
            </a:r>
            <a:r>
              <a:rPr lang="en-US" altLang="zh-CN" sz="2000" dirty="0">
                <a:latin typeface="微软雅黑" panose="020B0503020204020204" pitchFamily="34" charset="-122"/>
                <a:ea typeface="微软雅黑" panose="020B0503020204020204" pitchFamily="34" charset="-122"/>
                <a:cs typeface="Monaco"/>
                <a:sym typeface="Monaco"/>
              </a:rPr>
              <a:t>[</a:t>
            </a:r>
            <a:r>
              <a:rPr lang="en-US" altLang="zh-CN" sz="2000" dirty="0" err="1">
                <a:latin typeface="微软雅黑" panose="020B0503020204020204" pitchFamily="34" charset="-122"/>
                <a:ea typeface="微软雅黑" panose="020B0503020204020204" pitchFamily="34" charset="-122"/>
                <a:cs typeface="Monaco"/>
                <a:sym typeface="Monaco"/>
              </a:rPr>
              <a:t>i</a:t>
            </a:r>
            <a:r>
              <a:rPr lang="en-US" altLang="zh-CN" sz="2000" dirty="0">
                <a:latin typeface="微软雅黑" panose="020B0503020204020204" pitchFamily="34" charset="-122"/>
                <a:ea typeface="微软雅黑" panose="020B0503020204020204" pitchFamily="34" charset="-122"/>
                <a:cs typeface="Monaco"/>
                <a:sym typeface="Monaco"/>
              </a:rPr>
              <a:t>][j] = </a:t>
            </a:r>
            <a:r>
              <a:rPr lang="en-US" altLang="zh-CN" sz="2000" dirty="0" err="1">
                <a:latin typeface="微软雅黑" panose="020B0503020204020204" pitchFamily="34" charset="-122"/>
                <a:ea typeface="微软雅黑" panose="020B0503020204020204" pitchFamily="34" charset="-122"/>
                <a:cs typeface="Monaco"/>
                <a:sym typeface="Monaco"/>
              </a:rPr>
              <a:t>src</a:t>
            </a:r>
            <a:r>
              <a:rPr lang="en-US" altLang="zh-CN" sz="2000" dirty="0">
                <a:latin typeface="微软雅黑" panose="020B0503020204020204" pitchFamily="34" charset="-122"/>
                <a:ea typeface="微软雅黑" panose="020B0503020204020204" pitchFamily="34" charset="-122"/>
                <a:cs typeface="Monaco"/>
                <a:sym typeface="Monaco"/>
              </a:rPr>
              <a:t>[</a:t>
            </a:r>
            <a:r>
              <a:rPr lang="en-US" altLang="zh-CN" sz="2000" dirty="0" err="1">
                <a:latin typeface="微软雅黑" panose="020B0503020204020204" pitchFamily="34" charset="-122"/>
                <a:ea typeface="微软雅黑" panose="020B0503020204020204" pitchFamily="34" charset="-122"/>
                <a:cs typeface="Monaco"/>
                <a:sym typeface="Monaco"/>
              </a:rPr>
              <a:t>i</a:t>
            </a:r>
            <a:r>
              <a:rPr lang="en-US" altLang="zh-CN" sz="2000" dirty="0">
                <a:latin typeface="微软雅黑" panose="020B0503020204020204" pitchFamily="34" charset="-122"/>
                <a:ea typeface="微软雅黑" panose="020B0503020204020204" pitchFamily="34" charset="-122"/>
                <a:cs typeface="Monaco"/>
                <a:sym typeface="Monaco"/>
              </a:rPr>
              <a:t>][j];</a:t>
            </a:r>
            <a:endParaRPr lang="en-US" altLang="zh-CN" sz="2000" dirty="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dirty="0">
                <a:latin typeface="微软雅黑" panose="020B0503020204020204" pitchFamily="34" charset="-122"/>
                <a:ea typeface="微软雅黑" panose="020B0503020204020204" pitchFamily="34" charset="-122"/>
                <a:cs typeface="Monaco"/>
                <a:sym typeface="Monaco"/>
              </a:rPr>
              <a:t>}</a:t>
            </a:r>
            <a:endParaRPr lang="en-US" altLang="zh-CN" sz="2000" dirty="0">
              <a:latin typeface="微软雅黑" panose="020B0503020204020204" pitchFamily="34" charset="-122"/>
              <a:ea typeface="微软雅黑" panose="020B0503020204020204" pitchFamily="34" charset="-122"/>
              <a:cs typeface="Monaco"/>
              <a:sym typeface="Monaco"/>
            </a:endParaRPr>
          </a:p>
        </p:txBody>
      </p:sp>
      <p:sp>
        <p:nvSpPr>
          <p:cNvPr id="14341" name="Rectangle 6"/>
          <p:cNvSpPr/>
          <p:nvPr/>
        </p:nvSpPr>
        <p:spPr bwMode="auto">
          <a:xfrm>
            <a:off x="161925" y="1782341"/>
            <a:ext cx="4165600" cy="2555875"/>
          </a:xfrm>
          <a:prstGeom prst="rect">
            <a:avLst/>
          </a:prstGeom>
          <a:noFill/>
          <a:ln w="6350">
            <a:solidFill>
              <a:schemeClr val="tx1"/>
            </a:solidFill>
            <a:miter lim="800000"/>
          </a:ln>
          <a:extLst>
            <a:ext uri="{909E8E84-426E-40DD-AFC4-6F175D3DCCD1}">
              <a14:hiddenFill xmlns:a14="http://schemas.microsoft.com/office/drawing/2010/main">
                <a:solidFill>
                  <a:srgbClr val="F8F6D9"/>
                </a:solidFill>
              </a14:hiddenFill>
            </a:ext>
          </a:extLst>
        </p:spPr>
        <p:txBody>
          <a:bodyPr lIns="63500" tIns="63500" rIns="63500" bIns="63500"/>
          <a:lstStyle>
            <a:lvl1pPr>
              <a:lnSpc>
                <a:spcPct val="115000"/>
              </a:lnSpc>
              <a:spcBef>
                <a:spcPct val="20000"/>
              </a:spcBef>
              <a:buChar char="•"/>
              <a:tabLst>
                <a:tab pos="914400" algn="l"/>
                <a:tab pos="22860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914400" algn="l"/>
                <a:tab pos="22860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914400" algn="l"/>
                <a:tab pos="22860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914400" algn="l"/>
                <a:tab pos="22860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void copyij (int src[2048][2048],</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int dst[2048][2048])</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int i,j;</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a:t>
            </a:r>
            <a:r>
              <a:rPr lang="en-US" altLang="zh-CN" sz="2000">
                <a:solidFill>
                  <a:srgbClr val="C00000"/>
                </a:solidFill>
                <a:latin typeface="微软雅黑" panose="020B0503020204020204" pitchFamily="34" charset="-122"/>
                <a:ea typeface="微软雅黑" panose="020B0503020204020204" pitchFamily="34" charset="-122"/>
                <a:cs typeface="Monaco"/>
                <a:sym typeface="Monaco"/>
              </a:rPr>
              <a:t>for (i = 0; i &lt; 2048; i++)</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a:t>
            </a:r>
            <a:r>
              <a:rPr lang="en-US" altLang="zh-CN" sz="2000">
                <a:solidFill>
                  <a:srgbClr val="21218A"/>
                </a:solidFill>
                <a:latin typeface="微软雅黑" panose="020B0503020204020204" pitchFamily="34" charset="-122"/>
                <a:ea typeface="微软雅黑" panose="020B0503020204020204" pitchFamily="34" charset="-122"/>
                <a:cs typeface="Monaco"/>
                <a:sym typeface="Monaco"/>
              </a:rPr>
              <a:t>for (j = 0; j &lt; 2048; j++)</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      dst[i][j] = src[i][j];</a:t>
            </a:r>
            <a:endParaRPr lang="en-US" altLang="zh-CN" sz="2000">
              <a:latin typeface="微软雅黑" panose="020B0503020204020204" pitchFamily="34" charset="-122"/>
              <a:ea typeface="微软雅黑" panose="020B0503020204020204" pitchFamily="34" charset="-122"/>
              <a:cs typeface="Monaco"/>
              <a:sym typeface="Monaco"/>
            </a:endParaRPr>
          </a:p>
          <a:p>
            <a:pPr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Monaco"/>
                <a:sym typeface="Monaco"/>
              </a:rPr>
              <a:t>}</a:t>
            </a:r>
            <a:endParaRPr lang="en-US" altLang="zh-CN" sz="2000">
              <a:latin typeface="微软雅黑" panose="020B0503020204020204" pitchFamily="34" charset="-122"/>
              <a:ea typeface="微软雅黑" panose="020B0503020204020204" pitchFamily="34" charset="-122"/>
              <a:cs typeface="Monaco"/>
              <a:sym typeface="Monaco"/>
            </a:endParaRPr>
          </a:p>
        </p:txBody>
      </p:sp>
      <p:grpSp>
        <p:nvGrpSpPr>
          <p:cNvPr id="14342" name="Group 7"/>
          <p:cNvGrpSpPr/>
          <p:nvPr/>
        </p:nvGrpSpPr>
        <p:grpSpPr bwMode="auto">
          <a:xfrm>
            <a:off x="3536950" y="3212679"/>
            <a:ext cx="1349375" cy="315912"/>
            <a:chOff x="0" y="0"/>
            <a:chExt cx="480" cy="144"/>
          </a:xfrm>
        </p:grpSpPr>
        <p:sp>
          <p:nvSpPr>
            <p:cNvPr id="14345" name="Line 8"/>
            <p:cNvSpPr>
              <a:spLocks noChangeShapeType="1"/>
            </p:cNvSpPr>
            <p:nvPr/>
          </p:nvSpPr>
          <p:spPr bwMode="auto">
            <a:xfrm>
              <a:off x="0" y="0"/>
              <a:ext cx="480" cy="144"/>
            </a:xfrm>
            <a:prstGeom prst="line">
              <a:avLst/>
            </a:prstGeom>
            <a:noFill/>
            <a:ln w="38100">
              <a:solidFill>
                <a:srgbClr val="FF0000"/>
              </a:solidFill>
              <a:rou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46" name="Line 9"/>
            <p:cNvSpPr>
              <a:spLocks noChangeShapeType="1"/>
            </p:cNvSpPr>
            <p:nvPr/>
          </p:nvSpPr>
          <p:spPr bwMode="auto">
            <a:xfrm rot="10800000" flipH="1">
              <a:off x="0" y="0"/>
              <a:ext cx="480" cy="144"/>
            </a:xfrm>
            <a:prstGeom prst="line">
              <a:avLst/>
            </a:prstGeom>
            <a:noFill/>
            <a:ln w="38100">
              <a:solidFill>
                <a:srgbClr val="FF0000"/>
              </a:solidFill>
              <a:rou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21514" name="Rectangle 10"/>
          <p:cNvSpPr/>
          <p:nvPr/>
        </p:nvSpPr>
        <p:spPr bwMode="auto">
          <a:xfrm>
            <a:off x="687598" y="5633561"/>
            <a:ext cx="704807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Lst>
        </p:spPr>
        <p:txBody>
          <a:bodyPr wrap="square" lIns="38100" tIns="38100" rIns="38100" bIns="381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在奔腾</a:t>
            </a:r>
            <a: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4</a:t>
            </a:r>
            <a:r>
              <a:rPr lang="zh-CN" altLang="en-US"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的计算机上相差</a:t>
            </a:r>
            <a:r>
              <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21</a:t>
            </a:r>
            <a:r>
              <a:rPr lang="zh-CN" altLang="en-US"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倍。为什么？</a:t>
            </a:r>
            <a:endParaRPr lang="en-US" altLang="zh-CN"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8387">
                                            <p:txEl>
                                              <p:pRg st="0" end="0"/>
                                            </p:txEl>
                                          </p:spTgt>
                                        </p:tgtEl>
                                        <p:attrNameLst>
                                          <p:attrName>style.visibility</p:attrName>
                                        </p:attrNameLst>
                                      </p:cBhvr>
                                      <p:to>
                                        <p:strVal val="visible"/>
                                      </p:to>
                                    </p:set>
                                    <p:animEffect transition="in" filter="blinds(horizontal)">
                                      <p:cBhvr>
                                        <p:cTn id="7" dur="500"/>
                                        <p:tgtEl>
                                          <p:spTgt spid="528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dissolve">
                                      <p:cBhvr>
                                        <p:cTn id="12"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7" grpId="0" build="p"/>
      <p:bldP spid="2151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p:txBody>
          <a:bodyPr/>
          <a:lstStyle/>
          <a:p>
            <a:r>
              <a:rPr lang="zh-CN" altLang="en-US" dirty="0"/>
              <a:t>怎么学？</a:t>
            </a:r>
            <a:endParaRPr lang="zh-CN" altLang="en-US" dirty="0"/>
          </a:p>
        </p:txBody>
      </p:sp>
      <p:sp>
        <p:nvSpPr>
          <p:cNvPr id="4099" name="Rectangle 5"/>
          <p:cNvSpPr>
            <a:spLocks noGrp="1" noChangeArrowheads="1"/>
          </p:cNvSpPr>
          <p:nvPr>
            <p:ph idx="1"/>
          </p:nvPr>
        </p:nvSpPr>
        <p:spPr>
          <a:xfrm>
            <a:off x="457200" y="1071563"/>
            <a:ext cx="8686800" cy="5094287"/>
          </a:xfrm>
        </p:spPr>
        <p:txBody>
          <a:bodyPr/>
          <a:lstStyle/>
          <a:p>
            <a:r>
              <a:rPr lang="zh-CN" altLang="en-US" sz="2800" dirty="0"/>
              <a:t>课程名称：数字电路和数字系统</a:t>
            </a:r>
            <a:endParaRPr lang="en-US" altLang="zh-CN" sz="2800" dirty="0"/>
          </a:p>
          <a:p>
            <a:r>
              <a:rPr lang="zh-CN" altLang="zh-CN" sz="2800" dirty="0"/>
              <a:t>课程编号：</a:t>
            </a:r>
            <a:r>
              <a:rPr lang="en-US" altLang="zh-CN" sz="2800" dirty="0"/>
              <a:t>22000080</a:t>
            </a:r>
            <a:endParaRPr lang="zh-CN" altLang="en-US" sz="2800" dirty="0"/>
          </a:p>
          <a:p>
            <a:r>
              <a:rPr lang="zh-CN" altLang="en-US" sz="2800" dirty="0"/>
              <a:t>课程类型：平台课程</a:t>
            </a:r>
            <a:endParaRPr lang="zh-CN" altLang="en-US" sz="2800" dirty="0"/>
          </a:p>
          <a:p>
            <a:r>
              <a:rPr lang="zh-CN" altLang="en-US" sz="2800" dirty="0"/>
              <a:t>学       分：</a:t>
            </a:r>
            <a:r>
              <a:rPr lang="en-US" altLang="zh-CN" sz="2800" dirty="0">
                <a:solidFill>
                  <a:srgbClr val="00B0F0"/>
                </a:solidFill>
              </a:rPr>
              <a:t>3</a:t>
            </a:r>
            <a:r>
              <a:rPr lang="zh-CN" altLang="en-US" sz="2800" dirty="0"/>
              <a:t>学分</a:t>
            </a:r>
            <a:endParaRPr lang="en-US" altLang="zh-CN" sz="2800" dirty="0"/>
          </a:p>
          <a:p>
            <a:r>
              <a:rPr lang="zh-CN" altLang="en-US" sz="2800" dirty="0"/>
              <a:t>学习方法：</a:t>
            </a:r>
            <a:r>
              <a:rPr lang="zh-CN" altLang="en-US" sz="2800" dirty="0">
                <a:solidFill>
                  <a:srgbClr val="FF0000"/>
                </a:solidFill>
              </a:rPr>
              <a:t>理论</a:t>
            </a:r>
            <a:r>
              <a:rPr lang="en-US" altLang="zh-CN" sz="2800" dirty="0">
                <a:solidFill>
                  <a:srgbClr val="FF0000"/>
                </a:solidFill>
              </a:rPr>
              <a:t>+</a:t>
            </a:r>
            <a:r>
              <a:rPr lang="zh-CN" altLang="en-US" sz="2800" dirty="0">
                <a:solidFill>
                  <a:srgbClr val="FF0000"/>
                </a:solidFill>
              </a:rPr>
              <a:t>实践</a:t>
            </a:r>
            <a:endParaRPr lang="en-US" altLang="zh-CN" sz="2800" dirty="0">
              <a:solidFill>
                <a:srgbClr val="FF0000"/>
              </a:solidFill>
            </a:endParaRPr>
          </a:p>
          <a:p>
            <a:r>
              <a:rPr lang="zh-CN" altLang="en-US" sz="2800" dirty="0"/>
              <a:t>学习途径：</a:t>
            </a:r>
            <a:r>
              <a:rPr lang="zh-CN" altLang="en-US" sz="2800" dirty="0">
                <a:solidFill>
                  <a:srgbClr val="FF0000"/>
                </a:solidFill>
              </a:rPr>
              <a:t>学中做、做中学</a:t>
            </a:r>
            <a:endParaRPr lang="en-US" altLang="zh-CN" sz="2800" dirty="0">
              <a:solidFill>
                <a:srgbClr val="FF0000"/>
              </a:solidFill>
            </a:endParaRPr>
          </a:p>
          <a:p>
            <a:r>
              <a:rPr lang="zh-CN" altLang="en-US" sz="2800" dirty="0"/>
              <a:t>课内实验：</a:t>
            </a:r>
            <a:r>
              <a:rPr lang="en-US" altLang="zh-CN" sz="2800" dirty="0" err="1"/>
              <a:t>Logisim</a:t>
            </a:r>
            <a:r>
              <a:rPr lang="zh-CN" altLang="en-US" sz="2800" dirty="0"/>
              <a:t>实验</a:t>
            </a:r>
            <a:r>
              <a:rPr lang="en-US" altLang="zh-CN" sz="2800" dirty="0"/>
              <a:t>+</a:t>
            </a:r>
            <a:r>
              <a:rPr lang="zh-CN" altLang="en-US" sz="2800" dirty="0"/>
              <a:t>面包板实验</a:t>
            </a:r>
            <a:endParaRPr lang="en-US" altLang="zh-CN" sz="2800" dirty="0"/>
          </a:p>
          <a:p>
            <a:r>
              <a:rPr lang="zh-CN" altLang="en-US" sz="2800" dirty="0"/>
              <a:t>实验技能：</a:t>
            </a:r>
            <a:r>
              <a:rPr lang="zh-CN" altLang="en-US" sz="2800" dirty="0">
                <a:solidFill>
                  <a:srgbClr val="FF0000"/>
                </a:solidFill>
              </a:rPr>
              <a:t>理解理论、掌握技术、排除故障、工程实践</a:t>
            </a:r>
            <a:endParaRPr lang="en-US" altLang="zh-CN" sz="2800" dirty="0">
              <a:solidFill>
                <a:srgbClr val="FF0000"/>
              </a:solidFill>
            </a:endParaRPr>
          </a:p>
          <a:p>
            <a:r>
              <a:rPr lang="zh-CN" altLang="en-US" sz="2800" dirty="0"/>
              <a:t>后续课程：计算机系统基础、计算机体系结构、嵌入式系统、计算机接口、计算机系统综合实验等</a:t>
            </a:r>
            <a:endParaRPr lang="zh-CN" altLang="en-US" sz="2800" dirty="0"/>
          </a:p>
          <a:p>
            <a:endParaRPr lang="zh-CN" altLang="en-US" sz="2800" dirty="0"/>
          </a:p>
          <a:p>
            <a:endParaRPr lang="zh-CN" altLang="en-US" sz="2800" dirty="0"/>
          </a:p>
        </p:txBody>
      </p:sp>
      <p:sp>
        <p:nvSpPr>
          <p:cNvPr id="4100" name="日期占位符 4"/>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6A0B6E-1F4D-4F07-B00A-226A88EC4BE0}" type="datetime2">
              <a:rPr lang="zh-CN" altLang="en-US" smtClean="0"/>
            </a:fld>
            <a:endParaRPr lang="en-US" altLang="zh-CN"/>
          </a:p>
        </p:txBody>
      </p:sp>
      <p:sp>
        <p:nvSpPr>
          <p:cNvPr id="4102" name="页脚占位符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410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808525-4943-4E33-A85C-1AD55E2EA065}" type="slidenum">
              <a:rPr lang="en-US" altLang="zh-CN" smtClean="0"/>
            </a:fld>
            <a:endParaRPr lang="en-US" altLang="zh-CN"/>
          </a:p>
        </p:txBody>
      </p:sp>
      <p:sp>
        <p:nvSpPr>
          <p:cNvPr id="2" name="矩形 1"/>
          <p:cNvSpPr/>
          <p:nvPr/>
        </p:nvSpPr>
        <p:spPr>
          <a:xfrm>
            <a:off x="4823312" y="1844824"/>
            <a:ext cx="3877985" cy="584775"/>
          </a:xfrm>
          <a:prstGeom prst="rect">
            <a:avLst/>
          </a:prstGeom>
        </p:spPr>
        <p:txBody>
          <a:bodyPr wrap="none">
            <a:spAutoFit/>
          </a:bodyPr>
          <a:lstStyle/>
          <a:p>
            <a:pPr eaLnBrk="1" hangingPunct="1">
              <a:lnSpc>
                <a:spcPct val="100000"/>
              </a:lnSpc>
              <a:buFontTx/>
              <a:buNone/>
            </a:pPr>
            <a:r>
              <a:rPr lang="zh-CN" altLang="en-US" sz="3200" dirty="0">
                <a:solidFill>
                  <a:srgbClr val="FF0000"/>
                </a:solidFill>
                <a:latin typeface="+mn-ea"/>
                <a:ea typeface="+mn-ea"/>
              </a:rPr>
              <a:t>欺软怕硬</a:t>
            </a:r>
            <a:r>
              <a:rPr lang="en-US" altLang="zh-CN" sz="3200" dirty="0">
                <a:solidFill>
                  <a:srgbClr val="FF0000"/>
                </a:solidFill>
                <a:latin typeface="+mn-ea"/>
                <a:ea typeface="+mn-ea"/>
              </a:rPr>
              <a:t>-&gt;</a:t>
            </a:r>
            <a:r>
              <a:rPr lang="zh-CN" altLang="en-US" sz="3200" dirty="0">
                <a:solidFill>
                  <a:srgbClr val="FF0000"/>
                </a:solidFill>
                <a:latin typeface="+mn-ea"/>
                <a:ea typeface="+mn-ea"/>
              </a:rPr>
              <a:t>软硬兼施</a:t>
            </a:r>
            <a:endParaRPr lang="en-US" altLang="zh-CN" sz="3200" dirty="0">
              <a:solidFill>
                <a:srgbClr val="FF00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dirty="0"/>
              <a:t>怎么学？</a:t>
            </a:r>
            <a:endParaRPr lang="zh-CN" altLang="en-US" dirty="0"/>
          </a:p>
        </p:txBody>
      </p:sp>
      <p:sp>
        <p:nvSpPr>
          <p:cNvPr id="19462" name="Rectangle 4"/>
          <p:cNvSpPr>
            <a:spLocks noGrp="1" noChangeArrowheads="1"/>
          </p:cNvSpPr>
          <p:nvPr>
            <p:ph idx="1"/>
          </p:nvPr>
        </p:nvSpPr>
        <p:spPr>
          <a:xfrm>
            <a:off x="457200" y="1239838"/>
            <a:ext cx="8686800" cy="5153025"/>
          </a:xfrm>
        </p:spPr>
        <p:txBody>
          <a:bodyPr/>
          <a:lstStyle/>
          <a:p>
            <a:pPr eaLnBrk="1" hangingPunct="1"/>
            <a:r>
              <a:rPr lang="zh-CN" altLang="en-US" sz="3200" dirty="0"/>
              <a:t>上课时间：</a:t>
            </a:r>
            <a:endParaRPr lang="en-US" altLang="zh-CN" sz="3200" dirty="0"/>
          </a:p>
          <a:p>
            <a:pPr lvl="1" eaLnBrk="1" hangingPunct="1"/>
            <a:r>
              <a:rPr lang="zh-CN" altLang="en-US" sz="2800" dirty="0"/>
              <a:t>周五</a:t>
            </a:r>
            <a:r>
              <a:rPr lang="en-US" altLang="zh-CN" sz="2800" dirty="0"/>
              <a:t>3~4</a:t>
            </a:r>
            <a:r>
              <a:rPr lang="zh-CN" altLang="en-US" sz="2800" dirty="0"/>
              <a:t>节仙</a:t>
            </a:r>
            <a:r>
              <a:rPr lang="en-US" altLang="zh-CN" sz="2800" dirty="0"/>
              <a:t>2-503</a:t>
            </a:r>
            <a:r>
              <a:rPr lang="zh-CN" altLang="en-US" sz="2800" dirty="0"/>
              <a:t>、单周周三 </a:t>
            </a:r>
            <a:r>
              <a:rPr lang="en-US" altLang="zh-CN" sz="2800" dirty="0"/>
              <a:t>5~6</a:t>
            </a:r>
            <a:r>
              <a:rPr lang="zh-CN" altLang="en-US" sz="2800" dirty="0"/>
              <a:t>节</a:t>
            </a:r>
            <a:r>
              <a:rPr lang="en-US" altLang="zh-CN" sz="2800" dirty="0"/>
              <a:t> </a:t>
            </a:r>
            <a:r>
              <a:rPr lang="zh-CN" altLang="en-US" sz="2800" dirty="0"/>
              <a:t>仙</a:t>
            </a:r>
            <a:r>
              <a:rPr lang="en-US" altLang="zh-CN" sz="2800" dirty="0"/>
              <a:t>2-405</a:t>
            </a:r>
            <a:r>
              <a:rPr lang="zh-CN" altLang="en-US" sz="2800" dirty="0"/>
              <a:t>（周五第</a:t>
            </a:r>
            <a:r>
              <a:rPr lang="en-US" altLang="zh-CN" sz="2800" dirty="0"/>
              <a:t>9</a:t>
            </a:r>
            <a:r>
              <a:rPr lang="zh-CN" altLang="en-US" sz="2800" dirty="0"/>
              <a:t>周开始乙</a:t>
            </a:r>
            <a:r>
              <a:rPr lang="en-US" altLang="zh-CN" sz="2800" dirty="0"/>
              <a:t>126</a:t>
            </a:r>
            <a:r>
              <a:rPr lang="zh-CN" altLang="en-US" sz="2800" dirty="0"/>
              <a:t>做实验）</a:t>
            </a:r>
            <a:endParaRPr lang="en-US" altLang="zh-CN" dirty="0">
              <a:solidFill>
                <a:srgbClr val="000000"/>
              </a:solidFill>
            </a:endParaRPr>
          </a:p>
          <a:p>
            <a:pPr eaLnBrk="1" hangingPunct="1"/>
            <a:r>
              <a:rPr lang="zh-CN" altLang="en-US" dirty="0"/>
              <a:t>网站：</a:t>
            </a:r>
            <a:r>
              <a:rPr lang="en-US" altLang="zh-CN" dirty="0">
                <a:hlinkClick r:id="rId1"/>
              </a:rPr>
              <a:t>http://cslabcms.nju.edu.cn</a:t>
            </a:r>
            <a:r>
              <a:rPr lang="en-US" altLang="zh-CN" dirty="0"/>
              <a:t>(</a:t>
            </a:r>
            <a:r>
              <a:rPr lang="zh-CN" altLang="en-US" dirty="0"/>
              <a:t>学号</a:t>
            </a:r>
            <a:r>
              <a:rPr lang="en-US" altLang="zh-CN" dirty="0"/>
              <a:t>/</a:t>
            </a:r>
            <a:r>
              <a:rPr lang="zh-CN" altLang="en-US" dirty="0"/>
              <a:t>学号</a:t>
            </a:r>
            <a:r>
              <a:rPr lang="en-US" altLang="zh-CN" dirty="0"/>
              <a:t>)</a:t>
            </a:r>
            <a:endParaRPr lang="en-US" altLang="zh-CN" dirty="0"/>
          </a:p>
          <a:p>
            <a:pPr eaLnBrk="1" hangingPunct="1"/>
            <a:r>
              <a:rPr lang="zh-CN" altLang="en-US" dirty="0">
                <a:solidFill>
                  <a:srgbClr val="000000"/>
                </a:solidFill>
              </a:rPr>
              <a:t>答</a:t>
            </a:r>
            <a:r>
              <a:rPr lang="zh-CN" altLang="pt-BR" dirty="0">
                <a:solidFill>
                  <a:srgbClr val="000000"/>
                </a:solidFill>
              </a:rPr>
              <a:t>疑：</a:t>
            </a:r>
            <a:r>
              <a:rPr lang="zh-CN" altLang="en-US" dirty="0">
                <a:solidFill>
                  <a:srgbClr val="000000"/>
                </a:solidFill>
              </a:rPr>
              <a:t>系楼</a:t>
            </a:r>
            <a:r>
              <a:rPr lang="en-US" altLang="zh-CN" dirty="0">
                <a:solidFill>
                  <a:srgbClr val="000000"/>
                </a:solidFill>
              </a:rPr>
              <a:t>419</a:t>
            </a:r>
            <a:r>
              <a:rPr lang="zh-CN" altLang="en-US" dirty="0">
                <a:solidFill>
                  <a:srgbClr val="000000"/>
                </a:solidFill>
              </a:rPr>
              <a:t>房间、</a:t>
            </a:r>
            <a:r>
              <a:rPr lang="en-US" altLang="zh-CN" dirty="0">
                <a:solidFill>
                  <a:srgbClr val="000000"/>
                </a:solidFill>
              </a:rPr>
              <a:t>QQ</a:t>
            </a:r>
            <a:r>
              <a:rPr lang="zh-CN" altLang="en-US" dirty="0">
                <a:solidFill>
                  <a:srgbClr val="000000"/>
                </a:solidFill>
              </a:rPr>
              <a:t>群 </a:t>
            </a:r>
            <a:r>
              <a:rPr lang="en-US" altLang="zh-CN" dirty="0">
                <a:solidFill>
                  <a:srgbClr val="000000"/>
                </a:solidFill>
              </a:rPr>
              <a:t>1046616976</a:t>
            </a:r>
            <a:endParaRPr lang="en-US" altLang="zh-CN" dirty="0">
              <a:solidFill>
                <a:srgbClr val="000000"/>
              </a:solidFill>
            </a:endParaRPr>
          </a:p>
          <a:p>
            <a:pPr eaLnBrk="1" hangingPunct="1"/>
            <a:r>
              <a:rPr lang="zh-CN" altLang="en-US" dirty="0"/>
              <a:t>评分</a:t>
            </a:r>
            <a:endParaRPr lang="zh-CN" altLang="en-US" dirty="0"/>
          </a:p>
          <a:p>
            <a:pPr lvl="1" eaLnBrk="1" hangingPunct="1"/>
            <a:r>
              <a:rPr lang="zh-CN" altLang="en-US" dirty="0">
                <a:solidFill>
                  <a:srgbClr val="000000"/>
                </a:solidFill>
              </a:rPr>
              <a:t>平时成绩：</a:t>
            </a:r>
            <a:r>
              <a:rPr lang="en-US" altLang="zh-CN" dirty="0">
                <a:solidFill>
                  <a:srgbClr val="000000"/>
                </a:solidFill>
              </a:rPr>
              <a:t>			20%</a:t>
            </a:r>
            <a:endParaRPr lang="en-US" altLang="zh-CN" dirty="0">
              <a:solidFill>
                <a:srgbClr val="000000"/>
              </a:solidFill>
            </a:endParaRPr>
          </a:p>
          <a:p>
            <a:pPr lvl="1" eaLnBrk="1" hangingPunct="1"/>
            <a:r>
              <a:rPr lang="zh-CN" altLang="en-US" dirty="0">
                <a:solidFill>
                  <a:srgbClr val="000000"/>
                </a:solidFill>
              </a:rPr>
              <a:t>课程实验：</a:t>
            </a:r>
            <a:r>
              <a:rPr lang="en-US" altLang="zh-CN" dirty="0">
                <a:solidFill>
                  <a:srgbClr val="000000"/>
                </a:solidFill>
              </a:rPr>
              <a:t>			20%</a:t>
            </a:r>
            <a:endParaRPr lang="en-US" altLang="zh-CN" dirty="0">
              <a:solidFill>
                <a:srgbClr val="000000"/>
              </a:solidFill>
            </a:endParaRPr>
          </a:p>
          <a:p>
            <a:pPr lvl="1" eaLnBrk="1" hangingPunct="1"/>
            <a:r>
              <a:rPr lang="zh-CN" altLang="en-US" dirty="0">
                <a:solidFill>
                  <a:srgbClr val="000000"/>
                </a:solidFill>
              </a:rPr>
              <a:t>综合实验： </a:t>
            </a:r>
            <a:r>
              <a:rPr lang="en-US" altLang="zh-CN" dirty="0">
                <a:solidFill>
                  <a:srgbClr val="000000"/>
                </a:solidFill>
              </a:rPr>
              <a:t>			10%</a:t>
            </a:r>
            <a:endParaRPr lang="en-US" altLang="zh-CN" dirty="0">
              <a:solidFill>
                <a:srgbClr val="000000"/>
              </a:solidFill>
            </a:endParaRPr>
          </a:p>
          <a:p>
            <a:pPr lvl="1" eaLnBrk="1" hangingPunct="1"/>
            <a:r>
              <a:rPr lang="zh-CN" altLang="en-US" dirty="0">
                <a:solidFill>
                  <a:srgbClr val="000000"/>
                </a:solidFill>
              </a:rPr>
              <a:t>期末考试：</a:t>
            </a:r>
            <a:r>
              <a:rPr lang="en-US" altLang="zh-CN" dirty="0">
                <a:solidFill>
                  <a:srgbClr val="000000"/>
                </a:solidFill>
              </a:rPr>
              <a:t> 			50%</a:t>
            </a:r>
            <a:endParaRPr lang="en-US" altLang="zh-CN" dirty="0">
              <a:solidFill>
                <a:srgbClr val="000000"/>
              </a:solidFill>
            </a:endParaRPr>
          </a:p>
          <a:p>
            <a:pPr eaLnBrk="1" hangingPunct="1"/>
            <a:endParaRPr lang="zh-CN" altLang="pt-BR" dirty="0">
              <a:solidFill>
                <a:srgbClr val="000000"/>
              </a:solidFill>
            </a:endParaRPr>
          </a:p>
        </p:txBody>
      </p:sp>
      <p:sp>
        <p:nvSpPr>
          <p:cNvPr id="19458"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3B2989-CA53-45A9-B5F0-E39714FFBCF9}" type="datetime2">
              <a:rPr lang="zh-CN" altLang="en-US" smtClean="0"/>
            </a:fld>
            <a:endParaRPr lang="en-US" altLang="zh-CN"/>
          </a:p>
        </p:txBody>
      </p:sp>
      <p:sp>
        <p:nvSpPr>
          <p:cNvPr id="19459"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1946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C93997-5848-480D-A50F-1B2CCD431FDA}" type="slidenum">
              <a:rPr lang="en-US" altLang="zh-CN" smtClean="0"/>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00125" y="185738"/>
            <a:ext cx="6905625" cy="742950"/>
          </a:xfrm>
        </p:spPr>
        <p:txBody>
          <a:bodyPr/>
          <a:lstStyle/>
          <a:p>
            <a:r>
              <a:rPr lang="zh-CN" altLang="en-US" dirty="0"/>
              <a:t>怎么学</a:t>
            </a:r>
            <a:r>
              <a:rPr lang="en-US" altLang="zh-CN" dirty="0"/>
              <a:t>?</a:t>
            </a:r>
            <a:endParaRPr lang="zh-CN" altLang="en-US" dirty="0"/>
          </a:p>
        </p:txBody>
      </p:sp>
      <p:sp>
        <p:nvSpPr>
          <p:cNvPr id="18435" name="Rectangle 3"/>
          <p:cNvSpPr>
            <a:spLocks noGrp="1" noChangeArrowheads="1"/>
          </p:cNvSpPr>
          <p:nvPr>
            <p:ph type="body" idx="1"/>
          </p:nvPr>
        </p:nvSpPr>
        <p:spPr>
          <a:xfrm>
            <a:off x="229878" y="1196752"/>
            <a:ext cx="6064721" cy="5196111"/>
          </a:xfrm>
        </p:spPr>
        <p:txBody>
          <a:bodyPr/>
          <a:lstStyle/>
          <a:p>
            <a:pPr>
              <a:lnSpc>
                <a:spcPct val="80000"/>
              </a:lnSpc>
            </a:pPr>
            <a:r>
              <a:rPr lang="zh-CN" altLang="en-US" sz="2800" dirty="0"/>
              <a:t>教材</a:t>
            </a:r>
            <a:endParaRPr lang="en-US" altLang="zh-CN" sz="2800" b="1" dirty="0"/>
          </a:p>
          <a:p>
            <a:pPr lvl="1">
              <a:lnSpc>
                <a:spcPct val="80000"/>
              </a:lnSpc>
            </a:pPr>
            <a:r>
              <a:rPr lang="en-US" altLang="zh-CN" sz="2400" b="1" dirty="0"/>
              <a:t>《</a:t>
            </a:r>
            <a:r>
              <a:rPr lang="zh-CN" altLang="en-US" sz="2400" b="1" dirty="0"/>
              <a:t>数字设计原理与实践</a:t>
            </a:r>
            <a:r>
              <a:rPr lang="en-US" altLang="zh-CN" sz="2400" b="1" dirty="0"/>
              <a:t>(</a:t>
            </a:r>
            <a:r>
              <a:rPr lang="zh-CN" altLang="en-US" sz="2400" b="1" dirty="0"/>
              <a:t>原书第</a:t>
            </a:r>
            <a:r>
              <a:rPr lang="en-US" altLang="zh-CN" sz="2400" b="1" dirty="0"/>
              <a:t>4</a:t>
            </a:r>
            <a:r>
              <a:rPr lang="zh-CN" altLang="en-US" sz="2400" b="1" dirty="0"/>
              <a:t>版</a:t>
            </a:r>
            <a:r>
              <a:rPr lang="en-US" altLang="zh-CN" sz="2400" b="1" dirty="0"/>
              <a:t>)》 </a:t>
            </a:r>
            <a:r>
              <a:rPr lang="en-US" altLang="zh-CN" dirty="0"/>
              <a:t>John F. </a:t>
            </a:r>
            <a:r>
              <a:rPr lang="en-US" altLang="zh-CN" dirty="0" err="1"/>
              <a:t>Wakely</a:t>
            </a:r>
            <a:r>
              <a:rPr lang="en-US" altLang="zh-CN" dirty="0"/>
              <a:t> </a:t>
            </a:r>
            <a:r>
              <a:rPr lang="zh-CN" altLang="en-US" dirty="0"/>
              <a:t>著  林生等译，机械工业出版社 </a:t>
            </a:r>
            <a:r>
              <a:rPr lang="en-US" altLang="zh-CN" dirty="0"/>
              <a:t>2008</a:t>
            </a:r>
            <a:endParaRPr lang="en-US" altLang="zh-CN" sz="2800" dirty="0"/>
          </a:p>
          <a:p>
            <a:pPr>
              <a:lnSpc>
                <a:spcPct val="80000"/>
              </a:lnSpc>
            </a:pPr>
            <a:r>
              <a:rPr lang="zh-CN" altLang="en-US" sz="2800" dirty="0"/>
              <a:t>参考书</a:t>
            </a:r>
            <a:endParaRPr lang="en-US" altLang="zh-CN" sz="2800" dirty="0"/>
          </a:p>
          <a:p>
            <a:pPr lvl="1"/>
            <a:r>
              <a:rPr lang="zh-CN" altLang="zh-CN" sz="2000" dirty="0"/>
              <a:t>数字设计</a:t>
            </a:r>
            <a:r>
              <a:rPr lang="en-US" altLang="zh-CN" sz="2000" dirty="0"/>
              <a:t>:</a:t>
            </a:r>
            <a:r>
              <a:rPr lang="zh-CN" altLang="zh-CN" sz="2000" dirty="0"/>
              <a:t>原理与实践</a:t>
            </a:r>
            <a:r>
              <a:rPr lang="en-US" altLang="zh-CN" sz="2000" dirty="0"/>
              <a:t>(</a:t>
            </a:r>
            <a:r>
              <a:rPr lang="zh-CN" altLang="zh-CN" sz="2000" dirty="0"/>
              <a:t>第</a:t>
            </a:r>
            <a:r>
              <a:rPr lang="en-US" altLang="zh-CN" sz="2000" dirty="0"/>
              <a:t>4</a:t>
            </a:r>
            <a:r>
              <a:rPr lang="zh-CN" altLang="zh-CN" sz="2000" dirty="0"/>
              <a:t>版</a:t>
            </a:r>
            <a:r>
              <a:rPr lang="en-US" altLang="zh-CN" sz="2000" dirty="0"/>
              <a:t>·</a:t>
            </a:r>
            <a:r>
              <a:rPr lang="zh-CN" altLang="zh-CN" sz="2000" dirty="0"/>
              <a:t>影印版</a:t>
            </a:r>
            <a:r>
              <a:rPr lang="en-US" altLang="zh-CN" sz="2000" dirty="0"/>
              <a:t>)</a:t>
            </a:r>
            <a:r>
              <a:rPr lang="zh-CN" altLang="zh-CN" sz="2000" dirty="0"/>
              <a:t> 韦克利（</a:t>
            </a:r>
            <a:r>
              <a:rPr lang="en-US" altLang="zh-CN" sz="2000" dirty="0"/>
              <a:t>John </a:t>
            </a:r>
            <a:r>
              <a:rPr lang="en-US" altLang="zh-CN" sz="2000" dirty="0" err="1"/>
              <a:t>F.Wakerly</a:t>
            </a:r>
            <a:r>
              <a:rPr lang="zh-CN" altLang="zh-CN" sz="2000" dirty="0"/>
              <a:t>） 高等教育出版社</a:t>
            </a:r>
            <a:r>
              <a:rPr lang="en-US" altLang="zh-CN" sz="2000" dirty="0"/>
              <a:t>;  </a:t>
            </a:r>
            <a:endParaRPr lang="en-US" altLang="zh-CN" sz="2000" dirty="0"/>
          </a:p>
          <a:p>
            <a:pPr lvl="1"/>
            <a:r>
              <a:rPr lang="en-US" altLang="zh-CN" sz="2000" dirty="0"/>
              <a:t>Digital Design and Computer Architecture </a:t>
            </a:r>
            <a:r>
              <a:rPr lang="zh-CN" altLang="en-US" sz="2000" dirty="0"/>
              <a:t>数字设计和计算机体系结构 </a:t>
            </a:r>
            <a:r>
              <a:rPr lang="en-US" altLang="zh-CN" sz="2000" dirty="0"/>
              <a:t>David M. </a:t>
            </a:r>
            <a:r>
              <a:rPr lang="en-US" altLang="zh-CN" sz="2000" dirty="0" err="1"/>
              <a:t>harris</a:t>
            </a:r>
            <a:r>
              <a:rPr lang="en-US" altLang="zh-CN" sz="2000" dirty="0"/>
              <a:t> and Sarah L. Harris </a:t>
            </a:r>
            <a:r>
              <a:rPr lang="zh-CN" altLang="en-US" sz="2000" dirty="0"/>
              <a:t>陈虎译</a:t>
            </a:r>
            <a:endParaRPr lang="en-US" altLang="zh-CN" sz="2000" dirty="0"/>
          </a:p>
          <a:p>
            <a:pPr lvl="1"/>
            <a:r>
              <a:rPr lang="en-US" altLang="zh-CN" sz="2000" dirty="0"/>
              <a:t>Digital Design(5</a:t>
            </a:r>
            <a:r>
              <a:rPr lang="en-US" altLang="zh-CN" sz="2000" baseline="30000" dirty="0"/>
              <a:t>th</a:t>
            </a:r>
            <a:r>
              <a:rPr lang="en-US" altLang="zh-CN" sz="2000" dirty="0"/>
              <a:t>), M. Morris </a:t>
            </a:r>
            <a:r>
              <a:rPr lang="en-US" altLang="zh-CN" sz="2000" dirty="0" err="1"/>
              <a:t>Mano,Michael</a:t>
            </a:r>
            <a:r>
              <a:rPr lang="en-US" altLang="zh-CN" sz="2000" dirty="0"/>
              <a:t> </a:t>
            </a:r>
            <a:r>
              <a:rPr lang="en-US" altLang="zh-CN" sz="2000" dirty="0" err="1"/>
              <a:t>D.Ciletti</a:t>
            </a:r>
            <a:r>
              <a:rPr lang="en-US" altLang="zh-CN" sz="2000" dirty="0"/>
              <a:t>  Prentice Hall; 5th </a:t>
            </a:r>
            <a:r>
              <a:rPr lang="en-US" altLang="zh-CN" sz="2000" dirty="0" err="1"/>
              <a:t>Revisededition</a:t>
            </a:r>
            <a:endParaRPr lang="en-US" altLang="zh-CN" sz="2000" dirty="0"/>
          </a:p>
        </p:txBody>
      </p:sp>
      <p:sp>
        <p:nvSpPr>
          <p:cNvPr id="18436" name="日期占位符 8"/>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23413C-3861-42F1-81A5-BA23DC5DF5E8}" type="datetime2">
              <a:rPr lang="zh-CN" altLang="en-US" smtClean="0"/>
            </a:fld>
            <a:endParaRPr lang="en-US" altLang="zh-CN"/>
          </a:p>
        </p:txBody>
      </p:sp>
      <p:sp>
        <p:nvSpPr>
          <p:cNvPr id="18437" name="灯片编号占位符 9"/>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AE1A2A-9871-4499-928D-FB0A02A3DAE5}" type="slidenum">
              <a:rPr lang="en-US" altLang="zh-CN" smtClean="0"/>
            </a:fld>
            <a:endParaRPr lang="en-US" altLang="zh-CN"/>
          </a:p>
        </p:txBody>
      </p:sp>
      <p:sp>
        <p:nvSpPr>
          <p:cNvPr id="18438" name="页脚占位符 10"/>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pic>
        <p:nvPicPr>
          <p:cNvPr id="18439" name="Picture 12" descr="http://img33.dangdang.com/95/13/9294413-1_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9800" y="0"/>
            <a:ext cx="217646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 descr="http://img34.dangdang.com/42/33/20162184-1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508" y="953820"/>
            <a:ext cx="2345445" cy="2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C:\Users\Wu Haijun\AppData\Local\Microsoft\Windows\Temporary Internet Files\Content.IE5\P9GP1J95\c5957078-f610-406e-8f8c-feb3db694b7d[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6529859" y="2349104"/>
            <a:ext cx="2413819" cy="32774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预订】Digital Desig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6553200" y="3705341"/>
            <a:ext cx="2492387" cy="30718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r>
              <a:rPr lang="zh-CN" altLang="en-US" dirty="0"/>
              <a:t>学什么？</a:t>
            </a:r>
            <a:endParaRPr lang="zh-CN" altLang="en-US" dirty="0"/>
          </a:p>
        </p:txBody>
      </p:sp>
      <p:sp>
        <p:nvSpPr>
          <p:cNvPr id="15363" name="Rectangle 5"/>
          <p:cNvSpPr>
            <a:spLocks noGrp="1" noChangeArrowheads="1"/>
          </p:cNvSpPr>
          <p:nvPr>
            <p:ph idx="1"/>
          </p:nvPr>
        </p:nvSpPr>
        <p:spPr>
          <a:xfrm>
            <a:off x="444500" y="1071563"/>
            <a:ext cx="8686800" cy="5094287"/>
          </a:xfrm>
        </p:spPr>
        <p:txBody>
          <a:bodyPr/>
          <a:lstStyle/>
          <a:p>
            <a:r>
              <a:rPr lang="zh-CN" altLang="en-US" sz="3600" dirty="0"/>
              <a:t>本课程的内容：</a:t>
            </a:r>
            <a:endParaRPr lang="en-US" altLang="zh-CN" sz="3600" dirty="0"/>
          </a:p>
          <a:p>
            <a:pPr lvl="1"/>
            <a:r>
              <a:rPr lang="zh-CN" altLang="en-US" sz="3200" dirty="0"/>
              <a:t>信息的表示：数制和编码</a:t>
            </a:r>
            <a:endParaRPr lang="en-US" altLang="zh-CN" sz="3200" dirty="0"/>
          </a:p>
          <a:p>
            <a:pPr lvl="1"/>
            <a:r>
              <a:rPr lang="zh-CN" altLang="en-US" sz="3200" dirty="0"/>
              <a:t>逻辑的运算：布尔代数</a:t>
            </a:r>
            <a:endParaRPr lang="en-US" altLang="zh-CN" sz="3200" dirty="0"/>
          </a:p>
          <a:p>
            <a:pPr lvl="1"/>
            <a:r>
              <a:rPr lang="zh-CN" altLang="en-US" sz="3200" dirty="0"/>
              <a:t>物理的实现</a:t>
            </a:r>
            <a:endParaRPr lang="en-US" altLang="zh-CN" sz="3200" dirty="0"/>
          </a:p>
          <a:p>
            <a:pPr lvl="2"/>
            <a:r>
              <a:rPr lang="zh-CN" altLang="en-US" sz="2800" dirty="0"/>
              <a:t>对象：组合逻辑、时序逻辑</a:t>
            </a:r>
            <a:endParaRPr lang="en-US" altLang="zh-CN" sz="2800" dirty="0"/>
          </a:p>
          <a:p>
            <a:pPr lvl="2"/>
            <a:r>
              <a:rPr lang="zh-CN" altLang="en-US" sz="2800" dirty="0"/>
              <a:t>途径：门电路、集成器件、可编程器件</a:t>
            </a:r>
            <a:endParaRPr lang="en-US" altLang="zh-CN" sz="2800" dirty="0"/>
          </a:p>
          <a:p>
            <a:pPr lvl="2"/>
            <a:r>
              <a:rPr lang="zh-CN" altLang="en-US" sz="2800" dirty="0"/>
              <a:t>作用：运算、存储、控制、输入输出</a:t>
            </a:r>
            <a:endParaRPr lang="en-US" altLang="zh-CN" sz="2800" dirty="0"/>
          </a:p>
          <a:p>
            <a:pPr lvl="2"/>
            <a:r>
              <a:rPr lang="zh-CN" altLang="en-US" sz="2800" dirty="0"/>
              <a:t>电气特性：时间、功耗、电压等</a:t>
            </a:r>
            <a:endParaRPr lang="en-US" altLang="zh-CN" sz="2800" dirty="0"/>
          </a:p>
          <a:p>
            <a:pPr lvl="1"/>
            <a:endParaRPr lang="en-US" altLang="zh-CN" sz="3200" dirty="0"/>
          </a:p>
        </p:txBody>
      </p:sp>
      <p:sp>
        <p:nvSpPr>
          <p:cNvPr id="15364" name="日期占位符 4"/>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CF5BB5-44A4-469A-9DFD-0DA0E3A24235}" type="datetime2">
              <a:rPr lang="zh-CN" altLang="en-US" smtClean="0"/>
            </a:fld>
            <a:endParaRPr lang="en-US" altLang="zh-CN"/>
          </a:p>
        </p:txBody>
      </p:sp>
      <p:sp>
        <p:nvSpPr>
          <p:cNvPr id="15366" name="页脚占位符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15365" name="灯片编号占位符 5"/>
          <p:cNvSpPr>
            <a:spLocks noGrp="1"/>
          </p:cNvSpPr>
          <p:nvPr>
            <p:ph type="sldNum" sz="quarter" idx="12"/>
          </p:nvPr>
        </p:nvSpPr>
        <p:spPr>
          <a:xfrm>
            <a:off x="6659563" y="6453188"/>
            <a:ext cx="2133600" cy="26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8029D01-32FB-481D-8F01-900CF8FD9EB0}" type="slidenum">
              <a:rPr lang="en-US" altLang="zh-CN" smtClean="0"/>
            </a:fld>
            <a:endParaRPr lang="en-US" altLang="zh-CN"/>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课程学时分布</a:t>
            </a:r>
            <a:endParaRPr lang="zh-CN" altLang="en-US" dirty="0"/>
          </a:p>
        </p:txBody>
      </p:sp>
      <p:sp>
        <p:nvSpPr>
          <p:cNvPr id="3" name="内容占位符 2"/>
          <p:cNvSpPr>
            <a:spLocks noGrp="1"/>
          </p:cNvSpPr>
          <p:nvPr>
            <p:ph idx="1"/>
          </p:nvPr>
        </p:nvSpPr>
        <p:spPr/>
        <p:txBody>
          <a:bodyPr/>
          <a:lstStyle/>
          <a:p>
            <a:r>
              <a:rPr lang="zh-CN" altLang="zh-CN" dirty="0"/>
              <a:t>第</a:t>
            </a:r>
            <a:r>
              <a:rPr lang="en-US" altLang="zh-CN" dirty="0"/>
              <a:t>1</a:t>
            </a:r>
            <a:r>
              <a:rPr lang="zh-CN" altLang="zh-CN" dirty="0"/>
              <a:t>章引言</a:t>
            </a:r>
            <a:r>
              <a:rPr lang="zh-CN" altLang="en-US" dirty="0"/>
              <a:t>：</a:t>
            </a:r>
            <a:r>
              <a:rPr lang="en-US" altLang="zh-CN" dirty="0"/>
              <a:t>1</a:t>
            </a:r>
            <a:r>
              <a:rPr lang="zh-CN" altLang="zh-CN" dirty="0"/>
              <a:t>学时</a:t>
            </a:r>
            <a:endParaRPr lang="en-US" altLang="zh-CN" dirty="0"/>
          </a:p>
          <a:p>
            <a:r>
              <a:rPr lang="zh-CN" altLang="zh-CN" dirty="0"/>
              <a:t>第</a:t>
            </a:r>
            <a:r>
              <a:rPr lang="en-US" altLang="zh-CN" dirty="0"/>
              <a:t>2</a:t>
            </a:r>
            <a:r>
              <a:rPr lang="zh-CN" altLang="zh-CN" dirty="0"/>
              <a:t>章数制和编码</a:t>
            </a:r>
            <a:r>
              <a:rPr lang="zh-CN" altLang="en-US" dirty="0"/>
              <a:t>：</a:t>
            </a:r>
            <a:r>
              <a:rPr lang="en-US" altLang="zh-CN" dirty="0"/>
              <a:t>3</a:t>
            </a:r>
            <a:r>
              <a:rPr lang="zh-CN" altLang="zh-CN" dirty="0"/>
              <a:t>学时</a:t>
            </a:r>
            <a:endParaRPr lang="zh-CN" altLang="zh-CN" dirty="0"/>
          </a:p>
          <a:p>
            <a:r>
              <a:rPr lang="zh-CN" altLang="zh-CN" dirty="0"/>
              <a:t>第</a:t>
            </a:r>
            <a:r>
              <a:rPr lang="en-US" altLang="zh-CN" dirty="0"/>
              <a:t>3</a:t>
            </a:r>
            <a:r>
              <a:rPr lang="zh-CN" altLang="zh-CN" dirty="0"/>
              <a:t>章数字电路 </a:t>
            </a:r>
            <a:r>
              <a:rPr lang="zh-CN" altLang="en-US" dirty="0"/>
              <a:t>：</a:t>
            </a:r>
            <a:r>
              <a:rPr lang="en-US" altLang="zh-CN" dirty="0"/>
              <a:t>3</a:t>
            </a:r>
            <a:r>
              <a:rPr lang="zh-CN" altLang="zh-CN" dirty="0"/>
              <a:t>学时</a:t>
            </a:r>
            <a:endParaRPr lang="zh-CN" altLang="zh-CN" dirty="0"/>
          </a:p>
          <a:p>
            <a:r>
              <a:rPr lang="zh-CN" altLang="zh-CN" dirty="0"/>
              <a:t>第</a:t>
            </a:r>
            <a:r>
              <a:rPr lang="en-US" altLang="zh-CN" dirty="0"/>
              <a:t>4</a:t>
            </a:r>
            <a:r>
              <a:rPr lang="zh-CN" altLang="zh-CN" dirty="0"/>
              <a:t>章组合逻辑设计原理 </a:t>
            </a:r>
            <a:r>
              <a:rPr lang="zh-CN" altLang="en-US" dirty="0"/>
              <a:t>： </a:t>
            </a:r>
            <a:r>
              <a:rPr lang="en-US" altLang="zh-CN" dirty="0"/>
              <a:t>5(2)</a:t>
            </a:r>
            <a:r>
              <a:rPr lang="zh-CN" altLang="zh-CN" dirty="0"/>
              <a:t>学时</a:t>
            </a:r>
            <a:endParaRPr lang="zh-CN" altLang="zh-CN" dirty="0"/>
          </a:p>
          <a:p>
            <a:r>
              <a:rPr lang="zh-CN" altLang="zh-CN" dirty="0"/>
              <a:t>第</a:t>
            </a:r>
            <a:r>
              <a:rPr lang="en-US" altLang="zh-CN" dirty="0"/>
              <a:t>6</a:t>
            </a:r>
            <a:r>
              <a:rPr lang="zh-CN" altLang="zh-CN" dirty="0"/>
              <a:t>章组合逻辑设计实践 </a:t>
            </a:r>
            <a:r>
              <a:rPr lang="zh-CN" altLang="en-US" dirty="0"/>
              <a:t>： </a:t>
            </a:r>
            <a:r>
              <a:rPr lang="en-US" altLang="zh-CN" dirty="0"/>
              <a:t>4(2)</a:t>
            </a:r>
            <a:r>
              <a:rPr lang="zh-CN" altLang="zh-CN" dirty="0"/>
              <a:t>学时</a:t>
            </a:r>
            <a:endParaRPr lang="zh-CN" altLang="zh-CN" dirty="0"/>
          </a:p>
          <a:p>
            <a:r>
              <a:rPr lang="zh-CN" altLang="zh-CN" dirty="0"/>
              <a:t>第</a:t>
            </a:r>
            <a:r>
              <a:rPr lang="en-US" altLang="zh-CN" dirty="0"/>
              <a:t>7</a:t>
            </a:r>
            <a:r>
              <a:rPr lang="zh-CN" altLang="zh-CN" dirty="0"/>
              <a:t>章时序逻辑设计原理 </a:t>
            </a:r>
            <a:r>
              <a:rPr lang="zh-CN" altLang="en-US" dirty="0"/>
              <a:t>： </a:t>
            </a:r>
            <a:r>
              <a:rPr lang="en-US" altLang="zh-CN" dirty="0"/>
              <a:t>10(2)</a:t>
            </a:r>
            <a:r>
              <a:rPr lang="zh-CN" altLang="zh-CN" dirty="0"/>
              <a:t>学时</a:t>
            </a:r>
            <a:endParaRPr lang="zh-CN" altLang="zh-CN" dirty="0"/>
          </a:p>
          <a:p>
            <a:r>
              <a:rPr lang="zh-CN" altLang="zh-CN" dirty="0"/>
              <a:t>第</a:t>
            </a:r>
            <a:r>
              <a:rPr lang="en-US" altLang="zh-CN" dirty="0"/>
              <a:t>8</a:t>
            </a:r>
            <a:r>
              <a:rPr lang="zh-CN" altLang="zh-CN" dirty="0"/>
              <a:t>章时序逻辑设计实践 </a:t>
            </a:r>
            <a:r>
              <a:rPr lang="zh-CN" altLang="en-US" dirty="0"/>
              <a:t>： </a:t>
            </a:r>
            <a:r>
              <a:rPr lang="en-US" altLang="zh-CN" dirty="0"/>
              <a:t>6(2)</a:t>
            </a:r>
            <a:r>
              <a:rPr lang="zh-CN" altLang="zh-CN" dirty="0"/>
              <a:t>学时</a:t>
            </a:r>
            <a:endParaRPr lang="zh-CN" altLang="zh-CN" dirty="0"/>
          </a:p>
          <a:p>
            <a:r>
              <a:rPr lang="zh-CN" altLang="zh-CN" dirty="0"/>
              <a:t>第</a:t>
            </a:r>
            <a:r>
              <a:rPr lang="en-US" altLang="zh-CN" dirty="0"/>
              <a:t>9</a:t>
            </a:r>
            <a:r>
              <a:rPr lang="zh-CN" altLang="zh-CN" dirty="0"/>
              <a:t>章存储器</a:t>
            </a:r>
            <a:r>
              <a:rPr lang="en-US" altLang="zh-CN" dirty="0"/>
              <a:t>.CPLD</a:t>
            </a:r>
            <a:r>
              <a:rPr lang="zh-CN" altLang="zh-CN" dirty="0"/>
              <a:t>和</a:t>
            </a:r>
            <a:r>
              <a:rPr lang="en-US" altLang="zh-CN" dirty="0"/>
              <a:t>FPGA </a:t>
            </a:r>
            <a:r>
              <a:rPr lang="zh-CN" altLang="en-US" dirty="0"/>
              <a:t>： </a:t>
            </a:r>
            <a:r>
              <a:rPr lang="en-US" altLang="zh-CN" dirty="0"/>
              <a:t>4(2)</a:t>
            </a:r>
            <a:r>
              <a:rPr lang="zh-CN" altLang="zh-CN" dirty="0"/>
              <a:t>学时</a:t>
            </a:r>
            <a:endParaRPr lang="zh-CN" altLang="zh-CN" dirty="0"/>
          </a:p>
          <a:p>
            <a:r>
              <a:rPr lang="en-US" altLang="zh-CN" dirty="0"/>
              <a:t>10</a:t>
            </a:r>
            <a:r>
              <a:rPr lang="zh-CN" altLang="zh-CN" dirty="0"/>
              <a:t>章 数字系统设计</a:t>
            </a:r>
            <a:r>
              <a:rPr lang="zh-CN" altLang="en-US" dirty="0"/>
              <a:t>： </a:t>
            </a:r>
            <a:r>
              <a:rPr lang="en-US" altLang="zh-CN" dirty="0"/>
              <a:t>2</a:t>
            </a:r>
            <a:r>
              <a:rPr lang="zh-CN" altLang="zh-CN" dirty="0"/>
              <a:t>学时</a:t>
            </a:r>
            <a:endParaRPr lang="zh-CN" altLang="zh-CN" dirty="0"/>
          </a:p>
          <a:p>
            <a:endParaRPr lang="zh-CN" altLang="en-US" dirty="0"/>
          </a:p>
        </p:txBody>
      </p:sp>
      <p:sp>
        <p:nvSpPr>
          <p:cNvPr id="4" name="日期占位符 3"/>
          <p:cNvSpPr>
            <a:spLocks noGrp="1"/>
          </p:cNvSpPr>
          <p:nvPr>
            <p:ph type="dt" sz="half" idx="10"/>
          </p:nvPr>
        </p:nvSpPr>
        <p:spPr/>
        <p:txBody>
          <a:bodyPr/>
          <a:lstStyle/>
          <a:p>
            <a:pPr>
              <a:defRPr/>
            </a:pPr>
            <a:fld id="{9079C2C5-2054-414C-B605-6BE38098EDF1}"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学习前景</a:t>
            </a:r>
            <a:endParaRPr lang="zh-CN" altLang="en-US" dirty="0"/>
          </a:p>
        </p:txBody>
      </p:sp>
      <p:sp>
        <p:nvSpPr>
          <p:cNvPr id="3" name="内容占位符 2"/>
          <p:cNvSpPr>
            <a:spLocks noGrp="1"/>
          </p:cNvSpPr>
          <p:nvPr>
            <p:ph idx="1"/>
          </p:nvPr>
        </p:nvSpPr>
        <p:spPr/>
        <p:txBody>
          <a:bodyPr/>
          <a:lstStyle/>
          <a:p>
            <a:pPr eaLnBrk="1" hangingPunct="1"/>
            <a:r>
              <a:rPr lang="en-US" altLang="zh-CN" sz="3200" dirty="0"/>
              <a:t>2013</a:t>
            </a:r>
            <a:r>
              <a:rPr lang="zh-CN" altLang="en-US" sz="3200" dirty="0"/>
              <a:t>年以来我国进口商品金额最大的是？</a:t>
            </a:r>
            <a:endParaRPr lang="en-US" altLang="zh-CN" sz="3200" dirty="0"/>
          </a:p>
          <a:p>
            <a:pPr eaLnBrk="1" hangingPunct="1"/>
            <a:r>
              <a:rPr lang="en-US" altLang="zh-CN" sz="3200" dirty="0">
                <a:solidFill>
                  <a:srgbClr val="FF0000"/>
                </a:solidFill>
              </a:rPr>
              <a:t>2015</a:t>
            </a:r>
            <a:r>
              <a:rPr lang="zh-CN" altLang="en-US" sz="3200" dirty="0">
                <a:solidFill>
                  <a:srgbClr val="FF0000"/>
                </a:solidFill>
              </a:rPr>
              <a:t>年进口集成电路</a:t>
            </a:r>
            <a:r>
              <a:rPr lang="en-US" altLang="zh-CN" sz="3200" dirty="0">
                <a:solidFill>
                  <a:srgbClr val="FF0000"/>
                </a:solidFill>
              </a:rPr>
              <a:t>230</a:t>
            </a:r>
            <a:r>
              <a:rPr lang="zh-CN" altLang="en-US" sz="3200" dirty="0">
                <a:solidFill>
                  <a:srgbClr val="FF0000"/>
                </a:solidFill>
              </a:rPr>
              <a:t>亿美元，进口石油</a:t>
            </a:r>
            <a:r>
              <a:rPr lang="en-US" altLang="zh-CN" sz="3200" dirty="0">
                <a:solidFill>
                  <a:srgbClr val="FF0000"/>
                </a:solidFill>
              </a:rPr>
              <a:t>135</a:t>
            </a:r>
            <a:r>
              <a:rPr lang="zh-CN" altLang="en-US" sz="3200" dirty="0">
                <a:solidFill>
                  <a:srgbClr val="FF0000"/>
                </a:solidFill>
              </a:rPr>
              <a:t>亿美元</a:t>
            </a:r>
            <a:endParaRPr lang="en-US" altLang="zh-CN" sz="3200" dirty="0"/>
          </a:p>
          <a:p>
            <a:pPr eaLnBrk="1" hangingPunct="1"/>
            <a:r>
              <a:rPr lang="en-US" altLang="zh-CN" sz="3200" dirty="0"/>
              <a:t>2014</a:t>
            </a:r>
            <a:r>
              <a:rPr lang="zh-CN" altLang="en-US" sz="3200" dirty="0"/>
              <a:t>年</a:t>
            </a:r>
            <a:r>
              <a:rPr lang="en-US" altLang="zh-CN" sz="3200" dirty="0"/>
              <a:t>《</a:t>
            </a:r>
            <a:r>
              <a:rPr lang="zh-CN" altLang="en-US" sz="3200" dirty="0"/>
              <a:t>国家集成电路产业发展推进纲要</a:t>
            </a:r>
            <a:r>
              <a:rPr lang="en-US" altLang="zh-CN" sz="3200" dirty="0"/>
              <a:t>》</a:t>
            </a:r>
            <a:endParaRPr lang="en-US" altLang="zh-CN" sz="3200" dirty="0"/>
          </a:p>
          <a:p>
            <a:pPr marL="342900" lvl="1" indent="-342900" eaLnBrk="1" hangingPunct="1">
              <a:buClr>
                <a:schemeClr val="tx2"/>
              </a:buClr>
            </a:pPr>
            <a:r>
              <a:rPr lang="zh-CN" altLang="en-US" sz="3200" dirty="0"/>
              <a:t>系统设计能力是计算机专业的核心竞争力</a:t>
            </a:r>
            <a:endParaRPr lang="en-US" altLang="zh-CN" sz="3200" dirty="0"/>
          </a:p>
          <a:p>
            <a:pPr eaLnBrk="1" hangingPunct="1"/>
            <a:r>
              <a:rPr lang="zh-CN" altLang="en-US" sz="3200" dirty="0"/>
              <a:t>硬件理解程度的高低决定了系统设计的能力</a:t>
            </a:r>
            <a:endParaRPr lang="zh-CN" altLang="en-US" sz="3200" dirty="0"/>
          </a:p>
        </p:txBody>
      </p:sp>
      <p:sp>
        <p:nvSpPr>
          <p:cNvPr id="4" name="日期占位符 3"/>
          <p:cNvSpPr>
            <a:spLocks noGrp="1"/>
          </p:cNvSpPr>
          <p:nvPr>
            <p:ph type="dt" sz="half" idx="10"/>
          </p:nvPr>
        </p:nvSpPr>
        <p:spPr/>
        <p:txBody>
          <a:bodyPr/>
          <a:lstStyle/>
          <a:p>
            <a:pPr>
              <a:defRPr/>
            </a:pPr>
            <a:fld id="{075896A1-8D9D-49A9-8A4E-C8370B58D8A9}"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F64E44A5-2E2B-46BC-A557-DBDE20F7CA2C}"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B318C300-AE26-4FFC-8F85-EA0BCB497E80}"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F64E44A5-2E2B-46BC-A557-DBDE20F7CA2C}" type="slidenum">
              <a:rPr lang="en-US" altLang="zh-CN" smtClean="0"/>
            </a:fld>
            <a:endParaRPr lang="en-US" altLang="zh-CN"/>
          </a:p>
        </p:txBody>
      </p:sp>
      <p:pic>
        <p:nvPicPr>
          <p:cNvPr id="1026" name="Picture 2" descr="http://www.jisichuang.com/upLoad/product/month_1202/20120214171001628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7" y="23857"/>
            <a:ext cx="3908883" cy="2820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四核也要变主流"/>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5595697" y="4724"/>
            <a:ext cx="3545752" cy="31196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mages.bit-tech.net/content_images/2010/03/intel-core-i7-930-cpu-review/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1331640" y="2810883"/>
            <a:ext cx="4120451" cy="34933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2375220" y="99313"/>
            <a:ext cx="3076871" cy="2669497"/>
            <a:chOff x="2375220" y="99313"/>
            <a:chExt cx="3076871" cy="2669497"/>
          </a:xfrm>
        </p:grpSpPr>
        <p:sp>
          <p:nvSpPr>
            <p:cNvPr id="10" name="椭圆 9"/>
            <p:cNvSpPr/>
            <p:nvPr/>
          </p:nvSpPr>
          <p:spPr>
            <a:xfrm>
              <a:off x="2375220" y="99313"/>
              <a:ext cx="1497960" cy="266949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026" idx="3"/>
            </p:cNvCxnSpPr>
            <p:nvPr/>
          </p:nvCxnSpPr>
          <p:spPr>
            <a:xfrm>
              <a:off x="3909720" y="1434062"/>
              <a:ext cx="1542371" cy="0"/>
            </a:xfrm>
            <a:prstGeom prst="straightConnector1">
              <a:avLst/>
            </a:prstGeom>
            <a:ln w="254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428693" y="1268759"/>
            <a:ext cx="2089067" cy="2232249"/>
            <a:chOff x="1784113" y="459352"/>
            <a:chExt cx="2089067" cy="2232249"/>
          </a:xfrm>
        </p:grpSpPr>
        <p:sp>
          <p:nvSpPr>
            <p:cNvPr id="18" name="椭圆 17"/>
            <p:cNvSpPr/>
            <p:nvPr/>
          </p:nvSpPr>
          <p:spPr>
            <a:xfrm>
              <a:off x="2375220" y="459352"/>
              <a:ext cx="1497960" cy="122413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H="1">
              <a:off x="1784113" y="1683489"/>
              <a:ext cx="914791" cy="1008112"/>
            </a:xfrm>
            <a:prstGeom prst="straightConnector1">
              <a:avLst/>
            </a:prstGeom>
            <a:ln w="254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6768780" y="3212976"/>
            <a:ext cx="1115588" cy="461665"/>
          </a:xfrm>
          <a:prstGeom prst="rect">
            <a:avLst/>
          </a:prstGeom>
          <a:noFill/>
        </p:spPr>
        <p:txBody>
          <a:bodyPr wrap="square" rtlCol="0">
            <a:spAutoFit/>
          </a:bodyPr>
          <a:lstStyle/>
          <a:p>
            <a:r>
              <a:rPr lang="zh-CN" altLang="en-US" sz="2400" dirty="0"/>
              <a:t>主机箱</a:t>
            </a:r>
            <a:endParaRPr lang="zh-CN" altLang="en-US" sz="2400" dirty="0"/>
          </a:p>
        </p:txBody>
      </p:sp>
      <p:sp>
        <p:nvSpPr>
          <p:cNvPr id="23" name="TextBox 22"/>
          <p:cNvSpPr txBox="1"/>
          <p:nvPr/>
        </p:nvSpPr>
        <p:spPr>
          <a:xfrm>
            <a:off x="5462006" y="5402833"/>
            <a:ext cx="1115588" cy="461665"/>
          </a:xfrm>
          <a:prstGeom prst="rect">
            <a:avLst/>
          </a:prstGeom>
          <a:noFill/>
        </p:spPr>
        <p:txBody>
          <a:bodyPr wrap="square" rtlCol="0">
            <a:spAutoFit/>
          </a:bodyPr>
          <a:lstStyle/>
          <a:p>
            <a:r>
              <a:rPr lang="zh-CN" altLang="en-US" sz="2400" dirty="0"/>
              <a:t>主板</a:t>
            </a:r>
            <a:endParaRPr lang="zh-CN" altLang="en-US" sz="2400" dirty="0"/>
          </a:p>
        </p:txBody>
      </p:sp>
      <p:grpSp>
        <p:nvGrpSpPr>
          <p:cNvPr id="24" name="组合 23"/>
          <p:cNvGrpSpPr/>
          <p:nvPr/>
        </p:nvGrpSpPr>
        <p:grpSpPr>
          <a:xfrm>
            <a:off x="3707904" y="3890161"/>
            <a:ext cx="4978896" cy="1334749"/>
            <a:chOff x="621118" y="488466"/>
            <a:chExt cx="4978896" cy="1334749"/>
          </a:xfrm>
        </p:grpSpPr>
        <p:sp>
          <p:nvSpPr>
            <p:cNvPr id="25" name="椭圆 24"/>
            <p:cNvSpPr/>
            <p:nvPr/>
          </p:nvSpPr>
          <p:spPr>
            <a:xfrm>
              <a:off x="621118" y="488466"/>
              <a:ext cx="1497960" cy="1334749"/>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a:off x="1989270" y="1155841"/>
              <a:ext cx="3610744" cy="0"/>
            </a:xfrm>
            <a:prstGeom prst="straightConnector1">
              <a:avLst/>
            </a:prstGeom>
            <a:ln w="254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69942" y="170016"/>
            <a:ext cx="615553" cy="4843160"/>
          </a:xfrm>
          <a:prstGeom prst="rect">
            <a:avLst/>
          </a:prstGeom>
          <a:solidFill>
            <a:schemeClr val="accent5">
              <a:lumMod val="20000"/>
              <a:lumOff val="80000"/>
            </a:schemeClr>
          </a:solidFill>
        </p:spPr>
        <p:txBody>
          <a:bodyPr vert="eaVert" wrap="square" rtlCol="0">
            <a:spAutoFit/>
          </a:bodyPr>
          <a:lstStyle/>
          <a:p>
            <a:r>
              <a:rPr lang="zh-CN" altLang="en-US" sz="2800" dirty="0">
                <a:solidFill>
                  <a:srgbClr val="FF0000"/>
                </a:solidFill>
              </a:rPr>
              <a:t>数字系统硬件的微观解析</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endParaRPr lang="zh-CN" altLang="en-US" dirty="0"/>
          </a:p>
        </p:txBody>
      </p:sp>
      <p:sp>
        <p:nvSpPr>
          <p:cNvPr id="3" name="内容占位符 2"/>
          <p:cNvSpPr>
            <a:spLocks noGrp="1"/>
          </p:cNvSpPr>
          <p:nvPr>
            <p:ph idx="1"/>
          </p:nvPr>
        </p:nvSpPr>
        <p:spPr/>
        <p:txBody>
          <a:bodyPr/>
          <a:lstStyle/>
          <a:p>
            <a:r>
              <a:rPr lang="zh-CN" altLang="en-US" dirty="0"/>
              <a:t>课程介绍</a:t>
            </a:r>
            <a:endParaRPr lang="en-US" altLang="zh-CN" dirty="0"/>
          </a:p>
          <a:p>
            <a:pPr lvl="1"/>
            <a:r>
              <a:rPr lang="zh-CN" altLang="en-US" dirty="0"/>
              <a:t>为什么</a:t>
            </a:r>
            <a:endParaRPr lang="en-US" altLang="zh-CN" dirty="0"/>
          </a:p>
          <a:p>
            <a:pPr lvl="1"/>
            <a:r>
              <a:rPr lang="zh-CN" altLang="en-US" dirty="0"/>
              <a:t>学什么</a:t>
            </a:r>
            <a:endParaRPr lang="en-US" altLang="zh-CN" dirty="0"/>
          </a:p>
          <a:p>
            <a:pPr lvl="1"/>
            <a:r>
              <a:rPr lang="zh-CN" altLang="en-US" dirty="0"/>
              <a:t>怎么学</a:t>
            </a:r>
            <a:endParaRPr lang="en-US" altLang="zh-CN" dirty="0"/>
          </a:p>
          <a:p>
            <a:r>
              <a:rPr lang="zh-CN" altLang="en-US" dirty="0"/>
              <a:t>术语解析</a:t>
            </a:r>
            <a:endParaRPr lang="zh-CN" altLang="en-US" dirty="0"/>
          </a:p>
        </p:txBody>
      </p:sp>
      <p:sp>
        <p:nvSpPr>
          <p:cNvPr id="4" name="日期占位符 3"/>
          <p:cNvSpPr>
            <a:spLocks noGrp="1"/>
          </p:cNvSpPr>
          <p:nvPr>
            <p:ph type="dt" sz="half" idx="10"/>
          </p:nvPr>
        </p:nvSpPr>
        <p:spPr/>
        <p:txBody>
          <a:bodyPr/>
          <a:lstStyle/>
          <a:p>
            <a:pPr>
              <a:defRPr/>
            </a:pPr>
            <a:fld id="{50782CF5-AFA3-4D18-A881-C40DDC596D81}" type="datetime2">
              <a:rPr lang="zh-CN" altLang="en-US" smtClean="0"/>
            </a:fld>
            <a:endParaRPr lang="en-US" altLang="zh-CN" dirty="0"/>
          </a:p>
        </p:txBody>
      </p:sp>
      <p:sp>
        <p:nvSpPr>
          <p:cNvPr id="5" name="页脚占位符 4"/>
          <p:cNvSpPr>
            <a:spLocks noGrp="1"/>
          </p:cNvSpPr>
          <p:nvPr>
            <p:ph type="ftr" sz="quarter" idx="11"/>
          </p:nvPr>
        </p:nvSpPr>
        <p:spPr/>
        <p:txBody>
          <a:bodyPr/>
          <a:lstStyle/>
          <a:p>
            <a:pPr>
              <a:defRPr/>
            </a:pPr>
            <a:r>
              <a:rPr lang="zh-CN" altLang="en-US"/>
              <a:t>课程引论</a:t>
            </a:r>
            <a:endParaRPr lang="en-US" altLang="zh-CN" dirty="0"/>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 name="Picture 9"/>
          <p:cNvPicPr>
            <a:picLocks noGrp="1" noChangeAspect="1" noChangeArrowheads="1"/>
          </p:cNvPicPr>
          <p:nvPr>
            <p:ph idx="1"/>
          </p:nvPr>
        </p:nvPicPr>
        <p:blipFill rotWithShape="1">
          <a:blip r:embed="rId1" cstate="print"/>
          <a:stretch>
            <a:fillRect/>
          </a:stretch>
        </p:blipFill>
        <p:spPr>
          <a:xfrm>
            <a:off x="3124200" y="2829518"/>
            <a:ext cx="6019800" cy="3360325"/>
          </a:xfrm>
          <a:noFill/>
        </p:spPr>
      </p:pic>
      <p:sp>
        <p:nvSpPr>
          <p:cNvPr id="4" name="日期占位符 3"/>
          <p:cNvSpPr>
            <a:spLocks noGrp="1"/>
          </p:cNvSpPr>
          <p:nvPr>
            <p:ph type="dt" sz="half" idx="10"/>
          </p:nvPr>
        </p:nvSpPr>
        <p:spPr/>
        <p:txBody>
          <a:bodyPr/>
          <a:lstStyle/>
          <a:p>
            <a:pPr>
              <a:defRPr/>
            </a:pPr>
            <a:fld id="{6332DB42-7989-4D7C-82BE-2965224E5E12}"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F64E44A5-2E2B-46BC-A557-DBDE20F7CA2C}" type="slidenum">
              <a:rPr lang="en-US" altLang="zh-CN" smtClean="0"/>
            </a:fld>
            <a:endParaRPr lang="en-US" altLang="zh-C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777" y="-28221"/>
            <a:ext cx="4385224" cy="270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 y="3025040"/>
            <a:ext cx="3266789" cy="3309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http://www.iworkstation.com.cn/d/file/lab/2009-01-17/1627ee7723124650e9db44873544559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5"/>
            <a:ext cx="4758776" cy="267681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www.81tech.com/file/upload/201209/03/21-03-26-26-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a:fillRect/>
          </a:stretch>
        </p:blipFill>
        <p:spPr bwMode="auto">
          <a:xfrm>
            <a:off x="5847968" y="4679910"/>
            <a:ext cx="3296032" cy="165487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2514301" y="606159"/>
            <a:ext cx="2244474" cy="1440160"/>
            <a:chOff x="1829689" y="606159"/>
            <a:chExt cx="2244474" cy="1440160"/>
          </a:xfrm>
        </p:grpSpPr>
        <p:sp>
          <p:nvSpPr>
            <p:cNvPr id="15" name="椭圆 14"/>
            <p:cNvSpPr/>
            <p:nvPr/>
          </p:nvSpPr>
          <p:spPr>
            <a:xfrm>
              <a:off x="1829689" y="606159"/>
              <a:ext cx="1497960" cy="144016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3302978" y="1434062"/>
              <a:ext cx="771185" cy="0"/>
            </a:xfrm>
            <a:prstGeom prst="straightConnector1">
              <a:avLst/>
            </a:prstGeom>
            <a:ln w="254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79512" y="1434062"/>
            <a:ext cx="5256584" cy="5271538"/>
            <a:chOff x="179512" y="1434062"/>
            <a:chExt cx="5256584" cy="5271538"/>
          </a:xfrm>
        </p:grpSpPr>
        <p:cxnSp>
          <p:nvCxnSpPr>
            <p:cNvPr id="11" name="直接箭头连接符 10"/>
            <p:cNvCxnSpPr/>
            <p:nvPr/>
          </p:nvCxnSpPr>
          <p:spPr>
            <a:xfrm flipH="1">
              <a:off x="2771800" y="1434062"/>
              <a:ext cx="2664296" cy="17789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79512" y="2841289"/>
              <a:ext cx="2944688" cy="386431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907704" y="2852936"/>
            <a:ext cx="4112096" cy="3864311"/>
            <a:chOff x="1907704" y="2852936"/>
            <a:chExt cx="4112096" cy="3864311"/>
          </a:xfrm>
        </p:grpSpPr>
        <p:cxnSp>
          <p:nvCxnSpPr>
            <p:cNvPr id="22" name="直接箭头连接符 21"/>
            <p:cNvCxnSpPr/>
            <p:nvPr/>
          </p:nvCxnSpPr>
          <p:spPr>
            <a:xfrm flipV="1">
              <a:off x="1907704" y="4679910"/>
              <a:ext cx="1512168" cy="3332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3355504" y="2852936"/>
              <a:ext cx="2664296" cy="386431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507632" y="4679910"/>
            <a:ext cx="4528864" cy="1712953"/>
            <a:chOff x="4507632" y="4679910"/>
            <a:chExt cx="4528864" cy="1712953"/>
          </a:xfrm>
        </p:grpSpPr>
        <p:cxnSp>
          <p:nvCxnSpPr>
            <p:cNvPr id="28" name="直接箭头连接符 27"/>
            <p:cNvCxnSpPr/>
            <p:nvPr/>
          </p:nvCxnSpPr>
          <p:spPr>
            <a:xfrm>
              <a:off x="4507632" y="4845268"/>
              <a:ext cx="204556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940152" y="4679910"/>
              <a:ext cx="3096344" cy="171295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p:cNvSpPr txBox="1"/>
          <p:nvPr/>
        </p:nvSpPr>
        <p:spPr>
          <a:xfrm>
            <a:off x="1790937" y="2092686"/>
            <a:ext cx="1472344" cy="461665"/>
          </a:xfrm>
          <a:prstGeom prst="rect">
            <a:avLst/>
          </a:prstGeom>
          <a:noFill/>
        </p:spPr>
        <p:txBody>
          <a:bodyPr wrap="square" rtlCol="0">
            <a:spAutoFit/>
          </a:bodyPr>
          <a:lstStyle/>
          <a:p>
            <a:r>
              <a:rPr lang="zh-CN" altLang="en-US" sz="2400" dirty="0"/>
              <a:t>集成电路</a:t>
            </a:r>
            <a:endParaRPr lang="zh-CN" altLang="en-US" sz="2400" dirty="0"/>
          </a:p>
        </p:txBody>
      </p:sp>
      <p:sp>
        <p:nvSpPr>
          <p:cNvPr id="33" name="TextBox 32"/>
          <p:cNvSpPr txBox="1"/>
          <p:nvPr/>
        </p:nvSpPr>
        <p:spPr>
          <a:xfrm>
            <a:off x="6228184" y="2751311"/>
            <a:ext cx="2808312" cy="461665"/>
          </a:xfrm>
          <a:prstGeom prst="rect">
            <a:avLst/>
          </a:prstGeom>
          <a:noFill/>
        </p:spPr>
        <p:txBody>
          <a:bodyPr wrap="square" rtlCol="0">
            <a:spAutoFit/>
          </a:bodyPr>
          <a:lstStyle/>
          <a:p>
            <a:r>
              <a:rPr lang="zh-CN" altLang="en-US" sz="2400" dirty="0"/>
              <a:t>集成电路内部架构</a:t>
            </a:r>
            <a:endParaRPr lang="zh-CN" altLang="en-US" sz="2400" dirty="0"/>
          </a:p>
        </p:txBody>
      </p:sp>
      <p:sp>
        <p:nvSpPr>
          <p:cNvPr id="34" name="TextBox 33"/>
          <p:cNvSpPr txBox="1"/>
          <p:nvPr/>
        </p:nvSpPr>
        <p:spPr>
          <a:xfrm>
            <a:off x="647165" y="6333246"/>
            <a:ext cx="1263090" cy="461665"/>
          </a:xfrm>
          <a:prstGeom prst="rect">
            <a:avLst/>
          </a:prstGeom>
          <a:solidFill>
            <a:schemeClr val="bg1"/>
          </a:solidFill>
        </p:spPr>
        <p:txBody>
          <a:bodyPr wrap="square" rtlCol="0">
            <a:spAutoFit/>
          </a:bodyPr>
          <a:lstStyle/>
          <a:p>
            <a:r>
              <a:rPr lang="zh-CN" altLang="en-US" sz="2400" dirty="0"/>
              <a:t>逻辑门</a:t>
            </a:r>
            <a:endParaRPr lang="zh-CN" altLang="en-US" sz="2400" dirty="0"/>
          </a:p>
        </p:txBody>
      </p:sp>
      <p:sp>
        <p:nvSpPr>
          <p:cNvPr id="35" name="TextBox 34"/>
          <p:cNvSpPr txBox="1"/>
          <p:nvPr/>
        </p:nvSpPr>
        <p:spPr>
          <a:xfrm>
            <a:off x="3490638" y="6264539"/>
            <a:ext cx="1819677" cy="461665"/>
          </a:xfrm>
          <a:prstGeom prst="rect">
            <a:avLst/>
          </a:prstGeom>
          <a:solidFill>
            <a:schemeClr val="bg1"/>
          </a:solidFill>
        </p:spPr>
        <p:txBody>
          <a:bodyPr wrap="square" rtlCol="0">
            <a:spAutoFit/>
          </a:bodyPr>
          <a:lstStyle/>
          <a:p>
            <a:r>
              <a:rPr lang="zh-CN" altLang="en-US" sz="2400" dirty="0"/>
              <a:t>晶体管逻辑</a:t>
            </a:r>
            <a:endParaRPr lang="zh-CN" altLang="en-US" sz="2400" dirty="0"/>
          </a:p>
        </p:txBody>
      </p:sp>
      <p:sp>
        <p:nvSpPr>
          <p:cNvPr id="36" name="TextBox 35"/>
          <p:cNvSpPr txBox="1"/>
          <p:nvPr/>
        </p:nvSpPr>
        <p:spPr>
          <a:xfrm>
            <a:off x="6258558" y="6325514"/>
            <a:ext cx="2129866" cy="461665"/>
          </a:xfrm>
          <a:prstGeom prst="rect">
            <a:avLst/>
          </a:prstGeom>
          <a:solidFill>
            <a:schemeClr val="bg1"/>
          </a:solidFill>
        </p:spPr>
        <p:txBody>
          <a:bodyPr wrap="square" rtlCol="0">
            <a:spAutoFit/>
          </a:bodyPr>
          <a:lstStyle/>
          <a:p>
            <a:r>
              <a:rPr lang="en-US" altLang="zh-CN" sz="2400" dirty="0" err="1"/>
              <a:t>nMOS</a:t>
            </a:r>
            <a:r>
              <a:rPr lang="zh-CN" altLang="en-US" sz="2400" dirty="0"/>
              <a:t>晶体管</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p:txBody>
          <a:bodyPr/>
          <a:lstStyle/>
          <a:p>
            <a:r>
              <a:rPr lang="zh-CN" altLang="en-US" dirty="0"/>
              <a:t>术语解析</a:t>
            </a:r>
            <a:endParaRPr lang="zh-CN" altLang="en-US" dirty="0"/>
          </a:p>
        </p:txBody>
      </p:sp>
      <p:sp>
        <p:nvSpPr>
          <p:cNvPr id="8" name="副标题 7"/>
          <p:cNvSpPr>
            <a:spLocks noGrp="1"/>
          </p:cNvSpPr>
          <p:nvPr>
            <p:ph type="subTitle" idx="1"/>
          </p:nvPr>
        </p:nvSpPr>
        <p:spPr/>
        <p:txBody>
          <a:bodyPr/>
          <a:lstStyle/>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dirty="0"/>
              <a:t>术语</a:t>
            </a:r>
            <a:endParaRPr lang="zh-CN" altLang="en-US" dirty="0"/>
          </a:p>
        </p:txBody>
      </p:sp>
      <p:sp>
        <p:nvSpPr>
          <p:cNvPr id="7171" name="内容占位符 2"/>
          <p:cNvSpPr>
            <a:spLocks noGrp="1"/>
          </p:cNvSpPr>
          <p:nvPr>
            <p:ph idx="1"/>
          </p:nvPr>
        </p:nvSpPr>
        <p:spPr/>
        <p:txBody>
          <a:bodyPr/>
          <a:lstStyle/>
          <a:p>
            <a:r>
              <a:rPr lang="zh-CN" altLang="en-US" dirty="0"/>
              <a:t>数字</a:t>
            </a:r>
            <a:endParaRPr lang="en-US" altLang="zh-CN" dirty="0"/>
          </a:p>
          <a:p>
            <a:r>
              <a:rPr lang="zh-CN" altLang="en-US" dirty="0"/>
              <a:t>逻辑</a:t>
            </a:r>
            <a:endParaRPr lang="en-US" altLang="zh-CN" dirty="0"/>
          </a:p>
          <a:p>
            <a:r>
              <a:rPr lang="zh-CN" altLang="en-US" dirty="0"/>
              <a:t>电路</a:t>
            </a:r>
            <a:endParaRPr lang="en-US" altLang="zh-CN" dirty="0"/>
          </a:p>
          <a:p>
            <a:r>
              <a:rPr lang="zh-CN" altLang="en-US" dirty="0"/>
              <a:t>设计</a:t>
            </a:r>
            <a:endParaRPr lang="en-US" altLang="zh-CN" dirty="0"/>
          </a:p>
        </p:txBody>
      </p:sp>
      <p:sp>
        <p:nvSpPr>
          <p:cNvPr id="7172"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B38751-B60E-4941-80A5-B611491FDBD8}" type="datetime2">
              <a:rPr lang="zh-CN" altLang="en-US" smtClean="0"/>
            </a:fld>
            <a:endParaRPr lang="en-US" altLang="zh-CN"/>
          </a:p>
        </p:txBody>
      </p:sp>
      <p:sp>
        <p:nvSpPr>
          <p:cNvPr id="7173"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71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C33BB96-04ED-4989-917F-49FCBC7EAAC9}" type="slidenum">
              <a:rPr lang="en-US" altLang="zh-CN" smtClean="0"/>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信息、数据</a:t>
            </a:r>
            <a:endParaRPr lang="zh-CN" altLang="en-US" dirty="0"/>
          </a:p>
        </p:txBody>
      </p:sp>
      <p:sp>
        <p:nvSpPr>
          <p:cNvPr id="3" name="内容占位符 2"/>
          <p:cNvSpPr>
            <a:spLocks noGrp="1"/>
          </p:cNvSpPr>
          <p:nvPr>
            <p:ph idx="1"/>
          </p:nvPr>
        </p:nvSpPr>
        <p:spPr/>
        <p:txBody>
          <a:bodyPr/>
          <a:lstStyle/>
          <a:p>
            <a:r>
              <a:rPr lang="zh-CN" altLang="en-US" sz="2800" dirty="0"/>
              <a:t>在通常情况下，信息是指“事物运动的状态及状态变化的方式”（站在客观事物立场上），或者是 “认识主体所感知或所表述的事物运动及其变化方式的形式、内容和效用”（站在认识主体立场上）。</a:t>
            </a:r>
            <a:endParaRPr lang="en-US" altLang="zh-CN" sz="2800" dirty="0"/>
          </a:p>
          <a:p>
            <a:pPr marL="0" indent="0">
              <a:buNone/>
            </a:pPr>
            <a:r>
              <a:rPr lang="zh-CN" altLang="en-US" sz="2800" dirty="0"/>
              <a:t> </a:t>
            </a:r>
            <a:endParaRPr lang="en-US" altLang="zh-CN" sz="2800" dirty="0"/>
          </a:p>
          <a:p>
            <a:r>
              <a:rPr lang="zh-CN" altLang="en-US" sz="2800" dirty="0"/>
              <a:t>数据（</a:t>
            </a:r>
            <a:r>
              <a:rPr lang="en-US" altLang="zh-CN" sz="2800" dirty="0"/>
              <a:t>data</a:t>
            </a:r>
            <a:r>
              <a:rPr lang="zh-CN" altLang="en-US" sz="2800" dirty="0"/>
              <a:t>）是对客观事物的符号表示，是用于表示客观事物的未经加工的原始素材，如图形符号、数字、字母等。</a:t>
            </a:r>
            <a:endParaRPr lang="zh-CN" altLang="en-US" sz="2800" dirty="0"/>
          </a:p>
          <a:p>
            <a:r>
              <a:rPr lang="zh-CN" altLang="en-US" sz="2800" dirty="0"/>
              <a:t>人们使用数字、文字、声音、图像和视频等不同数据形式来表达信息、记录信息、传递信息和交流信息。</a:t>
            </a:r>
            <a:endParaRPr lang="en-US" altLang="zh-CN" sz="2800" dirty="0"/>
          </a:p>
        </p:txBody>
      </p:sp>
      <p:sp>
        <p:nvSpPr>
          <p:cNvPr id="4" name="日期占位符 3"/>
          <p:cNvSpPr>
            <a:spLocks noGrp="1"/>
          </p:cNvSpPr>
          <p:nvPr>
            <p:ph type="dt" sz="half" idx="10"/>
          </p:nvPr>
        </p:nvSpPr>
        <p:spPr/>
        <p:txBody>
          <a:bodyPr/>
          <a:lstStyle/>
          <a:p>
            <a:pPr>
              <a:defRPr/>
            </a:pPr>
            <a:fld id="{8FB3BC25-B005-4276-8675-98978618C169}" type="datetime2">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C75E8292-1E8D-4F65-A8FE-56F2C7075C84}" type="slidenum">
              <a:rPr lang="en-US" altLang="zh-CN" smtClean="0"/>
            </a:fld>
            <a:endParaRPr lang="en-US" altLang="zh-CN"/>
          </a:p>
        </p:txBody>
      </p:sp>
      <p:sp>
        <p:nvSpPr>
          <p:cNvPr id="7" name="页脚占位符 6"/>
          <p:cNvSpPr>
            <a:spLocks noGrp="1"/>
          </p:cNvSpPr>
          <p:nvPr>
            <p:ph type="ftr" sz="quarter" idx="11"/>
          </p:nvPr>
        </p:nvSpPr>
        <p:spPr/>
        <p:txBody>
          <a:bodyPr/>
          <a:lstStyle/>
          <a:p>
            <a:pPr>
              <a:defRPr/>
            </a:pPr>
            <a:r>
              <a:rPr lang="zh-CN" altLang="en-US"/>
              <a:t>课程引论</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数、数字</a:t>
            </a:r>
            <a:endParaRPr lang="zh-CN" altLang="en-US" dirty="0"/>
          </a:p>
        </p:txBody>
      </p:sp>
      <p:sp>
        <p:nvSpPr>
          <p:cNvPr id="3" name="内容占位符 2"/>
          <p:cNvSpPr>
            <a:spLocks noGrp="1"/>
          </p:cNvSpPr>
          <p:nvPr>
            <p:ph idx="1"/>
          </p:nvPr>
        </p:nvSpPr>
        <p:spPr/>
        <p:txBody>
          <a:bodyPr/>
          <a:lstStyle/>
          <a:p>
            <a:r>
              <a:rPr lang="zh-CN" altLang="zh-CN" b="1" dirty="0"/>
              <a:t>数</a:t>
            </a:r>
            <a:r>
              <a:rPr lang="zh-CN" altLang="zh-CN" dirty="0"/>
              <a:t>是</a:t>
            </a:r>
            <a:r>
              <a:rPr lang="zh-CN" altLang="en-US" dirty="0"/>
              <a:t>一个用作计数、标记或量度的</a:t>
            </a:r>
            <a:r>
              <a:rPr lang="zh-CN" altLang="en-US" dirty="0">
                <a:solidFill>
                  <a:srgbClr val="FF0000"/>
                </a:solidFill>
              </a:rPr>
              <a:t>抽象概念</a:t>
            </a:r>
            <a:r>
              <a:rPr lang="zh-CN" altLang="en-US" dirty="0"/>
              <a:t>，是比较同质或同属性事物的等级的简单符号记录形式（或称度量）。</a:t>
            </a:r>
            <a:endParaRPr lang="en-US" altLang="zh-CN" dirty="0"/>
          </a:p>
          <a:p>
            <a:endParaRPr lang="en-US" altLang="zh-CN" dirty="0"/>
          </a:p>
          <a:p>
            <a:r>
              <a:rPr lang="zh-CN" altLang="zh-CN" b="1" dirty="0"/>
              <a:t>数字</a:t>
            </a:r>
            <a:r>
              <a:rPr lang="zh-CN" altLang="zh-CN" dirty="0"/>
              <a:t>是一种用来表示</a:t>
            </a:r>
            <a:r>
              <a:rPr lang="zh-CN" altLang="zh-CN" dirty="0">
                <a:solidFill>
                  <a:srgbClr val="FF0000"/>
                </a:solidFill>
              </a:rPr>
              <a:t>数</a:t>
            </a:r>
            <a:r>
              <a:rPr lang="zh-CN" altLang="zh-CN" dirty="0"/>
              <a:t>的符号</a:t>
            </a:r>
            <a:r>
              <a:rPr lang="zh-CN" altLang="en-US" dirty="0"/>
              <a:t>。</a:t>
            </a:r>
            <a:endParaRPr lang="en-US" altLang="zh-CN" dirty="0"/>
          </a:p>
          <a:p>
            <a:endParaRPr lang="en-US" altLang="zh-CN" dirty="0"/>
          </a:p>
          <a:p>
            <a:r>
              <a:rPr lang="zh-CN" altLang="en-US" dirty="0"/>
              <a:t>数字系统中的</a:t>
            </a:r>
            <a:r>
              <a:rPr lang="zh-CN" altLang="en-US" b="1" dirty="0"/>
              <a:t>数字</a:t>
            </a:r>
            <a:r>
              <a:rPr lang="zh-CN" altLang="en-US" dirty="0"/>
              <a:t>：现实世界中各种数值、文字、符号、数据、事件、事物状态等</a:t>
            </a:r>
            <a:r>
              <a:rPr lang="zh-CN" altLang="en-US" dirty="0">
                <a:solidFill>
                  <a:srgbClr val="FF0000"/>
                </a:solidFill>
              </a:rPr>
              <a:t>信息</a:t>
            </a:r>
            <a:r>
              <a:rPr lang="zh-CN" altLang="en-US" dirty="0"/>
              <a:t>在数字系统中的</a:t>
            </a:r>
            <a:r>
              <a:rPr lang="zh-CN" altLang="en-US" b="1" dirty="0">
                <a:solidFill>
                  <a:srgbClr val="FF0000"/>
                </a:solidFill>
              </a:rPr>
              <a:t>数字化表示</a:t>
            </a:r>
            <a:r>
              <a:rPr lang="zh-CN" altLang="en-US" dirty="0"/>
              <a:t>。</a:t>
            </a:r>
            <a:endParaRPr lang="zh-CN" altLang="en-US" dirty="0"/>
          </a:p>
        </p:txBody>
      </p:sp>
      <p:sp>
        <p:nvSpPr>
          <p:cNvPr id="4" name="日期占位符 3"/>
          <p:cNvSpPr>
            <a:spLocks noGrp="1"/>
          </p:cNvSpPr>
          <p:nvPr>
            <p:ph type="dt" sz="half" idx="10"/>
          </p:nvPr>
        </p:nvSpPr>
        <p:spPr/>
        <p:txBody>
          <a:bodyPr/>
          <a:lstStyle/>
          <a:p>
            <a:pPr>
              <a:defRPr/>
            </a:pPr>
            <a:fld id="{9ABCCB5A-B45E-4A08-A398-B9FADF567163}"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5" name="Rectangle 3"/>
          <p:cNvSpPr>
            <a:spLocks noGrp="1" noChangeArrowheads="1"/>
          </p:cNvSpPr>
          <p:nvPr>
            <p:ph type="title"/>
          </p:nvPr>
        </p:nvSpPr>
        <p:spPr>
          <a:xfrm>
            <a:off x="1115616" y="158442"/>
            <a:ext cx="5048200" cy="852488"/>
          </a:xfrm>
        </p:spPr>
        <p:txBody>
          <a:bodyPr/>
          <a:lstStyle/>
          <a:p>
            <a:r>
              <a:rPr lang="zh-CN" altLang="en-US" sz="3600" dirty="0"/>
              <a:t>模拟信号与数字信号</a:t>
            </a:r>
            <a:endParaRPr lang="zh-CN" altLang="en-US" sz="3600" dirty="0"/>
          </a:p>
        </p:txBody>
      </p:sp>
      <p:sp>
        <p:nvSpPr>
          <p:cNvPr id="10246" name="内容占位符 7"/>
          <p:cNvSpPr>
            <a:spLocks noGrp="1"/>
          </p:cNvSpPr>
          <p:nvPr>
            <p:ph idx="1"/>
          </p:nvPr>
        </p:nvSpPr>
        <p:spPr>
          <a:xfrm>
            <a:off x="457200" y="1124744"/>
            <a:ext cx="8686800" cy="5153025"/>
          </a:xfrm>
        </p:spPr>
        <p:txBody>
          <a:bodyPr/>
          <a:lstStyle/>
          <a:p>
            <a:r>
              <a:rPr lang="zh-CN" altLang="en-US" sz="3200" dirty="0">
                <a:solidFill>
                  <a:srgbClr val="FF0000"/>
                </a:solidFill>
              </a:rPr>
              <a:t>模拟信号</a:t>
            </a:r>
            <a:endParaRPr lang="en-US" altLang="zh-CN" sz="3200" dirty="0">
              <a:solidFill>
                <a:srgbClr val="FF0000"/>
              </a:solidFill>
            </a:endParaRPr>
          </a:p>
          <a:p>
            <a:pPr lvl="1"/>
            <a:r>
              <a:rPr lang="zh-CN" altLang="en-US" sz="2800" dirty="0"/>
              <a:t>连续的</a:t>
            </a:r>
            <a:endParaRPr lang="en-US" altLang="zh-CN" sz="2800" dirty="0"/>
          </a:p>
          <a:p>
            <a:pPr lvl="2"/>
            <a:r>
              <a:rPr lang="zh-CN" altLang="en-US" sz="2400" b="1" dirty="0">
                <a:solidFill>
                  <a:schemeClr val="tx2"/>
                </a:solidFill>
              </a:rPr>
              <a:t>时间上</a:t>
            </a:r>
            <a:r>
              <a:rPr lang="zh-CN" altLang="en-US" sz="2400" dirty="0"/>
              <a:t>的</a:t>
            </a:r>
            <a:r>
              <a:rPr lang="zh-CN" altLang="en-US" sz="2400" b="1" dirty="0"/>
              <a:t>连续</a:t>
            </a:r>
            <a:r>
              <a:rPr lang="en-US" altLang="zh-CN" sz="2400" dirty="0"/>
              <a:t>:</a:t>
            </a:r>
            <a:r>
              <a:rPr lang="zh-CN" altLang="en-US" sz="2400" dirty="0"/>
              <a:t>任意时刻有一个相对的值</a:t>
            </a:r>
            <a:endParaRPr lang="zh-CN" altLang="en-US" sz="2400" dirty="0"/>
          </a:p>
          <a:p>
            <a:pPr lvl="2"/>
            <a:r>
              <a:rPr lang="zh-CN" altLang="en-US" sz="2400" b="1" dirty="0">
                <a:solidFill>
                  <a:schemeClr val="tx2"/>
                </a:solidFill>
              </a:rPr>
              <a:t>数值上</a:t>
            </a:r>
            <a:r>
              <a:rPr lang="zh-CN" altLang="en-US" sz="2400" dirty="0"/>
              <a:t>的</a:t>
            </a:r>
            <a:r>
              <a:rPr lang="zh-CN" altLang="en-US" sz="2400" b="1" dirty="0"/>
              <a:t>连续</a:t>
            </a:r>
            <a:r>
              <a:rPr lang="en-US" altLang="zh-CN" sz="2400" dirty="0"/>
              <a:t>:</a:t>
            </a:r>
            <a:r>
              <a:rPr lang="zh-CN" altLang="en-US" sz="2400" dirty="0"/>
              <a:t>任意时刻可以是在一定范围内的任意值</a:t>
            </a:r>
            <a:endParaRPr lang="en-US" altLang="zh-CN" sz="2400" dirty="0"/>
          </a:p>
          <a:p>
            <a:endParaRPr lang="en-US" altLang="zh-CN" sz="3200" dirty="0">
              <a:solidFill>
                <a:srgbClr val="FF0000"/>
              </a:solidFill>
            </a:endParaRPr>
          </a:p>
          <a:p>
            <a:endParaRPr lang="en-US" altLang="zh-CN" sz="3200" dirty="0">
              <a:solidFill>
                <a:srgbClr val="FF0000"/>
              </a:solidFill>
            </a:endParaRPr>
          </a:p>
          <a:p>
            <a:r>
              <a:rPr lang="zh-CN" altLang="en-US" sz="3200" dirty="0">
                <a:solidFill>
                  <a:srgbClr val="FF0000"/>
                </a:solidFill>
              </a:rPr>
              <a:t>数字信号</a:t>
            </a:r>
            <a:endParaRPr lang="en-US" altLang="zh-CN" sz="3200" dirty="0">
              <a:solidFill>
                <a:srgbClr val="FF0000"/>
              </a:solidFill>
            </a:endParaRPr>
          </a:p>
          <a:p>
            <a:pPr lvl="1"/>
            <a:r>
              <a:rPr lang="zh-CN" altLang="en-US" sz="2800" dirty="0"/>
              <a:t>非连续的（离散的）</a:t>
            </a:r>
            <a:endParaRPr lang="en-US" altLang="zh-CN" sz="2800" dirty="0"/>
          </a:p>
          <a:p>
            <a:pPr lvl="2"/>
            <a:r>
              <a:rPr lang="zh-CN" altLang="en-US" sz="2800" dirty="0"/>
              <a:t>时间上的</a:t>
            </a:r>
            <a:r>
              <a:rPr lang="zh-CN" altLang="en-US" sz="2800" b="1" dirty="0"/>
              <a:t>离散</a:t>
            </a:r>
            <a:r>
              <a:rPr lang="zh-CN" altLang="en-US" sz="2800" dirty="0"/>
              <a:t>：变量只在某些时刻有定义</a:t>
            </a:r>
            <a:endParaRPr lang="zh-CN" altLang="en-US" sz="2800" dirty="0"/>
          </a:p>
          <a:p>
            <a:pPr lvl="2"/>
            <a:r>
              <a:rPr lang="zh-CN" altLang="en-US" sz="2800" dirty="0"/>
              <a:t>数值上的</a:t>
            </a:r>
            <a:r>
              <a:rPr lang="zh-CN" altLang="en-US" sz="2800" b="1" dirty="0"/>
              <a:t>离散</a:t>
            </a:r>
            <a:r>
              <a:rPr lang="zh-CN" altLang="en-US" sz="2800" dirty="0"/>
              <a:t>：变量只能是有限集合中的一个值</a:t>
            </a:r>
            <a:endParaRPr lang="zh-CN" altLang="en-US" sz="3100" dirty="0"/>
          </a:p>
        </p:txBody>
      </p:sp>
      <p:sp>
        <p:nvSpPr>
          <p:cNvPr id="10242"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1E4A31-0E66-44D5-B8F6-66D967D59B27}" type="datetime2">
              <a:rPr lang="zh-CN" altLang="en-US" smtClean="0"/>
            </a:fld>
            <a:endParaRPr lang="en-US" altLang="zh-CN"/>
          </a:p>
        </p:txBody>
      </p:sp>
      <p:sp>
        <p:nvSpPr>
          <p:cNvPr id="10243"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1024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23CBD1-DD17-4EC0-882D-DF2E5A3D45A1}" type="slidenum">
              <a:rPr lang="en-US" altLang="zh-CN" smtClean="0"/>
            </a:fld>
            <a:endParaRPr lang="en-US" altLang="zh-CN" dirty="0"/>
          </a:p>
        </p:txBody>
      </p:sp>
      <p:sp>
        <p:nvSpPr>
          <p:cNvPr id="2" name="矩形 1"/>
          <p:cNvSpPr/>
          <p:nvPr/>
        </p:nvSpPr>
        <p:spPr>
          <a:xfrm>
            <a:off x="4822183" y="3064783"/>
            <a:ext cx="3245103" cy="523220"/>
          </a:xfrm>
          <a:prstGeom prst="rect">
            <a:avLst/>
          </a:prstGeom>
          <a:solidFill>
            <a:schemeClr val="accent5">
              <a:lumMod val="20000"/>
              <a:lumOff val="80000"/>
            </a:schemeClr>
          </a:solidFill>
          <a:ln>
            <a:solidFill>
              <a:schemeClr val="accent1">
                <a:shade val="50000"/>
              </a:schemeClr>
            </a:solidFill>
          </a:ln>
        </p:spPr>
        <p:txBody>
          <a:bodyPr wrap="square">
            <a:spAutoFit/>
          </a:bodyPr>
          <a:lstStyle/>
          <a:p>
            <a:r>
              <a:rPr lang="zh-CN" altLang="en-US" sz="2800" b="1" dirty="0">
                <a:solidFill>
                  <a:srgbClr val="FF0000"/>
                </a:solidFill>
              </a:rPr>
              <a:t>现实世界是模拟的！</a:t>
            </a:r>
            <a:endParaRPr lang="zh-CN" altLang="en-US" sz="2800" b="1" dirty="0">
              <a:solidFill>
                <a:srgbClr val="FF0000"/>
              </a:solidFill>
            </a:endParaRPr>
          </a:p>
        </p:txBody>
      </p:sp>
      <p:sp>
        <p:nvSpPr>
          <p:cNvPr id="9" name="矩形 8"/>
          <p:cNvSpPr/>
          <p:nvPr/>
        </p:nvSpPr>
        <p:spPr>
          <a:xfrm>
            <a:off x="4826926" y="3631604"/>
            <a:ext cx="3240360" cy="523220"/>
          </a:xfrm>
          <a:prstGeom prst="rect">
            <a:avLst/>
          </a:prstGeom>
          <a:solidFill>
            <a:schemeClr val="accent5">
              <a:lumMod val="20000"/>
              <a:lumOff val="80000"/>
            </a:schemeClr>
          </a:solidFill>
          <a:ln>
            <a:solidFill>
              <a:schemeClr val="accent1">
                <a:shade val="50000"/>
              </a:schemeClr>
            </a:solidFill>
          </a:ln>
        </p:spPr>
        <p:txBody>
          <a:bodyPr wrap="square">
            <a:spAutoFit/>
          </a:bodyPr>
          <a:lstStyle/>
          <a:p>
            <a:pPr marL="0" lvl="1"/>
            <a:r>
              <a:rPr lang="zh-CN" altLang="en-US" sz="2800" dirty="0">
                <a:solidFill>
                  <a:srgbClr val="002060"/>
                </a:solidFill>
              </a:rPr>
              <a:t>数字系统无处不在！</a:t>
            </a:r>
            <a:endParaRPr lang="en-US" altLang="zh-CN" sz="2800" dirty="0">
              <a:solidFill>
                <a:srgbClr val="002060"/>
              </a:solidFill>
            </a:endParaRPr>
          </a:p>
        </p:txBody>
      </p:sp>
      <p:sp>
        <p:nvSpPr>
          <p:cNvPr id="10" name="矩形 9"/>
          <p:cNvSpPr/>
          <p:nvPr/>
        </p:nvSpPr>
        <p:spPr>
          <a:xfrm>
            <a:off x="4826926" y="4239870"/>
            <a:ext cx="3863504" cy="954107"/>
          </a:xfrm>
          <a:prstGeom prst="rect">
            <a:avLst/>
          </a:prstGeom>
          <a:solidFill>
            <a:schemeClr val="accent5">
              <a:lumMod val="20000"/>
              <a:lumOff val="80000"/>
            </a:schemeClr>
          </a:solidFill>
          <a:ln>
            <a:solidFill>
              <a:schemeClr val="accent1">
                <a:shade val="50000"/>
              </a:schemeClr>
            </a:solidFill>
          </a:ln>
        </p:spPr>
        <p:txBody>
          <a:bodyPr wrap="square">
            <a:spAutoFit/>
          </a:bodyPr>
          <a:lstStyle/>
          <a:p>
            <a:pPr marL="0" lvl="1"/>
            <a:r>
              <a:rPr lang="zh-CN" altLang="en-US" sz="2800" dirty="0"/>
              <a:t>真实的数字系统在底层实现时是</a:t>
            </a:r>
            <a:r>
              <a:rPr lang="zh-CN" altLang="en-US" sz="2800" dirty="0">
                <a:solidFill>
                  <a:srgbClr val="FF0000"/>
                </a:solidFill>
              </a:rPr>
              <a:t>模拟信号的！</a:t>
            </a:r>
            <a:endParaRPr lang="en-US" altLang="zh-CN" sz="2800" dirty="0">
              <a:solidFill>
                <a:srgbClr val="FF0000"/>
              </a:solidFill>
            </a:endParaRPr>
          </a:p>
        </p:txBody>
      </p:sp>
      <p:pic>
        <p:nvPicPr>
          <p:cNvPr id="11" name="Picture 2" descr="C:\Users\WuHaijun\AppData\Local\Microsoft\Windows\Temporary Internet Files\Content.IE5\26U0SL1U\20091215064620-106546155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6136" y="0"/>
            <a:ext cx="3332137" cy="2266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071146" y="138113"/>
            <a:ext cx="7772400" cy="838200"/>
          </a:xfrm>
        </p:spPr>
        <p:txBody>
          <a:bodyPr/>
          <a:lstStyle/>
          <a:p>
            <a:r>
              <a:rPr lang="zh-CN" altLang="en-US" dirty="0">
                <a:ea typeface="宋体" panose="02010600030101010101" pitchFamily="2" charset="-122"/>
              </a:rPr>
              <a:t>模拟信号采样</a:t>
            </a:r>
            <a:endParaRPr lang="en-US" altLang="zh-CN" dirty="0">
              <a:ea typeface="宋体" panose="02010600030101010101" pitchFamily="2" charset="-122"/>
            </a:endParaRPr>
          </a:p>
        </p:txBody>
      </p:sp>
      <p:sp>
        <p:nvSpPr>
          <p:cNvPr id="31" name="日期占位符 30"/>
          <p:cNvSpPr>
            <a:spLocks noGrp="1"/>
          </p:cNvSpPr>
          <p:nvPr>
            <p:ph type="dt" sz="half" idx="10"/>
          </p:nvPr>
        </p:nvSpPr>
        <p:spPr/>
        <p:txBody>
          <a:bodyPr/>
          <a:lstStyle/>
          <a:p>
            <a:pPr>
              <a:defRPr/>
            </a:pPr>
            <a:fld id="{3FC02379-FED0-490A-9FD6-A5D286DB9331}" type="datetime2">
              <a:rPr lang="zh-CN" altLang="en-US" smtClean="0"/>
            </a:fld>
            <a:endParaRPr lang="en-US" altLang="zh-CN"/>
          </a:p>
        </p:txBody>
      </p:sp>
      <p:sp>
        <p:nvSpPr>
          <p:cNvPr id="33" name="页脚占位符 32"/>
          <p:cNvSpPr>
            <a:spLocks noGrp="1"/>
          </p:cNvSpPr>
          <p:nvPr>
            <p:ph type="ftr" sz="quarter" idx="11"/>
          </p:nvPr>
        </p:nvSpPr>
        <p:spPr/>
        <p:txBody>
          <a:bodyPr/>
          <a:lstStyle/>
          <a:p>
            <a:pPr>
              <a:defRPr/>
            </a:pPr>
            <a:r>
              <a:rPr lang="zh-CN" altLang="en-US"/>
              <a:t>课程引论</a:t>
            </a:r>
            <a:endParaRPr lang="en-US" altLang="zh-CN"/>
          </a:p>
        </p:txBody>
      </p:sp>
      <p:sp>
        <p:nvSpPr>
          <p:cNvPr id="32" name="灯片编号占位符 31"/>
          <p:cNvSpPr>
            <a:spLocks noGrp="1"/>
          </p:cNvSpPr>
          <p:nvPr>
            <p:ph type="sldNum" sz="quarter" idx="12"/>
          </p:nvPr>
        </p:nvSpPr>
        <p:spPr/>
        <p:txBody>
          <a:bodyPr/>
          <a:lstStyle/>
          <a:p>
            <a:pPr>
              <a:defRPr/>
            </a:pPr>
            <a:fld id="{0C6AB4C8-3ADE-422A-88BF-39C99268A1B3}" type="slidenum">
              <a:rPr lang="en-US" altLang="zh-CN" smtClean="0"/>
            </a:fld>
            <a:endParaRPr lang="en-US" altLang="zh-CN"/>
          </a:p>
        </p:txBody>
      </p:sp>
      <p:grpSp>
        <p:nvGrpSpPr>
          <p:cNvPr id="2" name="Group 3"/>
          <p:cNvGrpSpPr/>
          <p:nvPr/>
        </p:nvGrpSpPr>
        <p:grpSpPr bwMode="auto">
          <a:xfrm>
            <a:off x="2245818" y="2178968"/>
            <a:ext cx="4165600" cy="1211263"/>
            <a:chOff x="1711" y="1660"/>
            <a:chExt cx="2624" cy="763"/>
          </a:xfrm>
        </p:grpSpPr>
        <p:sp>
          <p:nvSpPr>
            <p:cNvPr id="246788" name="Freeform 4"/>
            <p:cNvSpPr/>
            <p:nvPr/>
          </p:nvSpPr>
          <p:spPr bwMode="auto">
            <a:xfrm>
              <a:off x="1762" y="1660"/>
              <a:ext cx="2573" cy="763"/>
            </a:xfrm>
            <a:custGeom>
              <a:avLst/>
              <a:gdLst/>
              <a:ahLst/>
              <a:cxnLst>
                <a:cxn ang="0">
                  <a:pos x="0" y="687"/>
                </a:cxn>
                <a:cxn ang="0">
                  <a:pos x="51" y="687"/>
                </a:cxn>
                <a:cxn ang="0">
                  <a:pos x="129" y="572"/>
                </a:cxn>
                <a:cxn ang="0">
                  <a:pos x="180" y="382"/>
                </a:cxn>
                <a:cxn ang="0">
                  <a:pos x="180" y="0"/>
                </a:cxn>
                <a:cxn ang="0">
                  <a:pos x="335" y="0"/>
                </a:cxn>
                <a:cxn ang="0">
                  <a:pos x="438" y="77"/>
                </a:cxn>
                <a:cxn ang="0">
                  <a:pos x="490" y="382"/>
                </a:cxn>
                <a:cxn ang="0">
                  <a:pos x="542" y="572"/>
                </a:cxn>
                <a:cxn ang="0">
                  <a:pos x="645" y="687"/>
                </a:cxn>
                <a:cxn ang="0">
                  <a:pos x="799" y="687"/>
                </a:cxn>
                <a:cxn ang="0">
                  <a:pos x="826" y="572"/>
                </a:cxn>
                <a:cxn ang="0">
                  <a:pos x="903" y="611"/>
                </a:cxn>
                <a:cxn ang="0">
                  <a:pos x="1006" y="687"/>
                </a:cxn>
                <a:cxn ang="0">
                  <a:pos x="1213" y="687"/>
                </a:cxn>
                <a:cxn ang="0">
                  <a:pos x="1290" y="420"/>
                </a:cxn>
                <a:cxn ang="0">
                  <a:pos x="1341" y="191"/>
                </a:cxn>
                <a:cxn ang="0">
                  <a:pos x="1471" y="39"/>
                </a:cxn>
                <a:cxn ang="0">
                  <a:pos x="1599" y="115"/>
                </a:cxn>
                <a:cxn ang="0">
                  <a:pos x="1676" y="191"/>
                </a:cxn>
                <a:cxn ang="0">
                  <a:pos x="1754" y="382"/>
                </a:cxn>
                <a:cxn ang="0">
                  <a:pos x="1780" y="763"/>
                </a:cxn>
                <a:cxn ang="0">
                  <a:pos x="1909" y="763"/>
                </a:cxn>
                <a:cxn ang="0">
                  <a:pos x="2038" y="572"/>
                </a:cxn>
                <a:cxn ang="0">
                  <a:pos x="2090" y="344"/>
                </a:cxn>
                <a:cxn ang="0">
                  <a:pos x="2167" y="153"/>
                </a:cxn>
                <a:cxn ang="0">
                  <a:pos x="2218" y="115"/>
                </a:cxn>
                <a:cxn ang="0">
                  <a:pos x="2399" y="77"/>
                </a:cxn>
                <a:cxn ang="0">
                  <a:pos x="2580" y="115"/>
                </a:cxn>
              </a:cxnLst>
              <a:rect l="0" t="0" r="r" b="b"/>
              <a:pathLst>
                <a:path w="2580" h="763">
                  <a:moveTo>
                    <a:pt x="0" y="687"/>
                  </a:moveTo>
                  <a:lnTo>
                    <a:pt x="51" y="687"/>
                  </a:lnTo>
                  <a:lnTo>
                    <a:pt x="129" y="572"/>
                  </a:lnTo>
                  <a:lnTo>
                    <a:pt x="180" y="382"/>
                  </a:lnTo>
                  <a:lnTo>
                    <a:pt x="180" y="0"/>
                  </a:lnTo>
                  <a:lnTo>
                    <a:pt x="335" y="0"/>
                  </a:lnTo>
                  <a:lnTo>
                    <a:pt x="438" y="77"/>
                  </a:lnTo>
                  <a:lnTo>
                    <a:pt x="490" y="382"/>
                  </a:lnTo>
                  <a:lnTo>
                    <a:pt x="542" y="572"/>
                  </a:lnTo>
                  <a:lnTo>
                    <a:pt x="645" y="687"/>
                  </a:lnTo>
                  <a:lnTo>
                    <a:pt x="799" y="687"/>
                  </a:lnTo>
                  <a:lnTo>
                    <a:pt x="826" y="572"/>
                  </a:lnTo>
                  <a:lnTo>
                    <a:pt x="903" y="611"/>
                  </a:lnTo>
                  <a:lnTo>
                    <a:pt x="1006" y="687"/>
                  </a:lnTo>
                  <a:lnTo>
                    <a:pt x="1213" y="687"/>
                  </a:lnTo>
                  <a:lnTo>
                    <a:pt x="1290" y="420"/>
                  </a:lnTo>
                  <a:lnTo>
                    <a:pt x="1341" y="191"/>
                  </a:lnTo>
                  <a:lnTo>
                    <a:pt x="1471" y="39"/>
                  </a:lnTo>
                  <a:lnTo>
                    <a:pt x="1599" y="115"/>
                  </a:lnTo>
                  <a:lnTo>
                    <a:pt x="1676" y="191"/>
                  </a:lnTo>
                  <a:lnTo>
                    <a:pt x="1754" y="382"/>
                  </a:lnTo>
                  <a:lnTo>
                    <a:pt x="1780" y="763"/>
                  </a:lnTo>
                  <a:lnTo>
                    <a:pt x="1909" y="763"/>
                  </a:lnTo>
                  <a:lnTo>
                    <a:pt x="2038" y="572"/>
                  </a:lnTo>
                  <a:lnTo>
                    <a:pt x="2090" y="344"/>
                  </a:lnTo>
                  <a:lnTo>
                    <a:pt x="2167" y="153"/>
                  </a:lnTo>
                  <a:lnTo>
                    <a:pt x="2218" y="115"/>
                  </a:lnTo>
                  <a:lnTo>
                    <a:pt x="2399" y="77"/>
                  </a:lnTo>
                  <a:lnTo>
                    <a:pt x="2580" y="115"/>
                  </a:lnTo>
                </a:path>
              </a:pathLst>
            </a:custGeom>
            <a:noFill/>
            <a:ln w="38100">
              <a:solidFill>
                <a:srgbClr val="000000"/>
              </a:solidFill>
              <a:prstDash val="solid"/>
              <a:round/>
            </a:ln>
          </p:spPr>
          <p:txBody>
            <a:bodyPr/>
            <a:lstStyle/>
            <a:p>
              <a:endParaRPr lang="zh-CN" altLang="en-US"/>
            </a:p>
          </p:txBody>
        </p:sp>
        <p:sp>
          <p:nvSpPr>
            <p:cNvPr id="246789" name="Line 5"/>
            <p:cNvSpPr>
              <a:spLocks noChangeShapeType="1"/>
            </p:cNvSpPr>
            <p:nvPr/>
          </p:nvSpPr>
          <p:spPr bwMode="auto">
            <a:xfrm flipV="1">
              <a:off x="1711" y="1998"/>
              <a:ext cx="2608" cy="6"/>
            </a:xfrm>
            <a:prstGeom prst="line">
              <a:avLst/>
            </a:prstGeom>
            <a:noFill/>
            <a:ln w="38100">
              <a:solidFill>
                <a:srgbClr val="000000"/>
              </a:solidFill>
              <a:round/>
            </a:ln>
          </p:spPr>
          <p:txBody>
            <a:bodyPr/>
            <a:lstStyle/>
            <a:p>
              <a:endParaRPr lang="zh-CN" altLang="en-US"/>
            </a:p>
          </p:txBody>
        </p:sp>
      </p:grpSp>
      <p:sp>
        <p:nvSpPr>
          <p:cNvPr id="246790" name="Freeform 6"/>
          <p:cNvSpPr/>
          <p:nvPr/>
        </p:nvSpPr>
        <p:spPr bwMode="auto">
          <a:xfrm>
            <a:off x="2247405" y="3961731"/>
            <a:ext cx="4164013" cy="604837"/>
          </a:xfrm>
          <a:custGeom>
            <a:avLst/>
            <a:gdLst/>
            <a:ahLst/>
            <a:cxnLst>
              <a:cxn ang="0">
                <a:pos x="0" y="381"/>
              </a:cxn>
              <a:cxn ang="0">
                <a:pos x="216" y="381"/>
              </a:cxn>
              <a:cxn ang="0">
                <a:pos x="216" y="0"/>
              </a:cxn>
              <a:cxn ang="0">
                <a:pos x="521" y="0"/>
              </a:cxn>
              <a:cxn ang="0">
                <a:pos x="521" y="381"/>
              </a:cxn>
              <a:cxn ang="0">
                <a:pos x="1318" y="381"/>
              </a:cxn>
              <a:cxn ang="0">
                <a:pos x="1318" y="15"/>
              </a:cxn>
              <a:cxn ang="0">
                <a:pos x="1462" y="15"/>
              </a:cxn>
              <a:cxn ang="0">
                <a:pos x="1744" y="15"/>
              </a:cxn>
              <a:cxn ang="0">
                <a:pos x="1747" y="381"/>
              </a:cxn>
              <a:cxn ang="0">
                <a:pos x="2146" y="381"/>
              </a:cxn>
              <a:cxn ang="0">
                <a:pos x="2146" y="15"/>
              </a:cxn>
              <a:cxn ang="0">
                <a:pos x="2623" y="17"/>
              </a:cxn>
            </a:cxnLst>
            <a:rect l="0" t="0" r="r" b="b"/>
            <a:pathLst>
              <a:path w="2623" h="381">
                <a:moveTo>
                  <a:pt x="0" y="381"/>
                </a:moveTo>
                <a:lnTo>
                  <a:pt x="216" y="381"/>
                </a:lnTo>
                <a:lnTo>
                  <a:pt x="216" y="0"/>
                </a:lnTo>
                <a:lnTo>
                  <a:pt x="521" y="0"/>
                </a:lnTo>
                <a:lnTo>
                  <a:pt x="521" y="381"/>
                </a:lnTo>
                <a:lnTo>
                  <a:pt x="1318" y="381"/>
                </a:lnTo>
                <a:lnTo>
                  <a:pt x="1318" y="15"/>
                </a:lnTo>
                <a:lnTo>
                  <a:pt x="1462" y="15"/>
                </a:lnTo>
                <a:lnTo>
                  <a:pt x="1744" y="15"/>
                </a:lnTo>
                <a:lnTo>
                  <a:pt x="1747" y="381"/>
                </a:lnTo>
                <a:lnTo>
                  <a:pt x="2146" y="381"/>
                </a:lnTo>
                <a:lnTo>
                  <a:pt x="2146" y="15"/>
                </a:lnTo>
                <a:lnTo>
                  <a:pt x="2623" y="17"/>
                </a:lnTo>
              </a:path>
            </a:pathLst>
          </a:custGeom>
          <a:noFill/>
          <a:ln w="30163">
            <a:solidFill>
              <a:srgbClr val="000000"/>
            </a:solidFill>
            <a:prstDash val="solid"/>
            <a:round/>
          </a:ln>
        </p:spPr>
        <p:txBody>
          <a:bodyPr/>
          <a:lstStyle/>
          <a:p>
            <a:endParaRPr lang="zh-CN" altLang="en-US"/>
          </a:p>
        </p:txBody>
      </p:sp>
      <p:sp>
        <p:nvSpPr>
          <p:cNvPr id="246791" name="Freeform 7"/>
          <p:cNvSpPr/>
          <p:nvPr/>
        </p:nvSpPr>
        <p:spPr bwMode="auto">
          <a:xfrm>
            <a:off x="2291855" y="5268243"/>
            <a:ext cx="4146550" cy="498475"/>
          </a:xfrm>
          <a:custGeom>
            <a:avLst/>
            <a:gdLst/>
            <a:ahLst/>
            <a:cxnLst>
              <a:cxn ang="0">
                <a:pos x="0" y="305"/>
              </a:cxn>
              <a:cxn ang="0">
                <a:pos x="297" y="305"/>
              </a:cxn>
              <a:cxn ang="0">
                <a:pos x="297" y="0"/>
              </a:cxn>
              <a:cxn ang="0">
                <a:pos x="950" y="0"/>
              </a:cxn>
              <a:cxn ang="0">
                <a:pos x="940" y="314"/>
              </a:cxn>
              <a:cxn ang="0">
                <a:pos x="1564" y="314"/>
              </a:cxn>
              <a:cxn ang="0">
                <a:pos x="1573" y="0"/>
              </a:cxn>
              <a:cxn ang="0">
                <a:pos x="2612" y="0"/>
              </a:cxn>
            </a:cxnLst>
            <a:rect l="0" t="0" r="r" b="b"/>
            <a:pathLst>
              <a:path w="2612" h="314">
                <a:moveTo>
                  <a:pt x="0" y="305"/>
                </a:moveTo>
                <a:lnTo>
                  <a:pt x="297" y="305"/>
                </a:lnTo>
                <a:lnTo>
                  <a:pt x="297" y="0"/>
                </a:lnTo>
                <a:lnTo>
                  <a:pt x="950" y="0"/>
                </a:lnTo>
                <a:lnTo>
                  <a:pt x="940" y="314"/>
                </a:lnTo>
                <a:lnTo>
                  <a:pt x="1564" y="314"/>
                </a:lnTo>
                <a:lnTo>
                  <a:pt x="1573" y="0"/>
                </a:lnTo>
                <a:lnTo>
                  <a:pt x="2612" y="0"/>
                </a:lnTo>
              </a:path>
            </a:pathLst>
          </a:custGeom>
          <a:noFill/>
          <a:ln w="30163">
            <a:solidFill>
              <a:srgbClr val="000000"/>
            </a:solidFill>
            <a:prstDash val="solid"/>
            <a:round/>
          </a:ln>
        </p:spPr>
        <p:txBody>
          <a:bodyPr/>
          <a:lstStyle/>
          <a:p>
            <a:endParaRPr lang="zh-CN" altLang="en-US"/>
          </a:p>
        </p:txBody>
      </p:sp>
      <p:sp>
        <p:nvSpPr>
          <p:cNvPr id="246792" name="Rectangle 8"/>
          <p:cNvSpPr>
            <a:spLocks noChangeArrowheads="1"/>
          </p:cNvSpPr>
          <p:nvPr/>
        </p:nvSpPr>
        <p:spPr bwMode="auto">
          <a:xfrm>
            <a:off x="805955" y="2509168"/>
            <a:ext cx="1087438" cy="427038"/>
          </a:xfrm>
          <a:prstGeom prst="rect">
            <a:avLst/>
          </a:prstGeom>
          <a:noFill/>
          <a:ln w="9525">
            <a:noFill/>
            <a:miter lim="800000"/>
          </a:ln>
        </p:spPr>
        <p:txBody>
          <a:bodyPr wrap="none" lIns="0" tIns="0" rIns="0" bIns="0">
            <a:spAutoFit/>
          </a:bodyPr>
          <a:lstStyle/>
          <a:p>
            <a:pPr algn="ctr">
              <a:buFont typeface="Wingdings" panose="05000000000000000000" pitchFamily="2" charset="2"/>
              <a:buNone/>
            </a:pPr>
            <a:r>
              <a:rPr lang="en-US" altLang="zh-CN" b="1" baseline="0">
                <a:solidFill>
                  <a:srgbClr val="000000"/>
                </a:solidFill>
                <a:latin typeface="SWISS" charset="0"/>
                <a:ea typeface="宋体" panose="02010600030101010101" pitchFamily="2" charset="-122"/>
              </a:rPr>
              <a:t>Analog</a:t>
            </a:r>
            <a:endParaRPr lang="en-US" altLang="zh-CN" b="1" baseline="0">
              <a:ea typeface="宋体" panose="02010600030101010101" pitchFamily="2" charset="-122"/>
            </a:endParaRPr>
          </a:p>
        </p:txBody>
      </p:sp>
      <p:sp>
        <p:nvSpPr>
          <p:cNvPr id="246793" name="Rectangle 9"/>
          <p:cNvSpPr>
            <a:spLocks noChangeArrowheads="1"/>
          </p:cNvSpPr>
          <p:nvPr/>
        </p:nvSpPr>
        <p:spPr bwMode="auto">
          <a:xfrm>
            <a:off x="611560" y="4085556"/>
            <a:ext cx="1461939" cy="553998"/>
          </a:xfrm>
          <a:prstGeom prst="rect">
            <a:avLst/>
          </a:prstGeom>
          <a:noFill/>
          <a:ln w="9525">
            <a:noFill/>
            <a:miter lim="800000"/>
          </a:ln>
        </p:spPr>
        <p:txBody>
          <a:bodyPr wrap="none" lIns="0" tIns="0" rIns="0" bIns="0">
            <a:spAutoFit/>
          </a:bodyPr>
          <a:lstStyle/>
          <a:p>
            <a:pPr algn="ctr">
              <a:buFont typeface="Wingdings" panose="05000000000000000000" pitchFamily="2" charset="2"/>
              <a:buNone/>
            </a:pPr>
            <a:r>
              <a:rPr lang="zh-CN" altLang="en-US" baseline="0" dirty="0">
                <a:solidFill>
                  <a:srgbClr val="000000"/>
                </a:solidFill>
                <a:latin typeface="SWISS" charset="0"/>
                <a:ea typeface="宋体" panose="02010600030101010101" pitchFamily="2" charset="-122"/>
              </a:rPr>
              <a:t>异步</a:t>
            </a:r>
            <a:endParaRPr lang="en-US" altLang="zh-CN" baseline="0" dirty="0">
              <a:solidFill>
                <a:srgbClr val="000000"/>
              </a:solidFill>
              <a:latin typeface="SWISS" charset="0"/>
              <a:ea typeface="宋体" panose="02010600030101010101" pitchFamily="2" charset="-122"/>
            </a:endParaRPr>
          </a:p>
          <a:p>
            <a:pPr algn="ctr">
              <a:buFont typeface="Wingdings" panose="05000000000000000000" pitchFamily="2" charset="2"/>
              <a:buNone/>
            </a:pPr>
            <a:r>
              <a:rPr lang="en-US" altLang="zh-CN" baseline="0" dirty="0">
                <a:solidFill>
                  <a:srgbClr val="000000"/>
                </a:solidFill>
                <a:latin typeface="SWISS" charset="0"/>
                <a:ea typeface="宋体" panose="02010600030101010101" pitchFamily="2" charset="-122"/>
              </a:rPr>
              <a:t>Asynchronous</a:t>
            </a:r>
            <a:endParaRPr lang="en-US" altLang="zh-CN" b="1" baseline="0" dirty="0">
              <a:ea typeface="宋体" panose="02010600030101010101" pitchFamily="2" charset="-122"/>
            </a:endParaRPr>
          </a:p>
        </p:txBody>
      </p:sp>
      <p:sp>
        <p:nvSpPr>
          <p:cNvPr id="246794" name="Rectangle 10"/>
          <p:cNvSpPr>
            <a:spLocks noChangeArrowheads="1"/>
          </p:cNvSpPr>
          <p:nvPr/>
        </p:nvSpPr>
        <p:spPr bwMode="auto">
          <a:xfrm>
            <a:off x="821669" y="5279356"/>
            <a:ext cx="1346522" cy="553998"/>
          </a:xfrm>
          <a:prstGeom prst="rect">
            <a:avLst/>
          </a:prstGeom>
          <a:noFill/>
          <a:ln w="9525">
            <a:noFill/>
            <a:miter lim="800000"/>
          </a:ln>
        </p:spPr>
        <p:txBody>
          <a:bodyPr wrap="none" lIns="0" tIns="0" rIns="0" bIns="0">
            <a:spAutoFit/>
          </a:bodyPr>
          <a:lstStyle/>
          <a:p>
            <a:pPr algn="ctr">
              <a:buFont typeface="Wingdings" panose="05000000000000000000" pitchFamily="2" charset="2"/>
              <a:buNone/>
            </a:pPr>
            <a:r>
              <a:rPr lang="zh-CN" altLang="en-US" baseline="0" dirty="0">
                <a:solidFill>
                  <a:srgbClr val="000000"/>
                </a:solidFill>
                <a:latin typeface="SWISS" charset="0"/>
                <a:ea typeface="宋体" panose="02010600030101010101" pitchFamily="2" charset="-122"/>
              </a:rPr>
              <a:t>同步</a:t>
            </a:r>
            <a:endParaRPr lang="en-US" altLang="zh-CN" baseline="0" dirty="0">
              <a:solidFill>
                <a:srgbClr val="000000"/>
              </a:solidFill>
              <a:latin typeface="SWISS" charset="0"/>
              <a:ea typeface="宋体" panose="02010600030101010101" pitchFamily="2" charset="-122"/>
            </a:endParaRPr>
          </a:p>
          <a:p>
            <a:pPr algn="ctr">
              <a:buFont typeface="Wingdings" panose="05000000000000000000" pitchFamily="2" charset="2"/>
              <a:buNone/>
            </a:pPr>
            <a:r>
              <a:rPr lang="en-US" altLang="zh-CN" baseline="0" dirty="0">
                <a:solidFill>
                  <a:srgbClr val="000000"/>
                </a:solidFill>
                <a:latin typeface="SWISS" charset="0"/>
                <a:ea typeface="宋体" panose="02010600030101010101" pitchFamily="2" charset="-122"/>
              </a:rPr>
              <a:t>Synchronous</a:t>
            </a:r>
            <a:endParaRPr lang="en-US" altLang="zh-CN" b="1" baseline="0" dirty="0">
              <a:ea typeface="宋体" panose="02010600030101010101" pitchFamily="2" charset="-122"/>
            </a:endParaRPr>
          </a:p>
        </p:txBody>
      </p:sp>
      <p:sp>
        <p:nvSpPr>
          <p:cNvPr id="246796" name="Freeform 12"/>
          <p:cNvSpPr/>
          <p:nvPr/>
        </p:nvSpPr>
        <p:spPr bwMode="auto">
          <a:xfrm>
            <a:off x="6360618" y="1590006"/>
            <a:ext cx="63500" cy="63500"/>
          </a:xfrm>
          <a:custGeom>
            <a:avLst/>
            <a:gdLst/>
            <a:ahLst/>
            <a:cxnLst>
              <a:cxn ang="0">
                <a:pos x="0" y="0"/>
              </a:cxn>
              <a:cxn ang="0">
                <a:pos x="40" y="20"/>
              </a:cxn>
              <a:cxn ang="0">
                <a:pos x="0" y="40"/>
              </a:cxn>
              <a:cxn ang="0">
                <a:pos x="0" y="0"/>
              </a:cxn>
            </a:cxnLst>
            <a:rect l="0" t="0" r="r" b="b"/>
            <a:pathLst>
              <a:path w="40" h="40">
                <a:moveTo>
                  <a:pt x="0" y="0"/>
                </a:moveTo>
                <a:lnTo>
                  <a:pt x="40" y="20"/>
                </a:lnTo>
                <a:lnTo>
                  <a:pt x="0" y="40"/>
                </a:lnTo>
                <a:lnTo>
                  <a:pt x="0" y="0"/>
                </a:lnTo>
                <a:close/>
              </a:path>
            </a:pathLst>
          </a:custGeom>
          <a:solidFill>
            <a:srgbClr val="000000"/>
          </a:solidFill>
          <a:ln w="28575" cmpd="sng">
            <a:solidFill>
              <a:srgbClr val="000000"/>
            </a:solidFill>
            <a:prstDash val="solid"/>
            <a:round/>
          </a:ln>
        </p:spPr>
        <p:txBody>
          <a:bodyPr/>
          <a:lstStyle/>
          <a:p>
            <a:endParaRPr lang="zh-CN" altLang="en-US"/>
          </a:p>
        </p:txBody>
      </p:sp>
      <p:sp>
        <p:nvSpPr>
          <p:cNvPr id="246797" name="Freeform 13"/>
          <p:cNvSpPr/>
          <p:nvPr/>
        </p:nvSpPr>
        <p:spPr bwMode="auto">
          <a:xfrm>
            <a:off x="6360618" y="1590006"/>
            <a:ext cx="63500" cy="63500"/>
          </a:xfrm>
          <a:custGeom>
            <a:avLst/>
            <a:gdLst/>
            <a:ahLst/>
            <a:cxnLst>
              <a:cxn ang="0">
                <a:pos x="0" y="0"/>
              </a:cxn>
              <a:cxn ang="0">
                <a:pos x="40" y="20"/>
              </a:cxn>
              <a:cxn ang="0">
                <a:pos x="0" y="40"/>
              </a:cxn>
              <a:cxn ang="0">
                <a:pos x="0" y="0"/>
              </a:cxn>
            </a:cxnLst>
            <a:rect l="0" t="0" r="r" b="b"/>
            <a:pathLst>
              <a:path w="40" h="40">
                <a:moveTo>
                  <a:pt x="0" y="0"/>
                </a:moveTo>
                <a:lnTo>
                  <a:pt x="40" y="20"/>
                </a:lnTo>
                <a:lnTo>
                  <a:pt x="0" y="40"/>
                </a:lnTo>
                <a:lnTo>
                  <a:pt x="0" y="0"/>
                </a:lnTo>
              </a:path>
            </a:pathLst>
          </a:custGeom>
          <a:noFill/>
          <a:ln w="28575" cmpd="sng">
            <a:solidFill>
              <a:srgbClr val="000000"/>
            </a:solidFill>
            <a:prstDash val="solid"/>
            <a:round/>
          </a:ln>
        </p:spPr>
        <p:txBody>
          <a:bodyPr/>
          <a:lstStyle/>
          <a:p>
            <a:endParaRPr lang="zh-CN" altLang="en-US"/>
          </a:p>
        </p:txBody>
      </p:sp>
      <p:sp>
        <p:nvSpPr>
          <p:cNvPr id="246798" name="Line 14"/>
          <p:cNvSpPr>
            <a:spLocks noChangeShapeType="1"/>
          </p:cNvSpPr>
          <p:nvPr/>
        </p:nvSpPr>
        <p:spPr bwMode="auto">
          <a:xfrm>
            <a:off x="2247405" y="1621756"/>
            <a:ext cx="4144963" cy="1587"/>
          </a:xfrm>
          <a:prstGeom prst="line">
            <a:avLst/>
          </a:prstGeom>
          <a:noFill/>
          <a:ln w="28575">
            <a:solidFill>
              <a:srgbClr val="000000"/>
            </a:solidFill>
            <a:round/>
          </a:ln>
        </p:spPr>
        <p:txBody>
          <a:bodyPr/>
          <a:lstStyle/>
          <a:p>
            <a:endParaRPr lang="zh-CN" altLang="en-US"/>
          </a:p>
        </p:txBody>
      </p:sp>
      <p:sp>
        <p:nvSpPr>
          <p:cNvPr id="246799" name="Freeform 15"/>
          <p:cNvSpPr/>
          <p:nvPr/>
        </p:nvSpPr>
        <p:spPr bwMode="auto">
          <a:xfrm>
            <a:off x="2731593" y="1353468"/>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ln>
        </p:spPr>
        <p:txBody>
          <a:bodyPr/>
          <a:lstStyle/>
          <a:p>
            <a:endParaRPr lang="zh-CN" altLang="en-US"/>
          </a:p>
        </p:txBody>
      </p:sp>
      <p:sp>
        <p:nvSpPr>
          <p:cNvPr id="246800" name="Freeform 16"/>
          <p:cNvSpPr/>
          <p:nvPr/>
        </p:nvSpPr>
        <p:spPr bwMode="auto">
          <a:xfrm>
            <a:off x="2731593" y="1353468"/>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path>
            </a:pathLst>
          </a:custGeom>
          <a:noFill/>
          <a:ln w="28575" cmpd="sng">
            <a:solidFill>
              <a:srgbClr val="000000"/>
            </a:solidFill>
            <a:prstDash val="solid"/>
            <a:round/>
          </a:ln>
        </p:spPr>
        <p:txBody>
          <a:bodyPr/>
          <a:lstStyle/>
          <a:p>
            <a:endParaRPr lang="zh-CN" altLang="en-US"/>
          </a:p>
        </p:txBody>
      </p:sp>
      <p:sp>
        <p:nvSpPr>
          <p:cNvPr id="246801" name="Line 17"/>
          <p:cNvSpPr>
            <a:spLocks noChangeShapeType="1"/>
          </p:cNvSpPr>
          <p:nvPr/>
        </p:nvSpPr>
        <p:spPr bwMode="auto">
          <a:xfrm flipV="1">
            <a:off x="2750643" y="1424906"/>
            <a:ext cx="14287" cy="390525"/>
          </a:xfrm>
          <a:prstGeom prst="line">
            <a:avLst/>
          </a:prstGeom>
          <a:noFill/>
          <a:ln w="28575">
            <a:solidFill>
              <a:srgbClr val="000000"/>
            </a:solidFill>
            <a:round/>
          </a:ln>
        </p:spPr>
        <p:txBody>
          <a:bodyPr/>
          <a:lstStyle/>
          <a:p>
            <a:endParaRPr lang="zh-CN" altLang="en-US"/>
          </a:p>
        </p:txBody>
      </p:sp>
      <p:sp>
        <p:nvSpPr>
          <p:cNvPr id="246802" name="Freeform 18"/>
          <p:cNvSpPr/>
          <p:nvPr/>
        </p:nvSpPr>
        <p:spPr bwMode="auto">
          <a:xfrm>
            <a:off x="3768230" y="1340768"/>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ln>
        </p:spPr>
        <p:txBody>
          <a:bodyPr/>
          <a:lstStyle/>
          <a:p>
            <a:endParaRPr lang="zh-CN" altLang="en-US"/>
          </a:p>
        </p:txBody>
      </p:sp>
      <p:sp>
        <p:nvSpPr>
          <p:cNvPr id="246803" name="Freeform 19"/>
          <p:cNvSpPr/>
          <p:nvPr/>
        </p:nvSpPr>
        <p:spPr bwMode="auto">
          <a:xfrm>
            <a:off x="3768230" y="1340768"/>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path>
            </a:pathLst>
          </a:custGeom>
          <a:noFill/>
          <a:ln w="28575" cmpd="sng">
            <a:solidFill>
              <a:srgbClr val="000000"/>
            </a:solidFill>
            <a:prstDash val="solid"/>
            <a:round/>
          </a:ln>
        </p:spPr>
        <p:txBody>
          <a:bodyPr/>
          <a:lstStyle/>
          <a:p>
            <a:endParaRPr lang="zh-CN" altLang="en-US"/>
          </a:p>
        </p:txBody>
      </p:sp>
      <p:sp>
        <p:nvSpPr>
          <p:cNvPr id="246804" name="Line 20"/>
          <p:cNvSpPr>
            <a:spLocks noChangeShapeType="1"/>
          </p:cNvSpPr>
          <p:nvPr/>
        </p:nvSpPr>
        <p:spPr bwMode="auto">
          <a:xfrm flipV="1">
            <a:off x="3799980" y="1424906"/>
            <a:ext cx="1588" cy="390525"/>
          </a:xfrm>
          <a:prstGeom prst="line">
            <a:avLst/>
          </a:prstGeom>
          <a:noFill/>
          <a:ln w="28575">
            <a:solidFill>
              <a:srgbClr val="000000"/>
            </a:solidFill>
            <a:round/>
          </a:ln>
        </p:spPr>
        <p:txBody>
          <a:bodyPr/>
          <a:lstStyle/>
          <a:p>
            <a:endParaRPr lang="zh-CN" altLang="en-US"/>
          </a:p>
        </p:txBody>
      </p:sp>
      <p:sp>
        <p:nvSpPr>
          <p:cNvPr id="246805" name="Freeform 21"/>
          <p:cNvSpPr/>
          <p:nvPr/>
        </p:nvSpPr>
        <p:spPr bwMode="auto">
          <a:xfrm>
            <a:off x="4757243" y="1343943"/>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ln>
        </p:spPr>
        <p:txBody>
          <a:bodyPr/>
          <a:lstStyle/>
          <a:p>
            <a:endParaRPr lang="zh-CN" altLang="en-US"/>
          </a:p>
        </p:txBody>
      </p:sp>
      <p:sp>
        <p:nvSpPr>
          <p:cNvPr id="246806" name="Freeform 22"/>
          <p:cNvSpPr/>
          <p:nvPr/>
        </p:nvSpPr>
        <p:spPr bwMode="auto">
          <a:xfrm>
            <a:off x="4757243" y="1356643"/>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path>
            </a:pathLst>
          </a:custGeom>
          <a:noFill/>
          <a:ln w="28575" cmpd="sng">
            <a:solidFill>
              <a:srgbClr val="000000"/>
            </a:solidFill>
            <a:prstDash val="solid"/>
            <a:round/>
          </a:ln>
        </p:spPr>
        <p:txBody>
          <a:bodyPr/>
          <a:lstStyle/>
          <a:p>
            <a:endParaRPr lang="zh-CN" altLang="en-US"/>
          </a:p>
        </p:txBody>
      </p:sp>
      <p:sp>
        <p:nvSpPr>
          <p:cNvPr id="246807" name="Line 23"/>
          <p:cNvSpPr>
            <a:spLocks noChangeShapeType="1"/>
          </p:cNvSpPr>
          <p:nvPr/>
        </p:nvSpPr>
        <p:spPr bwMode="auto">
          <a:xfrm flipV="1">
            <a:off x="4788993" y="1440781"/>
            <a:ext cx="1587" cy="390525"/>
          </a:xfrm>
          <a:prstGeom prst="line">
            <a:avLst/>
          </a:prstGeom>
          <a:noFill/>
          <a:ln w="28575">
            <a:solidFill>
              <a:srgbClr val="000000"/>
            </a:solidFill>
            <a:round/>
          </a:ln>
        </p:spPr>
        <p:txBody>
          <a:bodyPr/>
          <a:lstStyle/>
          <a:p>
            <a:endParaRPr lang="zh-CN" altLang="en-US"/>
          </a:p>
        </p:txBody>
      </p:sp>
      <p:sp>
        <p:nvSpPr>
          <p:cNvPr id="246808" name="Freeform 24"/>
          <p:cNvSpPr/>
          <p:nvPr/>
        </p:nvSpPr>
        <p:spPr bwMode="auto">
          <a:xfrm>
            <a:off x="5747843" y="1356643"/>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ln>
        </p:spPr>
        <p:txBody>
          <a:bodyPr/>
          <a:lstStyle/>
          <a:p>
            <a:endParaRPr lang="zh-CN" altLang="en-US"/>
          </a:p>
        </p:txBody>
      </p:sp>
      <p:sp>
        <p:nvSpPr>
          <p:cNvPr id="246809" name="Freeform 25"/>
          <p:cNvSpPr/>
          <p:nvPr/>
        </p:nvSpPr>
        <p:spPr bwMode="auto">
          <a:xfrm>
            <a:off x="5747843" y="1356643"/>
            <a:ext cx="63500" cy="65088"/>
          </a:xfrm>
          <a:custGeom>
            <a:avLst/>
            <a:gdLst/>
            <a:ahLst/>
            <a:cxnLst>
              <a:cxn ang="0">
                <a:pos x="0" y="41"/>
              </a:cxn>
              <a:cxn ang="0">
                <a:pos x="20" y="0"/>
              </a:cxn>
              <a:cxn ang="0">
                <a:pos x="40" y="41"/>
              </a:cxn>
              <a:cxn ang="0">
                <a:pos x="0" y="41"/>
              </a:cxn>
            </a:cxnLst>
            <a:rect l="0" t="0" r="r" b="b"/>
            <a:pathLst>
              <a:path w="40" h="41">
                <a:moveTo>
                  <a:pt x="0" y="41"/>
                </a:moveTo>
                <a:lnTo>
                  <a:pt x="20" y="0"/>
                </a:lnTo>
                <a:lnTo>
                  <a:pt x="40" y="41"/>
                </a:lnTo>
                <a:lnTo>
                  <a:pt x="0" y="41"/>
                </a:lnTo>
              </a:path>
            </a:pathLst>
          </a:custGeom>
          <a:noFill/>
          <a:ln w="28575" cmpd="sng">
            <a:solidFill>
              <a:srgbClr val="000000"/>
            </a:solidFill>
            <a:prstDash val="solid"/>
            <a:round/>
          </a:ln>
        </p:spPr>
        <p:txBody>
          <a:bodyPr/>
          <a:lstStyle/>
          <a:p>
            <a:endParaRPr lang="zh-CN" altLang="en-US"/>
          </a:p>
        </p:txBody>
      </p:sp>
      <p:sp>
        <p:nvSpPr>
          <p:cNvPr id="246810" name="Line 26"/>
          <p:cNvSpPr>
            <a:spLocks noChangeShapeType="1"/>
          </p:cNvSpPr>
          <p:nvPr/>
        </p:nvSpPr>
        <p:spPr bwMode="auto">
          <a:xfrm flipV="1">
            <a:off x="5779593" y="1428081"/>
            <a:ext cx="1587" cy="377825"/>
          </a:xfrm>
          <a:prstGeom prst="line">
            <a:avLst/>
          </a:prstGeom>
          <a:noFill/>
          <a:ln w="28575">
            <a:solidFill>
              <a:srgbClr val="000000"/>
            </a:solidFill>
            <a:round/>
          </a:ln>
        </p:spPr>
        <p:txBody>
          <a:bodyPr/>
          <a:lstStyle/>
          <a:p>
            <a:endParaRPr lang="zh-CN" altLang="en-US"/>
          </a:p>
        </p:txBody>
      </p:sp>
      <p:sp>
        <p:nvSpPr>
          <p:cNvPr id="246811" name="Rectangle 27"/>
          <p:cNvSpPr>
            <a:spLocks noChangeArrowheads="1"/>
          </p:cNvSpPr>
          <p:nvPr/>
        </p:nvSpPr>
        <p:spPr bwMode="auto">
          <a:xfrm>
            <a:off x="1134568" y="1429668"/>
            <a:ext cx="788987" cy="427038"/>
          </a:xfrm>
          <a:prstGeom prst="rect">
            <a:avLst/>
          </a:prstGeom>
          <a:noFill/>
          <a:ln w="9525">
            <a:noFill/>
            <a:miter lim="800000"/>
          </a:ln>
        </p:spPr>
        <p:txBody>
          <a:bodyPr wrap="none" lIns="0" tIns="0" rIns="0" bIns="0">
            <a:spAutoFit/>
          </a:bodyPr>
          <a:lstStyle/>
          <a:p>
            <a:pPr algn="ctr">
              <a:buFont typeface="Wingdings" panose="05000000000000000000" pitchFamily="2" charset="2"/>
              <a:buNone/>
            </a:pPr>
            <a:r>
              <a:rPr lang="en-US" altLang="zh-CN" b="1" baseline="0">
                <a:solidFill>
                  <a:srgbClr val="000000"/>
                </a:solidFill>
                <a:latin typeface="SWISS" charset="0"/>
                <a:ea typeface="宋体" panose="02010600030101010101" pitchFamily="2" charset="-122"/>
              </a:rPr>
              <a:t>Time</a:t>
            </a:r>
            <a:endParaRPr lang="en-US" altLang="zh-CN" b="1" baseline="0">
              <a:ea typeface="宋体" panose="02010600030101010101" pitchFamily="2" charset="-122"/>
            </a:endParaRPr>
          </a:p>
        </p:txBody>
      </p:sp>
      <p:sp>
        <p:nvSpPr>
          <p:cNvPr id="246812" name="Rectangle 28"/>
          <p:cNvSpPr>
            <a:spLocks noChangeArrowheads="1"/>
          </p:cNvSpPr>
          <p:nvPr/>
        </p:nvSpPr>
        <p:spPr bwMode="auto">
          <a:xfrm>
            <a:off x="6557037" y="2350973"/>
            <a:ext cx="1795462" cy="738664"/>
          </a:xfrm>
          <a:prstGeom prst="rect">
            <a:avLst/>
          </a:prstGeom>
          <a:solidFill>
            <a:srgbClr val="3333FF"/>
          </a:solidFill>
          <a:ln w="9525">
            <a:noFill/>
            <a:miter lim="800000"/>
          </a:ln>
        </p:spPr>
        <p:txBody>
          <a:bodyPr lIns="0" tIns="0" rIns="0" bIns="0">
            <a:spAutoFit/>
          </a:bodyPr>
          <a:lstStyle/>
          <a:p>
            <a:pPr algn="ctr">
              <a:buFont typeface="Wingdings" panose="05000000000000000000" pitchFamily="2" charset="2"/>
              <a:buNone/>
            </a:pPr>
            <a:r>
              <a:rPr lang="zh-CN" altLang="en-US" sz="2400" dirty="0">
                <a:solidFill>
                  <a:schemeClr val="bg1"/>
                </a:solidFill>
                <a:latin typeface="SWISS" charset="0"/>
              </a:rPr>
              <a:t>数值和时间都连续</a:t>
            </a:r>
            <a:endParaRPr lang="en-US" altLang="zh-CN" sz="2400" b="1" baseline="0" dirty="0">
              <a:solidFill>
                <a:schemeClr val="bg1"/>
              </a:solidFill>
              <a:ea typeface="宋体" panose="02010600030101010101" pitchFamily="2" charset="-122"/>
            </a:endParaRPr>
          </a:p>
        </p:txBody>
      </p:sp>
      <p:sp>
        <p:nvSpPr>
          <p:cNvPr id="246813" name="Rectangle 29"/>
          <p:cNvSpPr>
            <a:spLocks noChangeArrowheads="1"/>
          </p:cNvSpPr>
          <p:nvPr/>
        </p:nvSpPr>
        <p:spPr bwMode="auto">
          <a:xfrm>
            <a:off x="6555394" y="3929742"/>
            <a:ext cx="1795462" cy="738664"/>
          </a:xfrm>
          <a:prstGeom prst="rect">
            <a:avLst/>
          </a:prstGeom>
          <a:solidFill>
            <a:srgbClr val="3333FF"/>
          </a:solidFill>
          <a:ln w="9525">
            <a:noFill/>
            <a:miter lim="800000"/>
          </a:ln>
        </p:spPr>
        <p:txBody>
          <a:bodyPr lIns="0" tIns="0" rIns="0" bIns="0">
            <a:spAutoFit/>
          </a:bodyPr>
          <a:lstStyle/>
          <a:p>
            <a:pPr algn="ctr">
              <a:buFont typeface="Wingdings" panose="05000000000000000000" pitchFamily="2" charset="2"/>
              <a:buNone/>
            </a:pPr>
            <a:r>
              <a:rPr lang="zh-CN" altLang="en-US" sz="2400" baseline="0" dirty="0">
                <a:solidFill>
                  <a:schemeClr val="bg1"/>
                </a:solidFill>
                <a:latin typeface="SWISS" charset="0"/>
                <a:ea typeface="宋体" panose="02010600030101010101" pitchFamily="2" charset="-122"/>
              </a:rPr>
              <a:t>数值离散、时间连续</a:t>
            </a:r>
            <a:endParaRPr lang="en-US" altLang="zh-CN" sz="2400" b="1" baseline="0" dirty="0">
              <a:solidFill>
                <a:schemeClr val="bg1"/>
              </a:solidFill>
              <a:ea typeface="宋体" panose="02010600030101010101" pitchFamily="2" charset="-122"/>
            </a:endParaRPr>
          </a:p>
        </p:txBody>
      </p:sp>
      <p:sp>
        <p:nvSpPr>
          <p:cNvPr id="246814" name="Rectangle 30"/>
          <p:cNvSpPr>
            <a:spLocks noChangeArrowheads="1"/>
          </p:cNvSpPr>
          <p:nvPr/>
        </p:nvSpPr>
        <p:spPr bwMode="auto">
          <a:xfrm>
            <a:off x="6478093" y="5176168"/>
            <a:ext cx="1795462" cy="738664"/>
          </a:xfrm>
          <a:prstGeom prst="rect">
            <a:avLst/>
          </a:prstGeom>
          <a:solidFill>
            <a:srgbClr val="3333FF"/>
          </a:solidFill>
          <a:ln w="9525">
            <a:noFill/>
            <a:miter lim="800000"/>
          </a:ln>
        </p:spPr>
        <p:txBody>
          <a:bodyPr lIns="0" tIns="0" rIns="0" bIns="0">
            <a:spAutoFit/>
          </a:bodyPr>
          <a:lstStyle/>
          <a:p>
            <a:pPr algn="ctr">
              <a:buFont typeface="Wingdings" panose="05000000000000000000" pitchFamily="2" charset="2"/>
              <a:buNone/>
            </a:pPr>
            <a:r>
              <a:rPr lang="zh-CN" altLang="en-US" sz="2400" baseline="0" dirty="0">
                <a:solidFill>
                  <a:schemeClr val="bg1"/>
                </a:solidFill>
                <a:latin typeface="SWISS" charset="0"/>
                <a:ea typeface="宋体" panose="02010600030101010101" pitchFamily="2" charset="-122"/>
              </a:rPr>
              <a:t>数值和时间都离散</a:t>
            </a:r>
            <a:endParaRPr lang="en-US" altLang="zh-CN" sz="2400" b="1" baseline="0" dirty="0">
              <a:solidFill>
                <a:schemeClr val="bg1"/>
              </a:solidFill>
              <a:ea typeface="宋体" panose="02010600030101010101" pitchFamily="2" charset="-122"/>
            </a:endParaRPr>
          </a:p>
        </p:txBody>
      </p:sp>
      <p:sp>
        <p:nvSpPr>
          <p:cNvPr id="246815" name="Rectangle 31"/>
          <p:cNvSpPr>
            <a:spLocks noChangeArrowheads="1"/>
          </p:cNvSpPr>
          <p:nvPr/>
        </p:nvSpPr>
        <p:spPr bwMode="auto">
          <a:xfrm>
            <a:off x="866281" y="3502704"/>
            <a:ext cx="1027112" cy="427038"/>
          </a:xfrm>
          <a:prstGeom prst="rect">
            <a:avLst/>
          </a:prstGeom>
          <a:noFill/>
          <a:ln w="9525">
            <a:noFill/>
            <a:miter lim="800000"/>
          </a:ln>
        </p:spPr>
        <p:txBody>
          <a:bodyPr wrap="none" lIns="0" tIns="0" rIns="0" bIns="0">
            <a:spAutoFit/>
          </a:bodyPr>
          <a:lstStyle/>
          <a:p>
            <a:pPr algn="ctr">
              <a:buFont typeface="Wingdings" panose="05000000000000000000" pitchFamily="2" charset="2"/>
              <a:buNone/>
            </a:pPr>
            <a:r>
              <a:rPr lang="en-US" altLang="zh-CN" b="1" baseline="0" dirty="0">
                <a:solidFill>
                  <a:srgbClr val="000000"/>
                </a:solidFill>
                <a:latin typeface="SWISS" charset="0"/>
                <a:ea typeface="宋体" panose="02010600030101010101" pitchFamily="2" charset="-122"/>
              </a:rPr>
              <a:t>Digital</a:t>
            </a:r>
            <a:endParaRPr lang="en-US" altLang="zh-CN" b="1" baseline="0" dirty="0">
              <a:ea typeface="宋体" panose="02010600030101010101"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78421"/>
            <a:ext cx="7928334" cy="742950"/>
          </a:xfrm>
        </p:spPr>
        <p:txBody>
          <a:bodyPr/>
          <a:lstStyle/>
          <a:p>
            <a:r>
              <a:rPr lang="zh-CN" altLang="en-US" sz="3200" dirty="0">
                <a:latin typeface="+mn-ea"/>
                <a:ea typeface="+mn-ea"/>
              </a:rPr>
              <a:t>周期性数字信号描述参数</a:t>
            </a:r>
            <a:endParaRPr lang="zh-CN" altLang="en-US" sz="3200" dirty="0">
              <a:latin typeface="+mn-ea"/>
              <a:ea typeface="+mn-ea"/>
            </a:endParaRPr>
          </a:p>
        </p:txBody>
      </p:sp>
      <p:sp>
        <p:nvSpPr>
          <p:cNvPr id="3" name="内容占位符 2"/>
          <p:cNvSpPr>
            <a:spLocks noGrp="1"/>
          </p:cNvSpPr>
          <p:nvPr>
            <p:ph idx="1"/>
          </p:nvPr>
        </p:nvSpPr>
        <p:spPr>
          <a:xfrm>
            <a:off x="437631" y="3678670"/>
            <a:ext cx="1882552" cy="1170706"/>
          </a:xfrm>
        </p:spPr>
        <p:txBody>
          <a:bodyPr/>
          <a:lstStyle/>
          <a:p>
            <a:r>
              <a:rPr lang="zh-CN" altLang="en-US" sz="3200" b="1" dirty="0">
                <a:latin typeface="宋体" panose="02010600030101010101" pitchFamily="2" charset="-122"/>
              </a:rPr>
              <a:t>参数</a:t>
            </a:r>
            <a:r>
              <a:rPr lang="zh-CN" altLang="en-US" sz="3200" b="1" dirty="0"/>
              <a:t> </a:t>
            </a:r>
            <a:endParaRPr lang="zh-CN" altLang="en-US" sz="3200" b="1" dirty="0"/>
          </a:p>
          <a:p>
            <a:endParaRPr lang="zh-CN" altLang="en-US" dirty="0"/>
          </a:p>
        </p:txBody>
      </p:sp>
      <p:sp>
        <p:nvSpPr>
          <p:cNvPr id="4" name="日期占位符 3"/>
          <p:cNvSpPr>
            <a:spLocks noGrp="1"/>
          </p:cNvSpPr>
          <p:nvPr>
            <p:ph type="dt" sz="half" idx="10"/>
          </p:nvPr>
        </p:nvSpPr>
        <p:spPr/>
        <p:txBody>
          <a:bodyPr/>
          <a:lstStyle/>
          <a:p>
            <a:pPr>
              <a:defRPr/>
            </a:pPr>
            <a:fld id="{A2526B4B-2C6B-4860-96B5-A8DD52B88C8A}"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grpSp>
        <p:nvGrpSpPr>
          <p:cNvPr id="8" name="Group 2"/>
          <p:cNvGrpSpPr/>
          <p:nvPr/>
        </p:nvGrpSpPr>
        <p:grpSpPr bwMode="auto">
          <a:xfrm>
            <a:off x="2838400" y="1373906"/>
            <a:ext cx="4846638" cy="1614488"/>
            <a:chOff x="1296" y="1008"/>
            <a:chExt cx="3053" cy="1017"/>
          </a:xfrm>
        </p:grpSpPr>
        <p:grpSp>
          <p:nvGrpSpPr>
            <p:cNvPr id="9" name="Group 3"/>
            <p:cNvGrpSpPr/>
            <p:nvPr/>
          </p:nvGrpSpPr>
          <p:grpSpPr bwMode="auto">
            <a:xfrm>
              <a:off x="1296" y="1008"/>
              <a:ext cx="2352" cy="974"/>
              <a:chOff x="1056" y="2397"/>
              <a:chExt cx="1936" cy="734"/>
            </a:xfrm>
          </p:grpSpPr>
          <p:sp>
            <p:nvSpPr>
              <p:cNvPr id="11" name="Freeform 4"/>
              <p:cNvSpPr/>
              <p:nvPr/>
            </p:nvSpPr>
            <p:spPr bwMode="auto">
              <a:xfrm>
                <a:off x="1056" y="2397"/>
                <a:ext cx="1024" cy="731"/>
              </a:xfrm>
              <a:custGeom>
                <a:avLst/>
                <a:gdLst>
                  <a:gd name="T0" fmla="*/ 0 w 1024"/>
                  <a:gd name="T1" fmla="*/ 723 h 731"/>
                  <a:gd name="T2" fmla="*/ 432 w 1024"/>
                  <a:gd name="T3" fmla="*/ 627 h 731"/>
                  <a:gd name="T4" fmla="*/ 624 w 1024"/>
                  <a:gd name="T5" fmla="*/ 99 h 731"/>
                  <a:gd name="T6" fmla="*/ 1024 w 1024"/>
                  <a:gd name="T7" fmla="*/ 35 h 731"/>
                </a:gdLst>
                <a:ahLst/>
                <a:cxnLst>
                  <a:cxn ang="0">
                    <a:pos x="T0" y="T1"/>
                  </a:cxn>
                  <a:cxn ang="0">
                    <a:pos x="T2" y="T3"/>
                  </a:cxn>
                  <a:cxn ang="0">
                    <a:pos x="T4" y="T5"/>
                  </a:cxn>
                  <a:cxn ang="0">
                    <a:pos x="T6" y="T7"/>
                  </a:cxn>
                </a:cxnLst>
                <a:rect l="0" t="0" r="r" b="b"/>
                <a:pathLst>
                  <a:path w="1024" h="731">
                    <a:moveTo>
                      <a:pt x="0" y="723"/>
                    </a:moveTo>
                    <a:cubicBezTo>
                      <a:pt x="164" y="727"/>
                      <a:pt x="328" y="731"/>
                      <a:pt x="432" y="627"/>
                    </a:cubicBezTo>
                    <a:cubicBezTo>
                      <a:pt x="536" y="523"/>
                      <a:pt x="525" y="198"/>
                      <a:pt x="624" y="99"/>
                    </a:cubicBezTo>
                    <a:cubicBezTo>
                      <a:pt x="723" y="0"/>
                      <a:pt x="941" y="48"/>
                      <a:pt x="1024" y="35"/>
                    </a:cubicBezTo>
                  </a:path>
                </a:pathLst>
              </a:custGeom>
              <a:noFill/>
              <a:ln w="38100" cap="flat" cmpd="sng">
                <a:solidFill>
                  <a:srgbClr val="FF00FF"/>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Freeform 5"/>
              <p:cNvSpPr/>
              <p:nvPr/>
            </p:nvSpPr>
            <p:spPr bwMode="auto">
              <a:xfrm flipH="1">
                <a:off x="1968" y="2400"/>
                <a:ext cx="1024" cy="731"/>
              </a:xfrm>
              <a:custGeom>
                <a:avLst/>
                <a:gdLst>
                  <a:gd name="T0" fmla="*/ 0 w 1024"/>
                  <a:gd name="T1" fmla="*/ 723 h 731"/>
                  <a:gd name="T2" fmla="*/ 432 w 1024"/>
                  <a:gd name="T3" fmla="*/ 627 h 731"/>
                  <a:gd name="T4" fmla="*/ 624 w 1024"/>
                  <a:gd name="T5" fmla="*/ 99 h 731"/>
                  <a:gd name="T6" fmla="*/ 1024 w 1024"/>
                  <a:gd name="T7" fmla="*/ 35 h 731"/>
                </a:gdLst>
                <a:ahLst/>
                <a:cxnLst>
                  <a:cxn ang="0">
                    <a:pos x="T0" y="T1"/>
                  </a:cxn>
                  <a:cxn ang="0">
                    <a:pos x="T2" y="T3"/>
                  </a:cxn>
                  <a:cxn ang="0">
                    <a:pos x="T4" y="T5"/>
                  </a:cxn>
                  <a:cxn ang="0">
                    <a:pos x="T6" y="T7"/>
                  </a:cxn>
                </a:cxnLst>
                <a:rect l="0" t="0" r="r" b="b"/>
                <a:pathLst>
                  <a:path w="1024" h="731">
                    <a:moveTo>
                      <a:pt x="0" y="723"/>
                    </a:moveTo>
                    <a:cubicBezTo>
                      <a:pt x="164" y="727"/>
                      <a:pt x="328" y="731"/>
                      <a:pt x="432" y="627"/>
                    </a:cubicBezTo>
                    <a:cubicBezTo>
                      <a:pt x="536" y="523"/>
                      <a:pt x="525" y="198"/>
                      <a:pt x="624" y="99"/>
                    </a:cubicBezTo>
                    <a:cubicBezTo>
                      <a:pt x="723" y="0"/>
                      <a:pt x="941" y="48"/>
                      <a:pt x="1024" y="35"/>
                    </a:cubicBezTo>
                  </a:path>
                </a:pathLst>
              </a:custGeom>
              <a:noFill/>
              <a:ln w="38100" cap="flat" cmpd="sng">
                <a:solidFill>
                  <a:srgbClr val="FF00FF"/>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0" name="Freeform 6"/>
            <p:cNvSpPr/>
            <p:nvPr/>
          </p:nvSpPr>
          <p:spPr bwMode="auto">
            <a:xfrm>
              <a:off x="3599" y="1111"/>
              <a:ext cx="750" cy="914"/>
            </a:xfrm>
            <a:custGeom>
              <a:avLst/>
              <a:gdLst>
                <a:gd name="T0" fmla="*/ 673 w 750"/>
                <a:gd name="T1" fmla="*/ 289 h 914"/>
                <a:gd name="T2" fmla="*/ 719 w 750"/>
                <a:gd name="T3" fmla="*/ 82 h 914"/>
                <a:gd name="T4" fmla="*/ 486 w 750"/>
                <a:gd name="T5" fmla="*/ 783 h 914"/>
                <a:gd name="T6" fmla="*/ 0 w 750"/>
                <a:gd name="T7" fmla="*/ 868 h 914"/>
              </a:gdLst>
              <a:ahLst/>
              <a:cxnLst>
                <a:cxn ang="0">
                  <a:pos x="T0" y="T1"/>
                </a:cxn>
                <a:cxn ang="0">
                  <a:pos x="T2" y="T3"/>
                </a:cxn>
                <a:cxn ang="0">
                  <a:pos x="T4" y="T5"/>
                </a:cxn>
                <a:cxn ang="0">
                  <a:pos x="T6" y="T7"/>
                </a:cxn>
              </a:cxnLst>
              <a:rect l="0" t="0" r="r" b="b"/>
              <a:pathLst>
                <a:path w="750" h="914">
                  <a:moveTo>
                    <a:pt x="673" y="289"/>
                  </a:moveTo>
                  <a:cubicBezTo>
                    <a:pt x="681" y="256"/>
                    <a:pt x="750" y="0"/>
                    <a:pt x="719" y="82"/>
                  </a:cubicBezTo>
                  <a:cubicBezTo>
                    <a:pt x="688" y="164"/>
                    <a:pt x="606" y="651"/>
                    <a:pt x="486" y="783"/>
                  </a:cubicBezTo>
                  <a:cubicBezTo>
                    <a:pt x="366" y="914"/>
                    <a:pt x="101" y="850"/>
                    <a:pt x="0" y="868"/>
                  </a:cubicBezTo>
                </a:path>
              </a:pathLst>
            </a:custGeom>
            <a:noFill/>
            <a:ln w="38100" cap="flat" cmpd="sng">
              <a:solidFill>
                <a:srgbClr val="FF00FF"/>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3" name="Group 7"/>
          <p:cNvGrpSpPr/>
          <p:nvPr/>
        </p:nvGrpSpPr>
        <p:grpSpPr bwMode="auto">
          <a:xfrm>
            <a:off x="4667200" y="1450106"/>
            <a:ext cx="2057400" cy="1447800"/>
            <a:chOff x="2448" y="1056"/>
            <a:chExt cx="1296" cy="912"/>
          </a:xfrm>
        </p:grpSpPr>
        <p:sp>
          <p:nvSpPr>
            <p:cNvPr id="14" name="Line 8"/>
            <p:cNvSpPr>
              <a:spLocks noChangeShapeType="1"/>
            </p:cNvSpPr>
            <p:nvPr/>
          </p:nvSpPr>
          <p:spPr bwMode="auto">
            <a:xfrm>
              <a:off x="2448" y="1056"/>
              <a:ext cx="1296" cy="0"/>
            </a:xfrm>
            <a:prstGeom prst="line">
              <a:avLst/>
            </a:prstGeom>
            <a:noFill/>
            <a:ln w="28575">
              <a:solidFill>
                <a:srgbClr val="00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9"/>
            <p:cNvSpPr>
              <a:spLocks noChangeShapeType="1"/>
            </p:cNvSpPr>
            <p:nvPr/>
          </p:nvSpPr>
          <p:spPr bwMode="auto">
            <a:xfrm>
              <a:off x="3552" y="1056"/>
              <a:ext cx="0" cy="912"/>
            </a:xfrm>
            <a:prstGeom prst="line">
              <a:avLst/>
            </a:prstGeom>
            <a:noFill/>
            <a:ln w="28575">
              <a:solidFill>
                <a:srgbClr val="3366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6" name="Text Box 10"/>
          <p:cNvSpPr txBox="1">
            <a:spLocks noChangeArrowheads="1"/>
          </p:cNvSpPr>
          <p:nvPr/>
        </p:nvSpPr>
        <p:spPr bwMode="auto">
          <a:xfrm>
            <a:off x="6343600" y="1831106"/>
            <a:ext cx="6858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3200" b="1" i="1"/>
              <a:t>A</a:t>
            </a:r>
            <a:endParaRPr lang="en-US" altLang="zh-CN" sz="3200" b="1" i="1"/>
          </a:p>
        </p:txBody>
      </p:sp>
      <p:grpSp>
        <p:nvGrpSpPr>
          <p:cNvPr id="17" name="Group 11"/>
          <p:cNvGrpSpPr/>
          <p:nvPr/>
        </p:nvGrpSpPr>
        <p:grpSpPr bwMode="auto">
          <a:xfrm>
            <a:off x="3371800" y="1678706"/>
            <a:ext cx="914400" cy="2286000"/>
            <a:chOff x="1632" y="1200"/>
            <a:chExt cx="576" cy="1440"/>
          </a:xfrm>
        </p:grpSpPr>
        <p:sp>
          <p:nvSpPr>
            <p:cNvPr id="18" name="Line 12"/>
            <p:cNvSpPr>
              <a:spLocks noChangeShapeType="1"/>
            </p:cNvSpPr>
            <p:nvPr/>
          </p:nvSpPr>
          <p:spPr bwMode="auto">
            <a:xfrm>
              <a:off x="1776" y="1872"/>
              <a:ext cx="0" cy="768"/>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2016" y="1200"/>
              <a:ext cx="0" cy="1248"/>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0" name="Group 14"/>
            <p:cNvGrpSpPr/>
            <p:nvPr/>
          </p:nvGrpSpPr>
          <p:grpSpPr bwMode="auto">
            <a:xfrm>
              <a:off x="1632" y="2208"/>
              <a:ext cx="576" cy="0"/>
              <a:chOff x="1632" y="2208"/>
              <a:chExt cx="576" cy="0"/>
            </a:xfrm>
          </p:grpSpPr>
          <p:sp>
            <p:nvSpPr>
              <p:cNvPr id="21" name="Line 15"/>
              <p:cNvSpPr>
                <a:spLocks noChangeShapeType="1"/>
              </p:cNvSpPr>
              <p:nvPr/>
            </p:nvSpPr>
            <p:spPr bwMode="auto">
              <a:xfrm>
                <a:off x="1632" y="2208"/>
                <a:ext cx="144" cy="0"/>
              </a:xfrm>
              <a:prstGeom prst="line">
                <a:avLst/>
              </a:prstGeom>
              <a:noFill/>
              <a:ln w="19050">
                <a:solidFill>
                  <a:srgbClr val="00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16"/>
              <p:cNvSpPr>
                <a:spLocks noChangeShapeType="1"/>
              </p:cNvSpPr>
              <p:nvPr/>
            </p:nvSpPr>
            <p:spPr bwMode="auto">
              <a:xfrm flipH="1">
                <a:off x="2016" y="2208"/>
                <a:ext cx="192" cy="0"/>
              </a:xfrm>
              <a:prstGeom prst="line">
                <a:avLst/>
              </a:prstGeom>
              <a:noFill/>
              <a:ln w="19050">
                <a:solidFill>
                  <a:srgbClr val="00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1776" y="2208"/>
                <a:ext cx="288" cy="0"/>
              </a:xfrm>
              <a:prstGeom prst="line">
                <a:avLst/>
              </a:prstGeom>
              <a:noFill/>
              <a:ln w="19050">
                <a:solidFill>
                  <a:srgbClr val="00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24" name="Group 18"/>
          <p:cNvGrpSpPr/>
          <p:nvPr/>
        </p:nvGrpSpPr>
        <p:grpSpPr bwMode="auto">
          <a:xfrm>
            <a:off x="5200600" y="1678706"/>
            <a:ext cx="838200" cy="1981200"/>
            <a:chOff x="2784" y="1200"/>
            <a:chExt cx="528" cy="1248"/>
          </a:xfrm>
        </p:grpSpPr>
        <p:sp>
          <p:nvSpPr>
            <p:cNvPr id="25" name="Line 19"/>
            <p:cNvSpPr>
              <a:spLocks noChangeShapeType="1"/>
            </p:cNvSpPr>
            <p:nvPr/>
          </p:nvSpPr>
          <p:spPr bwMode="auto">
            <a:xfrm>
              <a:off x="2928" y="1200"/>
              <a:ext cx="0" cy="1248"/>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0"/>
            <p:cNvSpPr>
              <a:spLocks noChangeShapeType="1"/>
            </p:cNvSpPr>
            <p:nvPr/>
          </p:nvSpPr>
          <p:spPr bwMode="auto">
            <a:xfrm>
              <a:off x="3120" y="1872"/>
              <a:ext cx="0" cy="576"/>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7" name="Group 21"/>
            <p:cNvGrpSpPr/>
            <p:nvPr/>
          </p:nvGrpSpPr>
          <p:grpSpPr bwMode="auto">
            <a:xfrm>
              <a:off x="2784" y="2208"/>
              <a:ext cx="528" cy="0"/>
              <a:chOff x="2784" y="2208"/>
              <a:chExt cx="528" cy="0"/>
            </a:xfrm>
          </p:grpSpPr>
          <p:sp>
            <p:nvSpPr>
              <p:cNvPr id="28" name="Line 22"/>
              <p:cNvSpPr>
                <a:spLocks noChangeShapeType="1"/>
              </p:cNvSpPr>
              <p:nvPr/>
            </p:nvSpPr>
            <p:spPr bwMode="auto">
              <a:xfrm>
                <a:off x="2784" y="2208"/>
                <a:ext cx="144" cy="0"/>
              </a:xfrm>
              <a:prstGeom prst="line">
                <a:avLst/>
              </a:prstGeom>
              <a:noFill/>
              <a:ln w="19050">
                <a:solidFill>
                  <a:srgbClr val="00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23"/>
              <p:cNvSpPr>
                <a:spLocks noChangeShapeType="1"/>
              </p:cNvSpPr>
              <p:nvPr/>
            </p:nvSpPr>
            <p:spPr bwMode="auto">
              <a:xfrm flipH="1">
                <a:off x="3120" y="2208"/>
                <a:ext cx="192" cy="0"/>
              </a:xfrm>
              <a:prstGeom prst="line">
                <a:avLst/>
              </a:prstGeom>
              <a:noFill/>
              <a:ln w="19050">
                <a:solidFill>
                  <a:srgbClr val="00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Line 24"/>
              <p:cNvSpPr>
                <a:spLocks noChangeShapeType="1"/>
              </p:cNvSpPr>
              <p:nvPr/>
            </p:nvSpPr>
            <p:spPr bwMode="auto">
              <a:xfrm>
                <a:off x="2880" y="2208"/>
                <a:ext cx="288" cy="0"/>
              </a:xfrm>
              <a:prstGeom prst="line">
                <a:avLst/>
              </a:prstGeom>
              <a:noFill/>
              <a:ln w="19050">
                <a:solidFill>
                  <a:srgbClr val="00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31" name="Group 25"/>
          <p:cNvGrpSpPr/>
          <p:nvPr/>
        </p:nvGrpSpPr>
        <p:grpSpPr bwMode="auto">
          <a:xfrm>
            <a:off x="2914600" y="1373906"/>
            <a:ext cx="2514600" cy="519113"/>
            <a:chOff x="1344" y="1008"/>
            <a:chExt cx="1584" cy="327"/>
          </a:xfrm>
        </p:grpSpPr>
        <p:sp>
          <p:nvSpPr>
            <p:cNvPr id="32" name="Line 26"/>
            <p:cNvSpPr>
              <a:spLocks noChangeShapeType="1"/>
            </p:cNvSpPr>
            <p:nvPr/>
          </p:nvSpPr>
          <p:spPr bwMode="auto">
            <a:xfrm>
              <a:off x="2016" y="1200"/>
              <a:ext cx="912" cy="0"/>
            </a:xfrm>
            <a:prstGeom prst="line">
              <a:avLst/>
            </a:prstGeom>
            <a:noFill/>
            <a:ln w="28575">
              <a:solidFill>
                <a:srgbClr val="00CC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1344" y="1008"/>
              <a:ext cx="7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2800" b="1"/>
                <a:t>0.9</a:t>
              </a:r>
              <a:r>
                <a:rPr lang="en-US" altLang="zh-CN" sz="2800" b="1" i="1"/>
                <a:t>A</a:t>
              </a:r>
              <a:endParaRPr lang="en-US" altLang="zh-CN" sz="2800" b="1" i="1"/>
            </a:p>
          </p:txBody>
        </p:sp>
      </p:grpSp>
      <p:grpSp>
        <p:nvGrpSpPr>
          <p:cNvPr id="34" name="Group 28"/>
          <p:cNvGrpSpPr/>
          <p:nvPr/>
        </p:nvGrpSpPr>
        <p:grpSpPr bwMode="auto">
          <a:xfrm>
            <a:off x="2838400" y="1831106"/>
            <a:ext cx="2667000" cy="519113"/>
            <a:chOff x="1296" y="1296"/>
            <a:chExt cx="1680" cy="327"/>
          </a:xfrm>
        </p:grpSpPr>
        <p:sp>
          <p:nvSpPr>
            <p:cNvPr id="35" name="Line 29"/>
            <p:cNvSpPr>
              <a:spLocks noChangeShapeType="1"/>
            </p:cNvSpPr>
            <p:nvPr/>
          </p:nvSpPr>
          <p:spPr bwMode="auto">
            <a:xfrm>
              <a:off x="1920" y="1536"/>
              <a:ext cx="1056" cy="0"/>
            </a:xfrm>
            <a:prstGeom prst="line">
              <a:avLst/>
            </a:prstGeom>
            <a:noFill/>
            <a:ln w="28575">
              <a:solidFill>
                <a:srgbClr val="3366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1296" y="1296"/>
              <a:ext cx="7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2800" b="1"/>
                <a:t>0.5</a:t>
              </a:r>
              <a:r>
                <a:rPr lang="en-US" altLang="zh-CN" sz="2800" b="1" i="1"/>
                <a:t>A</a:t>
              </a:r>
              <a:endParaRPr lang="en-US" altLang="zh-CN" sz="2800" b="1" i="1"/>
            </a:p>
          </p:txBody>
        </p:sp>
      </p:grpSp>
      <p:grpSp>
        <p:nvGrpSpPr>
          <p:cNvPr id="37" name="Group 31"/>
          <p:cNvGrpSpPr/>
          <p:nvPr/>
        </p:nvGrpSpPr>
        <p:grpSpPr bwMode="auto">
          <a:xfrm>
            <a:off x="2609800" y="2288306"/>
            <a:ext cx="4648200" cy="519113"/>
            <a:chOff x="1152" y="1584"/>
            <a:chExt cx="2928" cy="327"/>
          </a:xfrm>
        </p:grpSpPr>
        <p:sp>
          <p:nvSpPr>
            <p:cNvPr id="38" name="Line 32"/>
            <p:cNvSpPr>
              <a:spLocks noChangeShapeType="1"/>
            </p:cNvSpPr>
            <p:nvPr/>
          </p:nvSpPr>
          <p:spPr bwMode="auto">
            <a:xfrm>
              <a:off x="1776" y="1872"/>
              <a:ext cx="230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FF00"/>
                  </a:solidFill>
                  <a:prstDash val="dash"/>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Text Box 33"/>
            <p:cNvSpPr txBox="1">
              <a:spLocks noChangeArrowheads="1"/>
            </p:cNvSpPr>
            <p:nvPr/>
          </p:nvSpPr>
          <p:spPr bwMode="auto">
            <a:xfrm>
              <a:off x="1152" y="1584"/>
              <a:ext cx="7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2800" b="1"/>
                <a:t>0.1</a:t>
              </a:r>
              <a:r>
                <a:rPr lang="en-US" altLang="zh-CN" sz="2800" b="1" i="1"/>
                <a:t>A</a:t>
              </a:r>
              <a:endParaRPr lang="en-US" altLang="zh-CN" sz="2800" b="1" i="1"/>
            </a:p>
          </p:txBody>
        </p:sp>
      </p:grpSp>
      <p:grpSp>
        <p:nvGrpSpPr>
          <p:cNvPr id="40" name="Group 34"/>
          <p:cNvGrpSpPr/>
          <p:nvPr/>
        </p:nvGrpSpPr>
        <p:grpSpPr bwMode="auto">
          <a:xfrm>
            <a:off x="3600400" y="2745506"/>
            <a:ext cx="3733800" cy="1219200"/>
            <a:chOff x="1776" y="1872"/>
            <a:chExt cx="2352" cy="768"/>
          </a:xfrm>
        </p:grpSpPr>
        <p:sp>
          <p:nvSpPr>
            <p:cNvPr id="41" name="Line 35"/>
            <p:cNvSpPr>
              <a:spLocks noChangeShapeType="1"/>
            </p:cNvSpPr>
            <p:nvPr/>
          </p:nvSpPr>
          <p:spPr bwMode="auto">
            <a:xfrm>
              <a:off x="4128" y="1872"/>
              <a:ext cx="0" cy="768"/>
            </a:xfrm>
            <a:prstGeom prst="line">
              <a:avLst/>
            </a:prstGeom>
            <a:noFill/>
            <a:ln w="28575">
              <a:solidFill>
                <a:srgbClr val="00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36"/>
            <p:cNvSpPr>
              <a:spLocks noChangeShapeType="1"/>
            </p:cNvSpPr>
            <p:nvPr/>
          </p:nvSpPr>
          <p:spPr bwMode="auto">
            <a:xfrm>
              <a:off x="1776" y="2544"/>
              <a:ext cx="2352" cy="0"/>
            </a:xfrm>
            <a:prstGeom prst="line">
              <a:avLst/>
            </a:prstGeom>
            <a:noFill/>
            <a:ln w="28575">
              <a:solidFill>
                <a:srgbClr val="0033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Group 37"/>
          <p:cNvGrpSpPr/>
          <p:nvPr/>
        </p:nvGrpSpPr>
        <p:grpSpPr bwMode="auto">
          <a:xfrm>
            <a:off x="3863925" y="2212106"/>
            <a:ext cx="1677988" cy="304800"/>
            <a:chOff x="1942" y="1536"/>
            <a:chExt cx="1057" cy="192"/>
          </a:xfrm>
        </p:grpSpPr>
        <p:sp>
          <p:nvSpPr>
            <p:cNvPr id="44" name="Line 38"/>
            <p:cNvSpPr>
              <a:spLocks noChangeShapeType="1"/>
            </p:cNvSpPr>
            <p:nvPr/>
          </p:nvSpPr>
          <p:spPr bwMode="auto">
            <a:xfrm>
              <a:off x="1942" y="1536"/>
              <a:ext cx="0" cy="192"/>
            </a:xfrm>
            <a:prstGeom prst="line">
              <a:avLst/>
            </a:prstGeom>
            <a:noFill/>
            <a:ln w="28575">
              <a:solidFill>
                <a:srgbClr val="FFCC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Line 39"/>
            <p:cNvSpPr>
              <a:spLocks noChangeShapeType="1"/>
            </p:cNvSpPr>
            <p:nvPr/>
          </p:nvSpPr>
          <p:spPr bwMode="auto">
            <a:xfrm>
              <a:off x="2999" y="1536"/>
              <a:ext cx="0" cy="192"/>
            </a:xfrm>
            <a:prstGeom prst="line">
              <a:avLst/>
            </a:prstGeom>
            <a:noFill/>
            <a:ln w="28575">
              <a:solidFill>
                <a:srgbClr val="FFCC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Line 40"/>
            <p:cNvSpPr>
              <a:spLocks noChangeShapeType="1"/>
            </p:cNvSpPr>
            <p:nvPr/>
          </p:nvSpPr>
          <p:spPr bwMode="auto">
            <a:xfrm flipH="1">
              <a:off x="1945" y="1680"/>
              <a:ext cx="384" cy="0"/>
            </a:xfrm>
            <a:prstGeom prst="line">
              <a:avLst/>
            </a:prstGeom>
            <a:noFill/>
            <a:ln w="1905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Line 41"/>
            <p:cNvSpPr>
              <a:spLocks noChangeShapeType="1"/>
            </p:cNvSpPr>
            <p:nvPr/>
          </p:nvSpPr>
          <p:spPr bwMode="auto">
            <a:xfrm>
              <a:off x="2640" y="1680"/>
              <a:ext cx="359" cy="0"/>
            </a:xfrm>
            <a:prstGeom prst="line">
              <a:avLst/>
            </a:prstGeom>
            <a:noFill/>
            <a:ln w="190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8" name="Text Box 42"/>
          <p:cNvSpPr txBox="1">
            <a:spLocks noChangeArrowheads="1"/>
          </p:cNvSpPr>
          <p:nvPr/>
        </p:nvSpPr>
        <p:spPr bwMode="auto">
          <a:xfrm>
            <a:off x="4210000" y="2135906"/>
            <a:ext cx="114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0" lang="en-US" altLang="zh-CN" sz="2400" b="1" i="1"/>
              <a:t>T</a:t>
            </a:r>
            <a:r>
              <a:rPr kumimoji="0" lang="en-US" altLang="zh-CN" sz="2400" b="1"/>
              <a:t>w</a:t>
            </a:r>
            <a:endParaRPr kumimoji="0" lang="en-US" altLang="zh-CN" sz="2400" b="1"/>
          </a:p>
        </p:txBody>
      </p:sp>
      <p:sp>
        <p:nvSpPr>
          <p:cNvPr id="49" name="Text Box 43"/>
          <p:cNvSpPr txBox="1">
            <a:spLocks noChangeArrowheads="1"/>
          </p:cNvSpPr>
          <p:nvPr/>
        </p:nvSpPr>
        <p:spPr bwMode="auto">
          <a:xfrm>
            <a:off x="3600400" y="2759794"/>
            <a:ext cx="1143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2800" b="1" i="1"/>
              <a:t>t</a:t>
            </a:r>
            <a:r>
              <a:rPr lang="en-US" altLang="zh-CN" sz="2800" b="1" baseline="-25000"/>
              <a:t>r</a:t>
            </a:r>
            <a:endParaRPr lang="en-US" altLang="zh-CN" sz="2800" b="1" i="1"/>
          </a:p>
        </p:txBody>
      </p:sp>
      <p:sp>
        <p:nvSpPr>
          <p:cNvPr id="50" name="Text Box 44"/>
          <p:cNvSpPr txBox="1">
            <a:spLocks noChangeArrowheads="1"/>
          </p:cNvSpPr>
          <p:nvPr/>
        </p:nvSpPr>
        <p:spPr bwMode="auto">
          <a:xfrm>
            <a:off x="5353000" y="2759794"/>
            <a:ext cx="1143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2800" b="1" i="1"/>
              <a:t>t</a:t>
            </a:r>
            <a:r>
              <a:rPr lang="en-US" altLang="zh-CN" sz="2800" b="1" baseline="-25000"/>
              <a:t>f</a:t>
            </a:r>
            <a:endParaRPr lang="en-US" altLang="zh-CN" sz="2800" b="1" i="1"/>
          </a:p>
        </p:txBody>
      </p:sp>
      <p:sp>
        <p:nvSpPr>
          <p:cNvPr id="51" name="Text Box 45"/>
          <p:cNvSpPr txBox="1">
            <a:spLocks noChangeArrowheads="1"/>
          </p:cNvSpPr>
          <p:nvPr/>
        </p:nvSpPr>
        <p:spPr bwMode="auto">
          <a:xfrm>
            <a:off x="4667200" y="3736106"/>
            <a:ext cx="1143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zh-CN" sz="3200" b="1" i="1"/>
              <a:t>T</a:t>
            </a:r>
            <a:endParaRPr lang="en-US" altLang="zh-CN" sz="3200" b="1" i="1"/>
          </a:p>
        </p:txBody>
      </p:sp>
      <p:sp>
        <p:nvSpPr>
          <p:cNvPr id="52" name="Rectangle 46"/>
          <p:cNvSpPr>
            <a:spLocks noChangeArrowheads="1"/>
          </p:cNvSpPr>
          <p:nvPr/>
        </p:nvSpPr>
        <p:spPr bwMode="auto">
          <a:xfrm>
            <a:off x="3752800" y="4193306"/>
            <a:ext cx="32766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gn="ctr"/>
            <a:r>
              <a:rPr kumimoji="0" lang="zh-CN" altLang="en-US" sz="2400" b="1" dirty="0">
                <a:effectLst>
                  <a:outerShdw blurRad="38100" dist="38100" dir="2700000" algn="tl">
                    <a:srgbClr val="C0C0C0"/>
                  </a:outerShdw>
                </a:effectLst>
                <a:latin typeface="Arial" panose="020B0604020202020204" pitchFamily="34" charset="0"/>
              </a:rPr>
              <a:t>实际的矩形波</a:t>
            </a:r>
            <a:endParaRPr kumimoji="0" lang="zh-CN" altLang="en-US" sz="2400" b="1" dirty="0">
              <a:effectLst>
                <a:outerShdw blurRad="38100" dist="38100" dir="2700000" algn="tl">
                  <a:srgbClr val="C0C0C0"/>
                </a:outerShdw>
              </a:effectLst>
              <a:latin typeface="Arial" panose="020B0604020202020204" pitchFamily="34" charset="0"/>
            </a:endParaRPr>
          </a:p>
        </p:txBody>
      </p:sp>
      <p:sp>
        <p:nvSpPr>
          <p:cNvPr id="53" name="Text Box 47"/>
          <p:cNvSpPr txBox="1">
            <a:spLocks noChangeArrowheads="1"/>
          </p:cNvSpPr>
          <p:nvPr/>
        </p:nvSpPr>
        <p:spPr bwMode="auto">
          <a:xfrm>
            <a:off x="1691680" y="4725144"/>
            <a:ext cx="2819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400" b="1" dirty="0"/>
              <a:t>脉冲幅度 </a:t>
            </a:r>
            <a:r>
              <a:rPr lang="en-US" altLang="zh-CN" sz="2400" b="1" i="1" dirty="0"/>
              <a:t>A</a:t>
            </a:r>
            <a:endParaRPr lang="en-US" altLang="zh-CN" sz="2400" b="1" dirty="0"/>
          </a:p>
        </p:txBody>
      </p:sp>
      <p:sp>
        <p:nvSpPr>
          <p:cNvPr id="54" name="Text Box 48"/>
          <p:cNvSpPr txBox="1">
            <a:spLocks noChangeArrowheads="1"/>
          </p:cNvSpPr>
          <p:nvPr/>
        </p:nvSpPr>
        <p:spPr bwMode="auto">
          <a:xfrm>
            <a:off x="1844080" y="5380782"/>
            <a:ext cx="2819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400" b="1" dirty="0"/>
              <a:t>脉冲上升沿 </a:t>
            </a:r>
            <a:r>
              <a:rPr lang="en-US" altLang="zh-CN" sz="2400" b="1" i="1" dirty="0" err="1"/>
              <a:t>t</a:t>
            </a:r>
            <a:r>
              <a:rPr lang="en-US" altLang="zh-CN" sz="2400" b="1" baseline="-25000" dirty="0" err="1"/>
              <a:t>r</a:t>
            </a:r>
            <a:r>
              <a:rPr lang="en-US" altLang="zh-CN" sz="2400" b="1" dirty="0"/>
              <a:t> </a:t>
            </a:r>
            <a:endParaRPr lang="en-US" altLang="zh-CN" sz="2400" b="1" i="1" dirty="0"/>
          </a:p>
        </p:txBody>
      </p:sp>
      <p:sp>
        <p:nvSpPr>
          <p:cNvPr id="55" name="Text Box 49"/>
          <p:cNvSpPr txBox="1">
            <a:spLocks noChangeArrowheads="1"/>
          </p:cNvSpPr>
          <p:nvPr/>
        </p:nvSpPr>
        <p:spPr bwMode="auto">
          <a:xfrm>
            <a:off x="5044480" y="5364907"/>
            <a:ext cx="2819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400" b="1" dirty="0"/>
              <a:t>脉冲周期 </a:t>
            </a:r>
            <a:r>
              <a:rPr lang="en-US" altLang="zh-CN" sz="2400" b="1" i="1" dirty="0"/>
              <a:t>T</a:t>
            </a:r>
            <a:endParaRPr lang="en-US" altLang="zh-CN" sz="2400" b="1" dirty="0"/>
          </a:p>
        </p:txBody>
      </p:sp>
      <p:sp>
        <p:nvSpPr>
          <p:cNvPr id="56" name="Text Box 50"/>
          <p:cNvSpPr txBox="1">
            <a:spLocks noChangeArrowheads="1"/>
          </p:cNvSpPr>
          <p:nvPr/>
        </p:nvSpPr>
        <p:spPr bwMode="auto">
          <a:xfrm>
            <a:off x="1844080" y="5990382"/>
            <a:ext cx="2819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400" b="1" dirty="0"/>
              <a:t>脉冲下降沿 </a:t>
            </a:r>
            <a:r>
              <a:rPr lang="en-US" altLang="zh-CN" sz="2400" b="1" i="1" dirty="0" err="1"/>
              <a:t>t</a:t>
            </a:r>
            <a:r>
              <a:rPr lang="en-US" altLang="zh-CN" sz="2400" b="1" baseline="-25000" dirty="0" err="1"/>
              <a:t>f</a:t>
            </a:r>
            <a:r>
              <a:rPr lang="en-US" altLang="zh-CN" sz="2400" b="1" dirty="0"/>
              <a:t> </a:t>
            </a:r>
            <a:endParaRPr lang="en-US" altLang="zh-CN" sz="2400" b="1" i="1" dirty="0"/>
          </a:p>
        </p:txBody>
      </p:sp>
      <p:sp>
        <p:nvSpPr>
          <p:cNvPr id="57" name="Text Box 51"/>
          <p:cNvSpPr txBox="1">
            <a:spLocks noChangeArrowheads="1"/>
          </p:cNvSpPr>
          <p:nvPr/>
        </p:nvSpPr>
        <p:spPr bwMode="auto">
          <a:xfrm>
            <a:off x="5120680" y="4755307"/>
            <a:ext cx="2819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400" b="1" dirty="0"/>
              <a:t>脉冲宽度</a:t>
            </a:r>
            <a:r>
              <a:rPr kumimoji="0" lang="en-US" altLang="zh-CN" sz="2400" b="1" i="1" dirty="0"/>
              <a:t>T</a:t>
            </a:r>
            <a:r>
              <a:rPr kumimoji="0" lang="en-US" altLang="zh-CN" sz="2400" b="1" dirty="0"/>
              <a:t>w</a:t>
            </a:r>
            <a:r>
              <a:rPr lang="en-US" altLang="zh-CN" sz="2400" b="1" dirty="0"/>
              <a:t> </a:t>
            </a:r>
            <a:endParaRPr lang="en-US" altLang="zh-CN" sz="2400" b="1" dirty="0"/>
          </a:p>
        </p:txBody>
      </p:sp>
      <p:sp>
        <p:nvSpPr>
          <p:cNvPr id="58" name="Text Box 52"/>
          <p:cNvSpPr txBox="1">
            <a:spLocks noChangeArrowheads="1"/>
          </p:cNvSpPr>
          <p:nvPr/>
        </p:nvSpPr>
        <p:spPr bwMode="auto">
          <a:xfrm>
            <a:off x="5463580" y="5953869"/>
            <a:ext cx="2990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2400" b="1" dirty="0">
                <a:latin typeface="Arial" panose="020B0604020202020204" pitchFamily="34" charset="0"/>
              </a:rPr>
              <a:t>占空比</a:t>
            </a:r>
            <a:r>
              <a:rPr kumimoji="0" lang="en-US" altLang="zh-CN" sz="2400" b="1" i="1" dirty="0">
                <a:latin typeface="Arial" panose="020B0604020202020204" pitchFamily="34" charset="0"/>
              </a:rPr>
              <a:t>q=</a:t>
            </a:r>
            <a:r>
              <a:rPr kumimoji="0" lang="zh-CN" altLang="en-US" sz="2400" b="1" i="1" dirty="0">
                <a:latin typeface="Arial" panose="020B0604020202020204" pitchFamily="34" charset="0"/>
              </a:rPr>
              <a:t>（</a:t>
            </a:r>
            <a:r>
              <a:rPr kumimoji="0" lang="en-US" altLang="zh-CN" sz="2400" b="1" i="1" dirty="0">
                <a:latin typeface="Arial" panose="020B0604020202020204" pitchFamily="34" charset="0"/>
              </a:rPr>
              <a:t>T-Tw)/T</a:t>
            </a:r>
            <a:endParaRPr kumimoji="0" lang="en-US" altLang="zh-CN" sz="2400" b="1" i="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blinds(horizontal)">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outHorizontal)">
                                      <p:cBhvr>
                                        <p:cTn id="16" dur="500"/>
                                        <p:tgtEl>
                                          <p:spTgt spid="13"/>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iterate type="wd">
                                    <p:tmPct val="100000"/>
                                  </p:iterate>
                                  <p:childTnLst>
                                    <p:set>
                                      <p:cBhvr>
                                        <p:cTn id="27" dur="1" fill="hold">
                                          <p:stCondLst>
                                            <p:cond delay="0"/>
                                          </p:stCondLst>
                                        </p:cTn>
                                        <p:tgtEl>
                                          <p:spTgt spid="53"/>
                                        </p:tgtEl>
                                        <p:attrNameLst>
                                          <p:attrName>style.visibility</p:attrName>
                                        </p:attrNameLst>
                                      </p:cBhvr>
                                      <p:to>
                                        <p:strVal val="visible"/>
                                      </p:to>
                                    </p:set>
                                    <p:animEffect transition="in" filter="wipe(left)">
                                      <p:cBhvr>
                                        <p:cTn id="28" dur="3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wd">
                                    <p:tmPct val="100000"/>
                                  </p:iterate>
                                  <p:childTnLst>
                                    <p:set>
                                      <p:cBhvr>
                                        <p:cTn id="50" dur="1" fill="hold">
                                          <p:stCondLst>
                                            <p:cond delay="0"/>
                                          </p:stCondLst>
                                        </p:cTn>
                                        <p:tgtEl>
                                          <p:spTgt spid="54"/>
                                        </p:tgtEl>
                                        <p:attrNameLst>
                                          <p:attrName>style.visibility</p:attrName>
                                        </p:attrNameLst>
                                      </p:cBhvr>
                                      <p:to>
                                        <p:strVal val="visible"/>
                                      </p:to>
                                    </p:set>
                                    <p:animEffect transition="in" filter="wipe(left)">
                                      <p:cBhvr>
                                        <p:cTn id="51" dur="300"/>
                                        <p:tgtEl>
                                          <p:spTgt spid="5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type="wd">
                                    <p:tmPct val="100000"/>
                                  </p:iterate>
                                  <p:childTnLst>
                                    <p:set>
                                      <p:cBhvr>
                                        <p:cTn id="63" dur="1" fill="hold">
                                          <p:stCondLst>
                                            <p:cond delay="0"/>
                                          </p:stCondLst>
                                        </p:cTn>
                                        <p:tgtEl>
                                          <p:spTgt spid="56"/>
                                        </p:tgtEl>
                                        <p:attrNameLst>
                                          <p:attrName>style.visibility</p:attrName>
                                        </p:attrNameLst>
                                      </p:cBhvr>
                                      <p:to>
                                        <p:strVal val="visible"/>
                                      </p:to>
                                    </p:set>
                                    <p:animEffect transition="in" filter="wipe(left)">
                                      <p:cBhvr>
                                        <p:cTn id="64" dur="3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37" fill="hold" nodeType="click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barn(outVertical)">
                                      <p:cBhvr>
                                        <p:cTn id="74" dur="500"/>
                                        <p:tgtEl>
                                          <p:spTgt spid="43"/>
                                        </p:tgtEl>
                                      </p:cBhvr>
                                    </p:animEffect>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499"/>
                                          </p:stCondLst>
                                        </p:cTn>
                                        <p:tgtEl>
                                          <p:spTgt spid="4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iterate type="wd">
                                    <p:tmPct val="100000"/>
                                  </p:iterate>
                                  <p:childTnLst>
                                    <p:set>
                                      <p:cBhvr>
                                        <p:cTn id="81" dur="1" fill="hold">
                                          <p:stCondLst>
                                            <p:cond delay="0"/>
                                          </p:stCondLst>
                                        </p:cTn>
                                        <p:tgtEl>
                                          <p:spTgt spid="57"/>
                                        </p:tgtEl>
                                        <p:attrNameLst>
                                          <p:attrName>style.visibility</p:attrName>
                                        </p:attrNameLst>
                                      </p:cBhvr>
                                      <p:to>
                                        <p:strVal val="visible"/>
                                      </p:to>
                                    </p:set>
                                    <p:animEffect transition="in" filter="wipe(left)">
                                      <p:cBhvr>
                                        <p:cTn id="82" dur="3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37"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barn(outVertical)">
                                      <p:cBhvr>
                                        <p:cTn id="87" dur="500"/>
                                        <p:tgtEl>
                                          <p:spTgt spid="40"/>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499"/>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iterate type="wd">
                                    <p:tmPct val="100000"/>
                                  </p:iterate>
                                  <p:childTnLst>
                                    <p:set>
                                      <p:cBhvr>
                                        <p:cTn id="94" dur="1" fill="hold">
                                          <p:stCondLst>
                                            <p:cond delay="0"/>
                                          </p:stCondLst>
                                        </p:cTn>
                                        <p:tgtEl>
                                          <p:spTgt spid="55"/>
                                        </p:tgtEl>
                                        <p:attrNameLst>
                                          <p:attrName>style.visibility</p:attrName>
                                        </p:attrNameLst>
                                      </p:cBhvr>
                                      <p:to>
                                        <p:strVal val="visible"/>
                                      </p:to>
                                    </p:set>
                                    <p:animEffect transition="in" filter="wipe(left)">
                                      <p:cBhvr>
                                        <p:cTn id="95" dur="300"/>
                                        <p:tgtEl>
                                          <p:spTgt spid="55"/>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box(in)">
                                      <p:cBhvr>
                                        <p:cTn id="10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Times New Roman" panose="02020603050405020304" pitchFamily="18" charset="0"/>
              </a:rPr>
              <a:t>2 </a:t>
            </a:r>
            <a:r>
              <a:rPr kumimoji="1" lang="zh-CN" altLang="en-US" sz="3600" dirty="0">
                <a:latin typeface="Times New Roman" panose="02020603050405020304" pitchFamily="18" charset="0"/>
              </a:rPr>
              <a:t>逻辑  </a:t>
            </a:r>
            <a:r>
              <a:rPr kumimoji="1" lang="en-US" altLang="zh-CN" sz="3600" dirty="0">
                <a:latin typeface="Times New Roman" panose="02020603050405020304" pitchFamily="18" charset="0"/>
              </a:rPr>
              <a:t>Logic</a:t>
            </a:r>
            <a:endParaRPr lang="zh-CN" altLang="en-US" dirty="0"/>
          </a:p>
        </p:txBody>
      </p:sp>
      <p:sp>
        <p:nvSpPr>
          <p:cNvPr id="3" name="内容占位符 2"/>
          <p:cNvSpPr>
            <a:spLocks noGrp="1"/>
          </p:cNvSpPr>
          <p:nvPr>
            <p:ph idx="1"/>
          </p:nvPr>
        </p:nvSpPr>
        <p:spPr>
          <a:xfrm>
            <a:off x="457200" y="1124744"/>
            <a:ext cx="8686800" cy="5094287"/>
          </a:xfrm>
        </p:spPr>
        <p:txBody>
          <a:bodyPr/>
          <a:lstStyle/>
          <a:p>
            <a:r>
              <a:rPr lang="zh-CN" altLang="zh-CN" sz="2800" b="1" dirty="0"/>
              <a:t>逻辑</a:t>
            </a:r>
            <a:r>
              <a:rPr lang="zh-CN" altLang="zh-CN" sz="2800" dirty="0"/>
              <a:t>（英语：logic）的字根源起于希腊语</a:t>
            </a:r>
            <a:r>
              <a:rPr lang="zh-CN" altLang="en-US" sz="2800" dirty="0"/>
              <a:t>，</a:t>
            </a:r>
            <a:r>
              <a:rPr lang="zh-CN" altLang="zh-CN" sz="2800" dirty="0"/>
              <a:t>最初的意思有词语、思想、概念、论点、推理之意</a:t>
            </a:r>
            <a:r>
              <a:rPr lang="zh-CN" altLang="en-US" sz="2800" dirty="0"/>
              <a:t>。</a:t>
            </a:r>
            <a:endParaRPr lang="en-US" altLang="zh-CN" sz="2800" dirty="0"/>
          </a:p>
          <a:p>
            <a:endParaRPr lang="en-US" altLang="zh-CN" sz="2800" dirty="0"/>
          </a:p>
          <a:p>
            <a:endParaRPr lang="en-US" altLang="zh-CN" sz="2800" dirty="0"/>
          </a:p>
          <a:p>
            <a:r>
              <a:rPr lang="zh-CN" altLang="zh-CN" sz="2800" b="1" dirty="0"/>
              <a:t>逻辑</a:t>
            </a:r>
            <a:r>
              <a:rPr lang="zh-CN" altLang="zh-CN" sz="2800" dirty="0"/>
              <a:t>本身是指</a:t>
            </a:r>
            <a:r>
              <a:rPr lang="zh-CN" altLang="zh-CN" sz="2800" b="1" dirty="0">
                <a:solidFill>
                  <a:srgbClr val="FF0000"/>
                </a:solidFill>
              </a:rPr>
              <a:t>推论和证明</a:t>
            </a:r>
            <a:r>
              <a:rPr lang="zh-CN" altLang="zh-CN" sz="2800" dirty="0"/>
              <a:t>的思想过程</a:t>
            </a:r>
            <a:r>
              <a:rPr lang="zh-CN" altLang="en-US" sz="2800" dirty="0"/>
              <a:t>，</a:t>
            </a:r>
            <a:r>
              <a:rPr lang="zh-CN" altLang="zh-CN" sz="2800" dirty="0"/>
              <a:t>逻辑学是研究“有效推论和证明的原则与标准”的一门学科。</a:t>
            </a:r>
            <a:endParaRPr lang="en-US" altLang="zh-CN" sz="2800" dirty="0"/>
          </a:p>
          <a:p>
            <a:endParaRPr lang="en-US" altLang="zh-CN" sz="2800" dirty="0"/>
          </a:p>
        </p:txBody>
      </p:sp>
      <p:sp>
        <p:nvSpPr>
          <p:cNvPr id="4" name="日期占位符 3"/>
          <p:cNvSpPr>
            <a:spLocks noGrp="1"/>
          </p:cNvSpPr>
          <p:nvPr>
            <p:ph type="dt" sz="half" idx="10"/>
          </p:nvPr>
        </p:nvSpPr>
        <p:spPr/>
        <p:txBody>
          <a:bodyPr/>
          <a:lstStyle/>
          <a:p>
            <a:pPr>
              <a:defRPr/>
            </a:pPr>
            <a:fld id="{47B36EFA-FD7B-475F-8DD3-7F493F79EB63}"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pic>
        <p:nvPicPr>
          <p:cNvPr id="7" name="Picture 4" descr="http://upload.wikimedia.org/wikipedia/commons/thumb/a/ae/Aristotle_Altemps_Inv8575.jpg/200px-Aristotle_Altemps_Inv8575.jpg">
            <a:hlinkClick r:id="rId1"/>
          </p:cNvPr>
          <p:cNvPicPr>
            <a:picLocks noChangeAspect="1" noChangeArrowheads="1"/>
          </p:cNvPicPr>
          <p:nvPr/>
        </p:nvPicPr>
        <p:blipFill>
          <a:blip r:embed="rId2" cstate="print"/>
          <a:srcRect/>
          <a:stretch>
            <a:fillRect/>
          </a:stretch>
        </p:blipFill>
        <p:spPr bwMode="auto">
          <a:xfrm>
            <a:off x="7020272" y="4221088"/>
            <a:ext cx="1468378" cy="1809327"/>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数字电路的逻辑基础</a:t>
            </a:r>
            <a:endParaRPr lang="zh-CN" altLang="en-US" dirty="0"/>
          </a:p>
        </p:txBody>
      </p:sp>
      <p:sp>
        <p:nvSpPr>
          <p:cNvPr id="3" name="内容占位符 2"/>
          <p:cNvSpPr>
            <a:spLocks noGrp="1"/>
          </p:cNvSpPr>
          <p:nvPr>
            <p:ph idx="1"/>
          </p:nvPr>
        </p:nvSpPr>
        <p:spPr/>
        <p:txBody>
          <a:bodyPr/>
          <a:lstStyle/>
          <a:p>
            <a:r>
              <a:rPr lang="en-US" altLang="zh-CN" sz="2800" dirty="0"/>
              <a:t>1850s, George Boole</a:t>
            </a:r>
            <a:endParaRPr lang="en-US" altLang="zh-CN" sz="2800" dirty="0"/>
          </a:p>
          <a:p>
            <a:pPr lvl="1"/>
            <a:r>
              <a:rPr lang="zh-CN" altLang="en-US" sz="2400" dirty="0"/>
              <a:t>将逻辑表述映射到符号</a:t>
            </a:r>
            <a:endParaRPr lang="en-US" altLang="zh-CN" sz="2400" dirty="0"/>
          </a:p>
          <a:p>
            <a:pPr lvl="1"/>
            <a:r>
              <a:rPr lang="zh-CN" altLang="en-US" sz="2400" dirty="0"/>
              <a:t>通过</a:t>
            </a:r>
            <a:r>
              <a:rPr lang="zh-CN" altLang="en-US" sz="2400" b="1" dirty="0"/>
              <a:t>逻辑运算</a:t>
            </a:r>
            <a:r>
              <a:rPr lang="zh-CN" altLang="en-US" sz="2400" dirty="0"/>
              <a:t>，</a:t>
            </a:r>
            <a:r>
              <a:rPr lang="zh-CN" altLang="en-US" sz="2400" dirty="0">
                <a:ea typeface="黑体" panose="02010609060101010101" pitchFamily="49" charset="-122"/>
              </a:rPr>
              <a:t>实现</a:t>
            </a:r>
            <a:r>
              <a:rPr lang="zh-CN" altLang="en-US" sz="2400" dirty="0"/>
              <a:t>其</a:t>
            </a:r>
            <a:r>
              <a:rPr lang="zh-CN" altLang="en-US" sz="2400" b="1" dirty="0"/>
              <a:t>逻辑关系</a:t>
            </a:r>
            <a:endParaRPr lang="zh-CN" altLang="en-US" sz="2400" dirty="0"/>
          </a:p>
          <a:p>
            <a:pPr lvl="1"/>
            <a:r>
              <a:rPr lang="zh-CN" altLang="en-US" sz="2400" dirty="0"/>
              <a:t>采用二进制代数的方法研究逻辑推理的规则</a:t>
            </a:r>
            <a:endParaRPr lang="zh-CN" altLang="en-US" sz="2800" dirty="0"/>
          </a:p>
          <a:p>
            <a:pPr marL="344170" lvl="1" indent="0">
              <a:buNone/>
            </a:pPr>
            <a:r>
              <a:rPr lang="en-US" altLang="zh-CN" sz="2400" i="1" dirty="0"/>
              <a:t>“</a:t>
            </a:r>
            <a:r>
              <a:rPr lang="en-US" altLang="zh-CN" sz="2400" dirty="0"/>
              <a:t>An investigation into the Laws of Thought</a:t>
            </a:r>
            <a:r>
              <a:rPr lang="en-US" altLang="zh-CN" sz="2400" i="1" dirty="0"/>
              <a:t>”</a:t>
            </a:r>
            <a:endParaRPr lang="en-US" altLang="zh-CN" sz="2400" dirty="0"/>
          </a:p>
          <a:p>
            <a:r>
              <a:rPr lang="en-US" altLang="zh-CN" sz="2800" dirty="0"/>
              <a:t>1938s, Claude Elwood Shannon</a:t>
            </a:r>
            <a:endParaRPr lang="en-US" altLang="zh-CN" sz="2800" dirty="0"/>
          </a:p>
          <a:p>
            <a:pPr lvl="1"/>
            <a:r>
              <a:rPr lang="zh-CN" altLang="en-US" sz="2400" dirty="0"/>
              <a:t>建立了</a:t>
            </a:r>
            <a:r>
              <a:rPr lang="zh-CN" altLang="en-US" sz="2400" dirty="0">
                <a:solidFill>
                  <a:srgbClr val="FF0000"/>
                </a:solidFill>
              </a:rPr>
              <a:t>布尔代数</a:t>
            </a:r>
            <a:r>
              <a:rPr lang="zh-CN" altLang="en-US" sz="2400" dirty="0"/>
              <a:t>和</a:t>
            </a:r>
            <a:r>
              <a:rPr lang="zh-CN" altLang="en-US" sz="2400" dirty="0">
                <a:solidFill>
                  <a:srgbClr val="FF0000"/>
                </a:solidFill>
              </a:rPr>
              <a:t>数字逻辑</a:t>
            </a:r>
            <a:r>
              <a:rPr lang="zh-CN" altLang="en-US" sz="2400" dirty="0"/>
              <a:t>之间的联系</a:t>
            </a:r>
            <a:endParaRPr lang="zh-CN" altLang="en-US" sz="2400" dirty="0"/>
          </a:p>
          <a:p>
            <a:pPr lvl="1"/>
            <a:r>
              <a:rPr lang="zh-CN" altLang="en-US" sz="2400" dirty="0"/>
              <a:t>第一次提出</a:t>
            </a:r>
            <a:r>
              <a:rPr lang="en-US" altLang="zh-CN" sz="2400" dirty="0"/>
              <a:t>bit</a:t>
            </a:r>
            <a:r>
              <a:rPr lang="zh-CN" altLang="en-US" sz="2400" dirty="0"/>
              <a:t>（比特）表示信息</a:t>
            </a:r>
            <a:endParaRPr lang="zh-CN" altLang="en-US" sz="2800" dirty="0"/>
          </a:p>
          <a:p>
            <a:pPr marL="0" indent="0">
              <a:buNone/>
            </a:pPr>
            <a:r>
              <a:rPr lang="en-US" altLang="zh-CN" sz="2400" i="1" dirty="0"/>
              <a:t>    “</a:t>
            </a:r>
            <a:r>
              <a:rPr lang="en-US" altLang="zh-CN" sz="2400" dirty="0"/>
              <a:t>A Symbolic Analysis of Relay and Switching Circuits(1938)</a:t>
            </a:r>
            <a:r>
              <a:rPr lang="en-US" altLang="zh-CN" sz="2400" i="1" dirty="0"/>
              <a:t>”  </a:t>
            </a:r>
            <a:r>
              <a:rPr lang="en-US" altLang="zh-CN" sz="2400" dirty="0"/>
              <a:t>Master thesis in MIT.</a:t>
            </a:r>
            <a:endParaRPr lang="en-US" altLang="zh-CN" sz="2400" dirty="0"/>
          </a:p>
          <a:p>
            <a:pPr lvl="1"/>
            <a:r>
              <a:rPr lang="en-US" altLang="zh-CN" sz="2400" dirty="0"/>
              <a:t>1941</a:t>
            </a:r>
            <a:r>
              <a:rPr lang="zh-CN" altLang="en-US" sz="2400" dirty="0"/>
              <a:t>香农加入</a:t>
            </a:r>
            <a:r>
              <a:rPr lang="en-US" altLang="zh-CN" sz="2400" dirty="0"/>
              <a:t>AT&amp;T Bell </a:t>
            </a:r>
            <a:r>
              <a:rPr lang="zh-CN" altLang="en-US" sz="2400" dirty="0"/>
              <a:t>实验室</a:t>
            </a:r>
            <a:endParaRPr lang="zh-CN" altLang="en-US" sz="2400" dirty="0"/>
          </a:p>
          <a:p>
            <a:pPr marL="344170" lvl="1" indent="0">
              <a:buNone/>
            </a:pPr>
            <a:r>
              <a:rPr lang="en-US" altLang="zh-CN" sz="2400" i="1" dirty="0"/>
              <a:t>“</a:t>
            </a:r>
            <a:r>
              <a:rPr lang="en-US" altLang="zh-CN" sz="2400" dirty="0"/>
              <a:t>The mathematical theory of communication</a:t>
            </a:r>
            <a:r>
              <a:rPr lang="en-US" altLang="zh-CN" sz="2400" i="1" dirty="0"/>
              <a:t>”</a:t>
            </a:r>
            <a:r>
              <a:rPr lang="en-US" altLang="zh-CN" sz="2400" dirty="0"/>
              <a:t>, 1948</a:t>
            </a:r>
            <a:endParaRPr lang="en-US" altLang="zh-CN" sz="2400" dirty="0"/>
          </a:p>
          <a:p>
            <a:endParaRPr lang="zh-CN" altLang="en-US" sz="2800" dirty="0"/>
          </a:p>
        </p:txBody>
      </p:sp>
      <p:sp>
        <p:nvSpPr>
          <p:cNvPr id="4" name="日期占位符 3"/>
          <p:cNvSpPr>
            <a:spLocks noGrp="1"/>
          </p:cNvSpPr>
          <p:nvPr>
            <p:ph type="dt" sz="half" idx="10"/>
          </p:nvPr>
        </p:nvSpPr>
        <p:spPr/>
        <p:txBody>
          <a:bodyPr/>
          <a:lstStyle/>
          <a:p>
            <a:pPr>
              <a:defRPr/>
            </a:pPr>
            <a:fld id="{D0579A82-17E3-4A6E-BE8A-74FD5C97B8B3}"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pic>
        <p:nvPicPr>
          <p:cNvPr id="7" name="Picture 2" descr="http://upload.wikimedia.org/wikipedia/commons/thumb/6/6c/George_Boole.jpg/200px-George_Boole.jpg">
            <a:hlinkClick r:id="rId1"/>
          </p:cNvPr>
          <p:cNvPicPr>
            <a:picLocks noChangeAspect="1" noChangeArrowheads="1"/>
          </p:cNvPicPr>
          <p:nvPr/>
        </p:nvPicPr>
        <p:blipFill>
          <a:blip r:embed="rId2" cstate="print"/>
          <a:srcRect/>
          <a:stretch>
            <a:fillRect/>
          </a:stretch>
        </p:blipFill>
        <p:spPr bwMode="auto">
          <a:xfrm>
            <a:off x="7072330" y="0"/>
            <a:ext cx="2071670" cy="2492896"/>
          </a:xfrm>
          <a:prstGeom prst="rect">
            <a:avLst/>
          </a:prstGeom>
          <a:noFill/>
        </p:spPr>
      </p:pic>
      <p:pic>
        <p:nvPicPr>
          <p:cNvPr id="8" name="Picture 6" descr="http://upload.wikimedia.org/wikipedia/en/thumb/2/2f/Claude_Elwood_Shannon_%281916-2001%29.jpg/200px-Claude_Elwood_Shannon_%281916-2001%29.jpg">
            <a:hlinkClick r:id="rId3" tooltip="Claude Elwood Shannon (1916-2001)"/>
          </p:cNvPr>
          <p:cNvPicPr>
            <a:picLocks noChangeAspect="1" noChangeArrowheads="1"/>
          </p:cNvPicPr>
          <p:nvPr/>
        </p:nvPicPr>
        <p:blipFill>
          <a:blip r:embed="rId4" cstate="print"/>
          <a:srcRect/>
          <a:stretch>
            <a:fillRect/>
          </a:stretch>
        </p:blipFill>
        <p:spPr bwMode="auto">
          <a:xfrm>
            <a:off x="7072330" y="2726044"/>
            <a:ext cx="2071670" cy="21431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一个虚拟世界</a:t>
            </a:r>
            <a:endParaRPr lang="zh-CN" altLang="en-US" dirty="0"/>
          </a:p>
        </p:txBody>
      </p:sp>
      <p:sp>
        <p:nvSpPr>
          <p:cNvPr id="4" name="日期占位符 3"/>
          <p:cNvSpPr>
            <a:spLocks noGrp="1"/>
          </p:cNvSpPr>
          <p:nvPr>
            <p:ph type="dt" sz="half" idx="10"/>
          </p:nvPr>
        </p:nvSpPr>
        <p:spPr/>
        <p:txBody>
          <a:bodyPr/>
          <a:lstStyle/>
          <a:p>
            <a:pPr>
              <a:defRPr/>
            </a:pPr>
            <a:fld id="{EDD7D698-D7E9-4FDD-B2A9-12FC227C25C1}" type="datetime2">
              <a:rPr lang="zh-CN" altLang="en-US" smtClean="0"/>
            </a:fld>
            <a:endParaRPr lang="en-US" altLang="zh-CN" dirty="0"/>
          </a:p>
        </p:txBody>
      </p:sp>
      <p:sp>
        <p:nvSpPr>
          <p:cNvPr id="5" name="页脚占位符 4"/>
          <p:cNvSpPr>
            <a:spLocks noGrp="1"/>
          </p:cNvSpPr>
          <p:nvPr>
            <p:ph type="ftr" sz="quarter" idx="11"/>
          </p:nvPr>
        </p:nvSpPr>
        <p:spPr/>
        <p:txBody>
          <a:bodyPr/>
          <a:lstStyle/>
          <a:p>
            <a:pPr>
              <a:defRPr/>
            </a:pPr>
            <a:r>
              <a:rPr lang="zh-CN" altLang="en-US"/>
              <a:t>课程引论</a:t>
            </a:r>
            <a:endParaRPr lang="en-US" altLang="zh-CN" dirty="0"/>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dirty="0"/>
          </a:p>
        </p:txBody>
      </p:sp>
      <p:pic>
        <p:nvPicPr>
          <p:cNvPr id="9" name="内容占位符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2290" y="1078263"/>
            <a:ext cx="3055420" cy="5226556"/>
          </a:xfr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69" y="1078263"/>
            <a:ext cx="3121921" cy="523046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6" y="1082169"/>
            <a:ext cx="3006080" cy="52265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t>3 </a:t>
            </a:r>
            <a:r>
              <a:rPr lang="zh-CN" altLang="en-US" dirty="0"/>
              <a:t>电路</a:t>
            </a:r>
            <a:r>
              <a:rPr lang="en-US" altLang="zh-CN" dirty="0"/>
              <a:t>Circuit</a:t>
            </a:r>
            <a:endParaRPr lang="zh-CN" altLang="en-US" dirty="0"/>
          </a:p>
        </p:txBody>
      </p:sp>
      <p:sp>
        <p:nvSpPr>
          <p:cNvPr id="3" name="内容占位符 2"/>
          <p:cNvSpPr>
            <a:spLocks noGrp="1"/>
          </p:cNvSpPr>
          <p:nvPr>
            <p:ph idx="1"/>
          </p:nvPr>
        </p:nvSpPr>
        <p:spPr>
          <a:xfrm>
            <a:off x="214312" y="1214438"/>
            <a:ext cx="8929688" cy="2934642"/>
          </a:xfrm>
        </p:spPr>
        <p:txBody>
          <a:bodyPr>
            <a:normAutofit fontScale="92500" lnSpcReduction="20000"/>
          </a:bodyPr>
          <a:lstStyle/>
          <a:p>
            <a:pPr marL="0" indent="0" defTabSz="915035">
              <a:spcBef>
                <a:spcPct val="50000"/>
              </a:spcBef>
              <a:defRPr/>
            </a:pPr>
            <a:r>
              <a:rPr lang="zh-CN" altLang="en-US" sz="3200" dirty="0">
                <a:latin typeface="黑体" panose="02010609060101010101" pitchFamily="49" charset="-122"/>
              </a:rPr>
              <a:t>电子元器件的发展演变</a:t>
            </a:r>
            <a:endParaRPr lang="en-US" altLang="zh-CN" sz="3200" dirty="0">
              <a:latin typeface="黑体" panose="02010609060101010101" pitchFamily="49" charset="-122"/>
            </a:endParaRPr>
          </a:p>
          <a:p>
            <a:pPr marL="349250" lvl="1" indent="0" defTabSz="915035">
              <a:spcBef>
                <a:spcPct val="50000"/>
              </a:spcBef>
              <a:defRPr/>
            </a:pPr>
            <a:r>
              <a:rPr lang="zh-CN" altLang="en-US" sz="2800" dirty="0">
                <a:sym typeface="Wingdings" panose="05000000000000000000" pitchFamily="2" charset="2"/>
              </a:rPr>
              <a:t>真空管</a:t>
            </a:r>
            <a:r>
              <a:rPr lang="en-US" altLang="zh-CN" sz="2800" dirty="0">
                <a:sym typeface="Wingdings" panose="05000000000000000000" pitchFamily="2" charset="2"/>
              </a:rPr>
              <a:t>/</a:t>
            </a:r>
            <a:r>
              <a:rPr lang="zh-CN" altLang="en-US" sz="2800" dirty="0">
                <a:sym typeface="Wingdings" panose="05000000000000000000" pitchFamily="2" charset="2"/>
              </a:rPr>
              <a:t>电子管</a:t>
            </a:r>
            <a:r>
              <a:rPr lang="en-US" altLang="zh-CN" sz="2800" dirty="0">
                <a:sym typeface="Wingdings" panose="05000000000000000000" pitchFamily="2" charset="2"/>
              </a:rPr>
              <a:t>(1904)</a:t>
            </a:r>
            <a:r>
              <a:rPr lang="zh-CN" altLang="en-US" sz="2800" dirty="0">
                <a:sym typeface="Wingdings" panose="05000000000000000000" pitchFamily="2" charset="2"/>
              </a:rPr>
              <a:t>：</a:t>
            </a:r>
            <a:r>
              <a:rPr lang="zh-CN" altLang="en-US" sz="2800" dirty="0">
                <a:latin typeface="Arial" panose="020B0604020202020204" pitchFamily="34" charset="0"/>
              </a:rPr>
              <a:t>在电路中控制电子的流动。</a:t>
            </a:r>
            <a:endParaRPr lang="en-US" altLang="zh-CN" sz="2800" dirty="0">
              <a:sym typeface="Wingdings" panose="05000000000000000000" pitchFamily="2" charset="2"/>
            </a:endParaRPr>
          </a:p>
          <a:p>
            <a:pPr marL="349250" lvl="1" indent="0" defTabSz="915035">
              <a:spcBef>
                <a:spcPct val="50000"/>
              </a:spcBef>
              <a:defRPr/>
            </a:pPr>
            <a:r>
              <a:rPr lang="zh-CN" altLang="en-US" sz="2800" dirty="0">
                <a:sym typeface="Wingdings" panose="05000000000000000000" pitchFamily="2" charset="2"/>
              </a:rPr>
              <a:t>晶体管</a:t>
            </a:r>
            <a:r>
              <a:rPr lang="en-US" altLang="zh-CN" sz="2800" dirty="0">
                <a:sym typeface="Wingdings" panose="05000000000000000000" pitchFamily="2" charset="2"/>
              </a:rPr>
              <a:t>(1947)</a:t>
            </a:r>
            <a:r>
              <a:rPr lang="zh-CN" altLang="en-US" sz="2800" dirty="0">
                <a:sym typeface="Wingdings" panose="05000000000000000000" pitchFamily="2" charset="2"/>
              </a:rPr>
              <a:t>：一种</a:t>
            </a:r>
            <a:r>
              <a:rPr lang="zh-CN" altLang="en-US" sz="2800" dirty="0">
                <a:latin typeface="Arial" panose="020B0604020202020204" pitchFamily="34" charset="0"/>
              </a:rPr>
              <a:t>固体半导体器件，用于放大、开关、稳压、信号调制等方面。</a:t>
            </a:r>
            <a:endParaRPr lang="en-US" altLang="zh-CN" sz="2800" dirty="0">
              <a:sym typeface="Wingdings" panose="05000000000000000000" pitchFamily="2" charset="2"/>
            </a:endParaRPr>
          </a:p>
          <a:p>
            <a:pPr marL="349250" lvl="1" indent="0" defTabSz="915035">
              <a:spcBef>
                <a:spcPct val="50000"/>
              </a:spcBef>
              <a:defRPr/>
            </a:pPr>
            <a:r>
              <a:rPr lang="zh-CN" altLang="en-US" sz="2800" dirty="0">
                <a:sym typeface="Wingdings" panose="05000000000000000000" pitchFamily="2" charset="2"/>
              </a:rPr>
              <a:t>中</a:t>
            </a:r>
            <a:r>
              <a:rPr lang="en-US" altLang="zh-CN" sz="2800" dirty="0">
                <a:sym typeface="Wingdings" panose="05000000000000000000" pitchFamily="2" charset="2"/>
              </a:rPr>
              <a:t>/</a:t>
            </a:r>
            <a:r>
              <a:rPr lang="zh-CN" altLang="en-US" sz="2800" dirty="0">
                <a:sym typeface="Wingdings" panose="05000000000000000000" pitchFamily="2" charset="2"/>
              </a:rPr>
              <a:t>小规模集成电路</a:t>
            </a:r>
            <a:r>
              <a:rPr lang="en-US" altLang="zh-CN" sz="2800" dirty="0">
                <a:sym typeface="Wingdings" panose="05000000000000000000" pitchFamily="2" charset="2"/>
              </a:rPr>
              <a:t>(1950</a:t>
            </a:r>
            <a:r>
              <a:rPr lang="en-US" altLang="zh-CN" sz="2800" dirty="0">
                <a:latin typeface="宋体" panose="02010600030101010101" pitchFamily="2" charset="-122"/>
                <a:sym typeface="Wingdings" panose="05000000000000000000" pitchFamily="2" charset="2"/>
              </a:rPr>
              <a:t>’</a:t>
            </a:r>
            <a:r>
              <a:rPr lang="en-US" altLang="zh-CN" sz="2800" dirty="0">
                <a:sym typeface="Wingdings" panose="05000000000000000000" pitchFamily="2" charset="2"/>
              </a:rPr>
              <a:t>s)</a:t>
            </a:r>
            <a:endParaRPr lang="en-US" altLang="zh-CN" sz="2800" dirty="0">
              <a:sym typeface="Wingdings" panose="05000000000000000000" pitchFamily="2" charset="2"/>
            </a:endParaRPr>
          </a:p>
          <a:p>
            <a:pPr marL="349250" lvl="1" indent="0" defTabSz="915035">
              <a:spcBef>
                <a:spcPct val="50000"/>
              </a:spcBef>
              <a:defRPr/>
            </a:pPr>
            <a:r>
              <a:rPr lang="zh-CN" altLang="en-US" sz="2800" dirty="0">
                <a:sym typeface="Wingdings" panose="05000000000000000000" pitchFamily="2" charset="2"/>
              </a:rPr>
              <a:t>大规模</a:t>
            </a:r>
            <a:r>
              <a:rPr lang="en-US" altLang="zh-CN" sz="2800" dirty="0">
                <a:sym typeface="Wingdings" panose="05000000000000000000" pitchFamily="2" charset="2"/>
              </a:rPr>
              <a:t>/</a:t>
            </a:r>
            <a:r>
              <a:rPr lang="zh-CN" altLang="en-US" sz="2800" dirty="0">
                <a:sym typeface="Wingdings" panose="05000000000000000000" pitchFamily="2" charset="2"/>
              </a:rPr>
              <a:t>超大规模集成电路</a:t>
            </a:r>
            <a:r>
              <a:rPr lang="en-US" altLang="zh-CN" sz="2800" dirty="0">
                <a:sym typeface="Wingdings" panose="05000000000000000000" pitchFamily="2" charset="2"/>
              </a:rPr>
              <a:t>(1970</a:t>
            </a:r>
            <a:r>
              <a:rPr lang="en-US" altLang="zh-CN" sz="2800" dirty="0">
                <a:latin typeface="宋体" panose="02010600030101010101" pitchFamily="2" charset="-122"/>
                <a:sym typeface="Wingdings" panose="05000000000000000000" pitchFamily="2" charset="2"/>
              </a:rPr>
              <a:t>’</a:t>
            </a:r>
            <a:r>
              <a:rPr lang="en-US" altLang="zh-CN" sz="2800" dirty="0">
                <a:sym typeface="Wingdings" panose="05000000000000000000" pitchFamily="2" charset="2"/>
              </a:rPr>
              <a:t>s)</a:t>
            </a:r>
            <a:endParaRPr lang="en-US" altLang="zh-CN" sz="2800" dirty="0">
              <a:sym typeface="Wingdings" panose="05000000000000000000" pitchFamily="2" charset="2"/>
            </a:endParaRPr>
          </a:p>
          <a:p>
            <a:pPr>
              <a:defRPr/>
            </a:pPr>
            <a:endParaRPr lang="zh-CN" altLang="en-US" sz="3200" dirty="0"/>
          </a:p>
        </p:txBody>
      </p:sp>
      <p:sp>
        <p:nvSpPr>
          <p:cNvPr id="21511" name="日期占位符 7"/>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9DC191-7D61-47AA-8735-F466BE8AC27F}" type="datetime2">
              <a:rPr lang="zh-CN" altLang="en-US" smtClean="0"/>
            </a:fld>
            <a:endParaRPr lang="en-US" altLang="zh-CN"/>
          </a:p>
        </p:txBody>
      </p:sp>
      <p:sp>
        <p:nvSpPr>
          <p:cNvPr id="21513" name="页脚占位符 9"/>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21512" name="灯片编号占位符 8"/>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183A2FA-390C-453A-8241-F982B2461CBD}" type="slidenum">
              <a:rPr lang="en-US" altLang="zh-CN" smtClean="0"/>
            </a:fld>
            <a:endParaRPr lang="en-US" altLang="zh-CN"/>
          </a:p>
        </p:txBody>
      </p:sp>
      <p:pic>
        <p:nvPicPr>
          <p:cNvPr id="21508" name="Picture 2" descr="File:RS242 triode 2.png">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37063"/>
            <a:ext cx="20002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 descr="File:Transistorer (croped).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4437063"/>
            <a:ext cx="20002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 descr="File:Three IC circuit chips.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0500" y="4437063"/>
            <a:ext cx="212883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2" descr="File:VLSI Chi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338" y="4337050"/>
            <a:ext cx="3014662"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508"/>
                                        </p:tgtEl>
                                        <p:attrNameLst>
                                          <p:attrName>style.visibility</p:attrName>
                                        </p:attrNameLst>
                                      </p:cBhvr>
                                      <p:to>
                                        <p:strVal val="visible"/>
                                      </p:to>
                                    </p:set>
                                    <p:anim calcmode="lin" valueType="num">
                                      <p:cBhvr additive="base">
                                        <p:cTn id="11" dur="500" fill="hold"/>
                                        <p:tgtEl>
                                          <p:spTgt spid="21508"/>
                                        </p:tgtEl>
                                        <p:attrNameLst>
                                          <p:attrName>ppt_x</p:attrName>
                                        </p:attrNameLst>
                                      </p:cBhvr>
                                      <p:tavLst>
                                        <p:tav tm="0">
                                          <p:val>
                                            <p:strVal val="#ppt_x"/>
                                          </p:val>
                                        </p:tav>
                                        <p:tav tm="100000">
                                          <p:val>
                                            <p:strVal val="#ppt_x"/>
                                          </p:val>
                                        </p:tav>
                                      </p:tavLst>
                                    </p:anim>
                                    <p:anim calcmode="lin" valueType="num">
                                      <p:cBhvr additive="base">
                                        <p:cTn id="12"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509"/>
                                        </p:tgtEl>
                                        <p:attrNameLst>
                                          <p:attrName>style.visibility</p:attrName>
                                        </p:attrNameLst>
                                      </p:cBhvr>
                                      <p:to>
                                        <p:strVal val="visible"/>
                                      </p:to>
                                    </p:set>
                                    <p:anim calcmode="lin" valueType="num">
                                      <p:cBhvr additive="base">
                                        <p:cTn id="21" dur="500" fill="hold"/>
                                        <p:tgtEl>
                                          <p:spTgt spid="21509"/>
                                        </p:tgtEl>
                                        <p:attrNameLst>
                                          <p:attrName>ppt_x</p:attrName>
                                        </p:attrNameLst>
                                      </p:cBhvr>
                                      <p:tavLst>
                                        <p:tav tm="0">
                                          <p:val>
                                            <p:strVal val="#ppt_x"/>
                                          </p:val>
                                        </p:tav>
                                        <p:tav tm="100000">
                                          <p:val>
                                            <p:strVal val="#ppt_x"/>
                                          </p:val>
                                        </p:tav>
                                      </p:tavLst>
                                    </p:anim>
                                    <p:anim calcmode="lin" valueType="num">
                                      <p:cBhvr additive="base">
                                        <p:cTn id="22" dur="500" fill="hold"/>
                                        <p:tgtEl>
                                          <p:spTgt spid="2150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510"/>
                                        </p:tgtEl>
                                        <p:attrNameLst>
                                          <p:attrName>style.visibility</p:attrName>
                                        </p:attrNameLst>
                                      </p:cBhvr>
                                      <p:to>
                                        <p:strVal val="visible"/>
                                      </p:to>
                                    </p:set>
                                    <p:anim calcmode="lin" valueType="num">
                                      <p:cBhvr additive="base">
                                        <p:cTn id="31" dur="500" fill="hold"/>
                                        <p:tgtEl>
                                          <p:spTgt spid="21510"/>
                                        </p:tgtEl>
                                        <p:attrNameLst>
                                          <p:attrName>ppt_x</p:attrName>
                                        </p:attrNameLst>
                                      </p:cBhvr>
                                      <p:tavLst>
                                        <p:tav tm="0">
                                          <p:val>
                                            <p:strVal val="#ppt_x"/>
                                          </p:val>
                                        </p:tav>
                                        <p:tav tm="100000">
                                          <p:val>
                                            <p:strVal val="#ppt_x"/>
                                          </p:val>
                                        </p:tav>
                                      </p:tavLst>
                                    </p:anim>
                                    <p:anim calcmode="lin" valueType="num">
                                      <p:cBhvr additive="base">
                                        <p:cTn id="32"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1514"/>
                                        </p:tgtEl>
                                        <p:attrNameLst>
                                          <p:attrName>style.visibility</p:attrName>
                                        </p:attrNameLst>
                                      </p:cBhvr>
                                      <p:to>
                                        <p:strVal val="visible"/>
                                      </p:to>
                                    </p:set>
                                    <p:anim calcmode="lin" valueType="num">
                                      <p:cBhvr additive="base">
                                        <p:cTn id="41" dur="500" fill="hold"/>
                                        <p:tgtEl>
                                          <p:spTgt spid="21514"/>
                                        </p:tgtEl>
                                        <p:attrNameLst>
                                          <p:attrName>ppt_x</p:attrName>
                                        </p:attrNameLst>
                                      </p:cBhvr>
                                      <p:tavLst>
                                        <p:tav tm="0">
                                          <p:val>
                                            <p:strVal val="#ppt_x"/>
                                          </p:val>
                                        </p:tav>
                                        <p:tav tm="100000">
                                          <p:val>
                                            <p:strVal val="#ppt_x"/>
                                          </p:val>
                                        </p:tav>
                                      </p:tavLst>
                                    </p:anim>
                                    <p:anim calcmode="lin" valueType="num">
                                      <p:cBhvr additive="base">
                                        <p:cTn id="42" dur="500" fill="hold"/>
                                        <p:tgtEl>
                                          <p:spTgt spid="21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43000" y="261938"/>
            <a:ext cx="7239000" cy="838200"/>
          </a:xfrm>
        </p:spPr>
        <p:txBody>
          <a:bodyPr lIns="92067" tIns="46034" rIns="92067" bIns="46034"/>
          <a:lstStyle/>
          <a:p>
            <a:r>
              <a:rPr lang="zh-CN" altLang="en-US" dirty="0">
                <a:latin typeface="黑体" panose="02010609060101010101" pitchFamily="49" charset="-122"/>
              </a:rPr>
              <a:t>集成电路</a:t>
            </a:r>
            <a:endParaRPr lang="zh-CN" altLang="pt-BR" dirty="0">
              <a:latin typeface="黑体" panose="02010609060101010101" pitchFamily="49" charset="-122"/>
            </a:endParaRPr>
          </a:p>
        </p:txBody>
      </p:sp>
      <p:sp>
        <p:nvSpPr>
          <p:cNvPr id="22531" name="Rectangle 3"/>
          <p:cNvSpPr>
            <a:spLocks noGrp="1" noChangeArrowheads="1"/>
          </p:cNvSpPr>
          <p:nvPr>
            <p:ph idx="1"/>
          </p:nvPr>
        </p:nvSpPr>
        <p:spPr>
          <a:xfrm>
            <a:off x="623888" y="1129817"/>
            <a:ext cx="8340600" cy="2299183"/>
          </a:xfrm>
        </p:spPr>
        <p:txBody>
          <a:bodyPr/>
          <a:lstStyle/>
          <a:p>
            <a:pPr>
              <a:lnSpc>
                <a:spcPct val="130000"/>
              </a:lnSpc>
            </a:pPr>
            <a:r>
              <a:rPr lang="zh-CN" altLang="en-US" sz="2800" dirty="0">
                <a:solidFill>
                  <a:srgbClr val="0000FF"/>
                </a:solidFill>
                <a:latin typeface="Times New Roman" panose="02020603050405020304" pitchFamily="18" charset="0"/>
              </a:rPr>
              <a:t>集成电路</a:t>
            </a:r>
            <a:r>
              <a:rPr lang="en-US" altLang="zh-CN" sz="2800" dirty="0">
                <a:latin typeface="Times New Roman" panose="02020603050405020304" pitchFamily="18" charset="0"/>
              </a:rPr>
              <a:t>IC</a:t>
            </a:r>
            <a:r>
              <a:rPr lang="zh-CN" altLang="en-US" sz="2800" dirty="0">
                <a:latin typeface="Times New Roman" panose="02020603050405020304" pitchFamily="18" charset="0"/>
              </a:rPr>
              <a:t> </a:t>
            </a:r>
            <a:r>
              <a:rPr lang="en-US" altLang="zh-CN" sz="2800" dirty="0">
                <a:latin typeface="Times New Roman" panose="02020603050405020304" pitchFamily="18" charset="0"/>
              </a:rPr>
              <a:t>(Integrated Circuit)</a:t>
            </a:r>
            <a:endParaRPr lang="zh-CN" altLang="en-US" sz="2800" dirty="0">
              <a:latin typeface="Times New Roman" panose="02020603050405020304" pitchFamily="18" charset="0"/>
            </a:endParaRPr>
          </a:p>
          <a:p>
            <a:pPr>
              <a:lnSpc>
                <a:spcPct val="130000"/>
              </a:lnSpc>
              <a:buFont typeface="Wingdings" panose="05000000000000000000" pitchFamily="2" charset="2"/>
              <a:buNone/>
            </a:pPr>
            <a:r>
              <a:rPr lang="zh-CN" altLang="en-US" sz="2600" dirty="0">
                <a:latin typeface="Times New Roman" panose="02020603050405020304" pitchFamily="18" charset="0"/>
              </a:rPr>
              <a:t>	以半导体单晶片作为基片，采用平面工艺，将晶体管、电阻、电容等元器件及其连线所构成的电路制作在基片上所构成的一个微型化的电路或系统。</a:t>
            </a:r>
            <a:endParaRPr lang="zh-CN" altLang="en-US" sz="2600" dirty="0">
              <a:latin typeface="Times New Roman" panose="02020603050405020304" pitchFamily="18" charset="0"/>
            </a:endParaRPr>
          </a:p>
        </p:txBody>
      </p:sp>
      <p:sp>
        <p:nvSpPr>
          <p:cNvPr id="22532" name="日期占位符 9"/>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3B6794C-8FA3-40CB-9BDE-4C230544C388}" type="datetime2">
              <a:rPr lang="zh-CN" altLang="en-US" smtClean="0"/>
            </a:fld>
            <a:endParaRPr lang="en-US" altLang="zh-CN"/>
          </a:p>
        </p:txBody>
      </p:sp>
      <p:sp>
        <p:nvSpPr>
          <p:cNvPr id="22533" name="页脚占位符 11"/>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22534" name="灯片编号占位符 10"/>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EDF5FC-7A51-48AA-9F47-C99414011C8A}" type="slidenum">
              <a:rPr lang="en-US" altLang="zh-CN" smtClean="0"/>
            </a:fld>
            <a:endParaRPr lang="en-US" altLang="zh-CN"/>
          </a:p>
        </p:txBody>
      </p:sp>
      <p:pic>
        <p:nvPicPr>
          <p:cNvPr id="7177" name="Picture 9" descr="集成电路">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614914"/>
            <a:ext cx="3025243" cy="2762179"/>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集成电路">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8" y="3675134"/>
            <a:ext cx="3349143" cy="257626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165194" y="4240659"/>
            <a:ext cx="1978805" cy="830997"/>
          </a:xfrm>
          <a:prstGeom prst="rect">
            <a:avLst/>
          </a:prstGeom>
        </p:spPr>
        <p:txBody>
          <a:bodyPr wrap="square">
            <a:spAutoFit/>
          </a:bodyPr>
          <a:lstStyle/>
          <a:p>
            <a:pPr algn="ctr"/>
            <a:r>
              <a:rPr lang="en-US" altLang="zh-CN" sz="2400" dirty="0">
                <a:hlinkClick r:id="rId5" action="ppaction://hlinkfile"/>
              </a:rPr>
              <a:t>Intel Core i5</a:t>
            </a:r>
            <a:r>
              <a:rPr lang="zh-CN" altLang="en-US" sz="2400" dirty="0">
                <a:hlinkClick r:id="rId5" action="ppaction://hlinkfile"/>
              </a:rPr>
              <a:t>制作过程</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a:t>集成电路发展历史</a:t>
            </a:r>
            <a:endParaRPr lang="zh-CN" altLang="en-US" dirty="0"/>
          </a:p>
        </p:txBody>
      </p:sp>
      <p:sp>
        <p:nvSpPr>
          <p:cNvPr id="3" name="内容占位符 2"/>
          <p:cNvSpPr>
            <a:spLocks noGrp="1"/>
          </p:cNvSpPr>
          <p:nvPr>
            <p:ph idx="1"/>
          </p:nvPr>
        </p:nvSpPr>
        <p:spPr>
          <a:xfrm>
            <a:off x="457200" y="1143000"/>
            <a:ext cx="6096000" cy="5294313"/>
          </a:xfrm>
        </p:spPr>
        <p:txBody>
          <a:bodyPr/>
          <a:lstStyle/>
          <a:p>
            <a:pPr>
              <a:defRPr/>
            </a:pPr>
            <a:r>
              <a:rPr lang="en-US" altLang="zh-CN" sz="2400" b="1" dirty="0"/>
              <a:t>1947</a:t>
            </a:r>
            <a:r>
              <a:rPr lang="zh-CN" altLang="en-US" sz="2400" b="1" dirty="0"/>
              <a:t>年</a:t>
            </a:r>
            <a:r>
              <a:rPr lang="en-US" altLang="zh-CN" sz="2400" b="1" dirty="0"/>
              <a:t>12</a:t>
            </a:r>
            <a:r>
              <a:rPr lang="zh-CN" altLang="en-US" sz="2400" b="1" dirty="0"/>
              <a:t>月</a:t>
            </a:r>
            <a:r>
              <a:rPr lang="en-US" altLang="zh-CN" sz="2400" b="1" dirty="0"/>
              <a:t>23</a:t>
            </a:r>
            <a:r>
              <a:rPr lang="zh-CN" altLang="en-US" sz="2400" b="1" dirty="0"/>
              <a:t>日：第一个晶体管</a:t>
            </a:r>
            <a:endParaRPr lang="zh-CN" altLang="en-US" sz="2400" b="1" dirty="0"/>
          </a:p>
          <a:p>
            <a:pPr lvl="1">
              <a:defRPr/>
            </a:pPr>
            <a:r>
              <a:rPr lang="zh-CN" altLang="en-US" sz="2400" dirty="0"/>
              <a:t>肖克利</a:t>
            </a:r>
            <a:r>
              <a:rPr lang="en-US" altLang="zh-CN" sz="2400" kern="1200" dirty="0" err="1"/>
              <a:t>Schokley</a:t>
            </a:r>
            <a:r>
              <a:rPr lang="zh-CN" altLang="en-US" sz="2400" dirty="0"/>
              <a:t>、</a:t>
            </a:r>
            <a:r>
              <a:rPr lang="en-US" altLang="zh-CN" sz="2400" kern="1200" dirty="0"/>
              <a:t>Bardeen</a:t>
            </a:r>
            <a:r>
              <a:rPr lang="zh-CN" altLang="en-US" sz="2400" kern="1200" dirty="0"/>
              <a:t>、</a:t>
            </a:r>
            <a:r>
              <a:rPr lang="en-US" altLang="zh-CN" sz="2400" kern="1200" dirty="0"/>
              <a:t>Brattain</a:t>
            </a:r>
            <a:endParaRPr lang="en-US" altLang="zh-CN" sz="2400" kern="1200" dirty="0"/>
          </a:p>
          <a:p>
            <a:pPr lvl="1">
              <a:defRPr/>
            </a:pPr>
            <a:r>
              <a:rPr lang="en-US" altLang="zh-CN" sz="2400" kern="1200" dirty="0"/>
              <a:t>Bell</a:t>
            </a:r>
            <a:r>
              <a:rPr lang="zh-CN" altLang="en-US" sz="2400" kern="1200" dirty="0"/>
              <a:t>实验室</a:t>
            </a:r>
            <a:endParaRPr lang="en-US" altLang="zh-CN" sz="2400" kern="1200" dirty="0"/>
          </a:p>
          <a:p>
            <a:pPr lvl="1">
              <a:defRPr/>
            </a:pPr>
            <a:r>
              <a:rPr lang="zh-CN" altLang="en-US" sz="2400" kern="1200" dirty="0">
                <a:solidFill>
                  <a:srgbClr val="FF0000"/>
                </a:solidFill>
              </a:rPr>
              <a:t>获</a:t>
            </a:r>
            <a:r>
              <a:rPr lang="en-US" altLang="zh-CN" sz="2400" kern="1200" dirty="0">
                <a:solidFill>
                  <a:srgbClr val="FF0000"/>
                </a:solidFill>
              </a:rPr>
              <a:t>1956</a:t>
            </a:r>
            <a:r>
              <a:rPr lang="zh-CN" altLang="en-US" sz="2400" kern="1200" dirty="0">
                <a:solidFill>
                  <a:srgbClr val="FF0000"/>
                </a:solidFill>
              </a:rPr>
              <a:t>年诺贝尔奖</a:t>
            </a:r>
            <a:endParaRPr lang="en-US" altLang="zh-CN" sz="2400" dirty="0">
              <a:solidFill>
                <a:srgbClr val="FF0000"/>
              </a:solidFill>
            </a:endParaRPr>
          </a:p>
          <a:p>
            <a:r>
              <a:rPr lang="en-US" altLang="zh-CN" sz="2400" dirty="0"/>
              <a:t>1958</a:t>
            </a:r>
            <a:r>
              <a:rPr lang="zh-CN" altLang="en-US" sz="2400" dirty="0"/>
              <a:t>：第一个集成电路，德州仪器（</a:t>
            </a:r>
            <a:r>
              <a:rPr lang="en-US" altLang="zh-CN" sz="2400" dirty="0"/>
              <a:t>TI</a:t>
            </a:r>
            <a:r>
              <a:rPr lang="zh-CN" altLang="en-US" sz="2400" dirty="0"/>
              <a:t>）</a:t>
            </a:r>
            <a:endParaRPr lang="en-US" altLang="zh-CN" sz="2400" dirty="0"/>
          </a:p>
          <a:p>
            <a:pPr lvl="1">
              <a:defRPr/>
            </a:pPr>
            <a:r>
              <a:rPr lang="zh-CN" altLang="en-US" sz="2400" dirty="0"/>
              <a:t>由</a:t>
            </a:r>
            <a:r>
              <a:rPr lang="en-US" altLang="zh-CN" sz="2400" dirty="0"/>
              <a:t>5</a:t>
            </a:r>
            <a:r>
              <a:rPr lang="zh-CN" altLang="en-US" sz="2400" dirty="0"/>
              <a:t>个元器件组成；</a:t>
            </a:r>
            <a:endParaRPr lang="en-US" altLang="zh-CN" sz="2400" dirty="0"/>
          </a:p>
          <a:p>
            <a:pPr lvl="1">
              <a:defRPr/>
            </a:pPr>
            <a:r>
              <a:rPr lang="en-US" altLang="zh-CN" sz="2400" dirty="0"/>
              <a:t>Jack </a:t>
            </a:r>
            <a:r>
              <a:rPr lang="en-US" altLang="zh-CN" sz="2400" dirty="0" err="1"/>
              <a:t>Kilby</a:t>
            </a:r>
            <a:r>
              <a:rPr lang="en-US" altLang="zh-CN" sz="2400" dirty="0"/>
              <a:t> </a:t>
            </a:r>
            <a:endParaRPr lang="en-US" altLang="zh-CN" sz="2400" dirty="0"/>
          </a:p>
          <a:p>
            <a:pPr lvl="1">
              <a:defRPr/>
            </a:pPr>
            <a:r>
              <a:rPr lang="zh-CN" altLang="en-US" sz="2400" dirty="0">
                <a:solidFill>
                  <a:srgbClr val="FF0000"/>
                </a:solidFill>
              </a:rPr>
              <a:t>获</a:t>
            </a:r>
            <a:r>
              <a:rPr lang="en-US" altLang="zh-CN" sz="2400" dirty="0">
                <a:solidFill>
                  <a:srgbClr val="FF0000"/>
                </a:solidFill>
              </a:rPr>
              <a:t>2000</a:t>
            </a:r>
            <a:r>
              <a:rPr lang="zh-CN" altLang="en-US" sz="2400" dirty="0">
                <a:solidFill>
                  <a:srgbClr val="FF0000"/>
                </a:solidFill>
              </a:rPr>
              <a:t>年诺贝尔奖</a:t>
            </a:r>
            <a:endParaRPr lang="en-US" altLang="zh-CN" sz="2400" dirty="0">
              <a:solidFill>
                <a:srgbClr val="FF0000"/>
              </a:solidFill>
            </a:endParaRPr>
          </a:p>
          <a:p>
            <a:r>
              <a:rPr lang="en-US" altLang="zh-CN" sz="2400" dirty="0"/>
              <a:t>1959</a:t>
            </a:r>
            <a:r>
              <a:rPr lang="zh-CN" altLang="en-US" sz="2400" dirty="0"/>
              <a:t>：</a:t>
            </a:r>
            <a:r>
              <a:rPr lang="zh-CN" altLang="en-US" sz="2400" b="1" dirty="0">
                <a:solidFill>
                  <a:schemeClr val="tx2"/>
                </a:solidFill>
              </a:rPr>
              <a:t>平面化处理</a:t>
            </a:r>
            <a:r>
              <a:rPr lang="zh-CN" altLang="en-US" sz="2400" dirty="0"/>
              <a:t>，仙童（</a:t>
            </a:r>
            <a:r>
              <a:rPr lang="en-US" altLang="zh-CN" sz="2400" dirty="0"/>
              <a:t> Fairchild</a:t>
            </a:r>
            <a:r>
              <a:rPr lang="zh-CN" altLang="en-US" sz="2400" dirty="0"/>
              <a:t>）</a:t>
            </a:r>
            <a:endParaRPr lang="en-US" altLang="zh-CN" sz="2400" dirty="0"/>
          </a:p>
          <a:p>
            <a:pPr lvl="1">
              <a:defRPr/>
            </a:pPr>
            <a:r>
              <a:rPr lang="zh-CN" altLang="en-US" sz="2400" dirty="0"/>
              <a:t>一种更有效的制造晶体管方法</a:t>
            </a:r>
            <a:endParaRPr lang="en-US" altLang="zh-CN" sz="2400" dirty="0"/>
          </a:p>
          <a:p>
            <a:pPr lvl="1">
              <a:defRPr/>
            </a:pPr>
            <a:r>
              <a:rPr lang="en-US" altLang="zh-CN" sz="2400" dirty="0"/>
              <a:t>Jean </a:t>
            </a:r>
            <a:r>
              <a:rPr lang="en-US" altLang="zh-CN" sz="2400" dirty="0" err="1"/>
              <a:t>Hoerni</a:t>
            </a:r>
            <a:r>
              <a:rPr lang="en-US" altLang="zh-CN" sz="2400" dirty="0"/>
              <a:t> and </a:t>
            </a:r>
            <a:r>
              <a:rPr lang="en-US" altLang="zh-CN" sz="2400" b="1" dirty="0"/>
              <a:t>Robert </a:t>
            </a:r>
            <a:r>
              <a:rPr lang="en-US" altLang="zh-CN" sz="2400" b="1" dirty="0" err="1"/>
              <a:t>Noyce</a:t>
            </a:r>
            <a:endParaRPr lang="en-US" altLang="zh-CN" sz="2400" b="1" dirty="0"/>
          </a:p>
          <a:p>
            <a:r>
              <a:rPr lang="en-US" altLang="zh-CN" sz="2400" dirty="0"/>
              <a:t>1959</a:t>
            </a:r>
            <a:r>
              <a:rPr lang="zh-CN" altLang="en-US" sz="2400" dirty="0"/>
              <a:t>：德州仪器（</a:t>
            </a:r>
            <a:r>
              <a:rPr lang="en-US" altLang="zh-CN" sz="2400" dirty="0"/>
              <a:t>TI</a:t>
            </a:r>
            <a:r>
              <a:rPr lang="zh-CN" altLang="en-US" sz="2400" dirty="0"/>
              <a:t>）：</a:t>
            </a:r>
            <a:r>
              <a:rPr lang="en-US" altLang="zh-CN" sz="2400" dirty="0"/>
              <a:t>Flip-flop IC</a:t>
            </a:r>
            <a:endParaRPr lang="en-US" altLang="zh-CN" sz="2400" dirty="0"/>
          </a:p>
          <a:p>
            <a:endParaRPr lang="zh-CN" altLang="en-US" sz="2800" dirty="0"/>
          </a:p>
          <a:p>
            <a:pPr>
              <a:defRPr/>
            </a:pPr>
            <a:endParaRPr lang="en-US" altLang="zh-CN" sz="2800" dirty="0"/>
          </a:p>
        </p:txBody>
      </p:sp>
      <p:sp>
        <p:nvSpPr>
          <p:cNvPr id="23556"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8B2A01-B0DF-48DF-B538-FAF8E10128E0}" type="datetime2">
              <a:rPr lang="zh-CN" altLang="en-US" smtClean="0"/>
            </a:fld>
            <a:endParaRPr lang="en-US" altLang="zh-CN" dirty="0"/>
          </a:p>
        </p:txBody>
      </p:sp>
      <p:sp>
        <p:nvSpPr>
          <p:cNvPr id="23557"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2355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E5F45CA-4BDA-41EF-A37E-CA7E4FF82195}" type="slidenum">
              <a:rPr lang="en-US" altLang="zh-CN" smtClean="0"/>
            </a:fld>
            <a:endParaRPr lang="en-US" altLang="zh-CN"/>
          </a:p>
        </p:txBody>
      </p:sp>
      <p:pic>
        <p:nvPicPr>
          <p:cNvPr id="23559" name="Picture 5"/>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6842125" y="4545013"/>
            <a:ext cx="23018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2" descr="http://www.memagazine.org/backissues/membersonly/june00/features/ic/kirb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5" y="2487613"/>
            <a:ext cx="23812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25" y="0"/>
            <a:ext cx="2265363"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5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5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a:t>第一个晶体管</a:t>
            </a:r>
            <a:endParaRPr lang="zh-CN" altLang="en-US"/>
          </a:p>
        </p:txBody>
      </p:sp>
      <p:sp>
        <p:nvSpPr>
          <p:cNvPr id="24579"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5AFA74B-B65E-4D31-B421-4EADBFF508C2}" type="datetime2">
              <a:rPr lang="zh-CN" altLang="en-US" smtClean="0"/>
            </a:fld>
            <a:endParaRPr lang="en-US" altLang="zh-CN"/>
          </a:p>
        </p:txBody>
      </p:sp>
      <p:sp>
        <p:nvSpPr>
          <p:cNvPr id="24580"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2458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DC59B9-EEE7-48F0-9F5F-0E64A81CAE5B}" type="slidenum">
              <a:rPr lang="en-US" altLang="zh-CN" smtClean="0"/>
            </a:fld>
            <a:endParaRPr lang="en-US" altLang="zh-CN"/>
          </a:p>
        </p:txBody>
      </p:sp>
      <p:pic>
        <p:nvPicPr>
          <p:cNvPr id="5126" name="Picture 6" descr="http://image.sciencenet.cn/album/201307/18/084010pd1sn0dfpch000jm.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72501"/>
            <a:ext cx="9013607" cy="5136819"/>
          </a:xfrm>
          <a:prstGeom prst="rect">
            <a:avLst/>
          </a:prstGeom>
          <a:noFill/>
          <a:extLst>
            <a:ext uri="{909E8E84-426E-40DD-AFC4-6F175D3DCCD1}">
              <a14:hiddenFill xmlns:a14="http://schemas.microsoft.com/office/drawing/2010/main">
                <a:solidFill>
                  <a:srgbClr val="FFFFFF"/>
                </a:solidFill>
              </a14:hiddenFill>
            </a:ext>
          </a:extLst>
        </p:spPr>
      </p:pic>
      <p:sp>
        <p:nvSpPr>
          <p:cNvPr id="24583" name="TextBox 8"/>
          <p:cNvSpPr txBox="1">
            <a:spLocks noChangeArrowheads="1"/>
          </p:cNvSpPr>
          <p:nvPr/>
        </p:nvSpPr>
        <p:spPr bwMode="auto">
          <a:xfrm>
            <a:off x="3483768" y="6021288"/>
            <a:ext cx="5072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F0000"/>
                </a:solidFill>
              </a:rPr>
              <a:t>获得</a:t>
            </a:r>
            <a:r>
              <a:rPr lang="en-US" altLang="zh-CN" sz="3200" b="1" dirty="0">
                <a:solidFill>
                  <a:srgbClr val="FF0000"/>
                </a:solidFill>
              </a:rPr>
              <a:t>1956</a:t>
            </a:r>
            <a:r>
              <a:rPr lang="zh-CN" altLang="en-US" sz="3200" b="1" dirty="0">
                <a:solidFill>
                  <a:srgbClr val="FF0000"/>
                </a:solidFill>
              </a:rPr>
              <a:t>年</a:t>
            </a:r>
            <a:r>
              <a:rPr lang="en-US" altLang="zh-CN" sz="3200" b="1" dirty="0">
                <a:solidFill>
                  <a:srgbClr val="FF0000"/>
                </a:solidFill>
              </a:rPr>
              <a:t>Nobel</a:t>
            </a:r>
            <a:r>
              <a:rPr lang="zh-CN" altLang="en-US" sz="3200" b="1" dirty="0">
                <a:solidFill>
                  <a:srgbClr val="FF0000"/>
                </a:solidFill>
              </a:rPr>
              <a:t>物理奖</a:t>
            </a:r>
            <a:endParaRPr lang="zh-CN" altLang="en-US" sz="3200" b="1"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6"/>
          <p:cNvSpPr>
            <a:spLocks noGrp="1"/>
          </p:cNvSpPr>
          <p:nvPr>
            <p:ph type="title"/>
          </p:nvPr>
        </p:nvSpPr>
        <p:spPr/>
        <p:txBody>
          <a:bodyPr/>
          <a:lstStyle/>
          <a:p>
            <a:r>
              <a:rPr lang="zh-CN" altLang="en-US"/>
              <a:t>集成电路发展历史</a:t>
            </a:r>
            <a:endParaRPr lang="zh-CN" altLang="en-US"/>
          </a:p>
        </p:txBody>
      </p:sp>
      <p:sp>
        <p:nvSpPr>
          <p:cNvPr id="25603" name="内容占位符 7"/>
          <p:cNvSpPr>
            <a:spLocks noGrp="1"/>
          </p:cNvSpPr>
          <p:nvPr>
            <p:ph sz="half" idx="1"/>
          </p:nvPr>
        </p:nvSpPr>
        <p:spPr>
          <a:xfrm>
            <a:off x="214313" y="5072063"/>
            <a:ext cx="4510087" cy="1262062"/>
          </a:xfrm>
        </p:spPr>
        <p:txBody>
          <a:bodyPr/>
          <a:lstStyle/>
          <a:p>
            <a:pPr>
              <a:buFont typeface="Wingdings" panose="05000000000000000000" pitchFamily="2" charset="2"/>
              <a:buNone/>
            </a:pPr>
            <a:r>
              <a:rPr lang="en-US" altLang="zh-CN" sz="2000"/>
              <a:t>by Jack Kilby at Texas Instruments</a:t>
            </a:r>
            <a:r>
              <a:rPr lang="zh-CN" altLang="en-US" sz="2000"/>
              <a:t>，</a:t>
            </a:r>
            <a:r>
              <a:rPr lang="en-US" altLang="zh-CN" sz="2000"/>
              <a:t>1958</a:t>
            </a:r>
            <a:endParaRPr lang="en-US" altLang="zh-CN" sz="2000"/>
          </a:p>
          <a:p>
            <a:pPr>
              <a:buFont typeface="Wingdings" panose="05000000000000000000" pitchFamily="2" charset="2"/>
              <a:buNone/>
            </a:pPr>
            <a:r>
              <a:rPr lang="en-US" altLang="zh-CN" sz="2000"/>
              <a:t>1 Transistor and 4 Other Devices on 1 Chip</a:t>
            </a:r>
            <a:endParaRPr lang="en-US" altLang="zh-CN" sz="2000"/>
          </a:p>
          <a:p>
            <a:endParaRPr lang="zh-CN" altLang="en-US" sz="2000"/>
          </a:p>
        </p:txBody>
      </p:sp>
      <p:sp>
        <p:nvSpPr>
          <p:cNvPr id="25604" name="内容占位符 8"/>
          <p:cNvSpPr>
            <a:spLocks noGrp="1"/>
          </p:cNvSpPr>
          <p:nvPr>
            <p:ph sz="half" idx="2"/>
          </p:nvPr>
        </p:nvSpPr>
        <p:spPr>
          <a:xfrm>
            <a:off x="4724400" y="5072063"/>
            <a:ext cx="4419600" cy="1262062"/>
          </a:xfrm>
        </p:spPr>
        <p:txBody>
          <a:bodyPr/>
          <a:lstStyle/>
          <a:p>
            <a:pPr>
              <a:buFont typeface="Wingdings" panose="05000000000000000000" pitchFamily="2" charset="2"/>
              <a:buNone/>
            </a:pPr>
            <a:r>
              <a:rPr lang="en-US" altLang="zh-CN" sz="2000"/>
              <a:t>By Jean Hoerni and Robert Noyce </a:t>
            </a:r>
            <a:endParaRPr lang="en-US" altLang="zh-CN" sz="2000"/>
          </a:p>
          <a:p>
            <a:pPr>
              <a:buFont typeface="Wingdings" panose="05000000000000000000" pitchFamily="2" charset="2"/>
              <a:buNone/>
            </a:pPr>
            <a:r>
              <a:rPr lang="en-US" altLang="zh-CN" sz="2000"/>
              <a:t> at Fairchild Electronics </a:t>
            </a:r>
            <a:r>
              <a:rPr lang="zh-CN" altLang="en-US" sz="2000"/>
              <a:t>，</a:t>
            </a:r>
            <a:r>
              <a:rPr lang="en-US" altLang="zh-CN" sz="2000"/>
              <a:t>1959</a:t>
            </a:r>
            <a:endParaRPr lang="zh-CN" altLang="en-US" sz="2000"/>
          </a:p>
        </p:txBody>
      </p:sp>
      <p:sp>
        <p:nvSpPr>
          <p:cNvPr id="25605"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000C69F-0255-4109-89C2-41A28A8A3FC7}" type="datetime2">
              <a:rPr lang="zh-CN" altLang="en-US" smtClean="0"/>
            </a:fld>
            <a:endParaRPr lang="en-US" altLang="zh-CN"/>
          </a:p>
        </p:txBody>
      </p:sp>
      <p:sp>
        <p:nvSpPr>
          <p:cNvPr id="25606"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2560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E9D3E38-462D-4387-9DB4-9397C5A5F36D}" type="slidenum">
              <a:rPr lang="en-US" altLang="zh-CN" smtClean="0"/>
            </a:fld>
            <a:endParaRPr lang="en-US" altLang="zh-CN"/>
          </a:p>
        </p:txBody>
      </p:sp>
      <p:pic>
        <p:nvPicPr>
          <p:cNvPr id="25608" name="Picture 4" descr="firstIC"/>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0" y="1239838"/>
            <a:ext cx="4043363"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4" descr="planarproc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239838"/>
            <a:ext cx="4211638"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Box 11"/>
          <p:cNvSpPr txBox="1">
            <a:spLocks noChangeArrowheads="1"/>
          </p:cNvSpPr>
          <p:nvPr/>
        </p:nvSpPr>
        <p:spPr bwMode="auto">
          <a:xfrm>
            <a:off x="457200" y="1239838"/>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rPr>
              <a:t>获得</a:t>
            </a:r>
            <a:r>
              <a:rPr lang="en-US" altLang="zh-CN" sz="2800" b="1">
                <a:solidFill>
                  <a:srgbClr val="FF0000"/>
                </a:solidFill>
              </a:rPr>
              <a:t>2000</a:t>
            </a:r>
            <a:r>
              <a:rPr lang="zh-CN" altLang="en-US" sz="2800" b="1">
                <a:solidFill>
                  <a:srgbClr val="FF0000"/>
                </a:solidFill>
              </a:rPr>
              <a:t>年</a:t>
            </a:r>
            <a:r>
              <a:rPr lang="en-US" altLang="zh-CN" sz="2800" b="1">
                <a:solidFill>
                  <a:srgbClr val="FF0000"/>
                </a:solidFill>
              </a:rPr>
              <a:t>Nobel</a:t>
            </a:r>
            <a:r>
              <a:rPr lang="zh-CN" altLang="en-US" sz="2800" b="1">
                <a:solidFill>
                  <a:srgbClr val="FF0000"/>
                </a:solidFill>
              </a:rPr>
              <a:t>物理奖</a:t>
            </a:r>
            <a:endParaRPr lang="zh-CN" altLang="en-US" sz="2800"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59632" y="188640"/>
            <a:ext cx="6048672" cy="864096"/>
          </a:xfrm>
          <a:noFill/>
        </p:spPr>
        <p:txBody>
          <a:bodyPr wrap="square" lIns="0" tIns="0" rIns="0" bIns="0" anchor="ctr"/>
          <a:lstStyle/>
          <a:p>
            <a:r>
              <a:rPr lang="en-US" altLang="zh-CN" sz="4000" dirty="0"/>
              <a:t>Intel X86 </a:t>
            </a:r>
            <a:r>
              <a:rPr lang="zh-CN" altLang="en-US" sz="4000" dirty="0"/>
              <a:t>处理器</a:t>
            </a:r>
            <a:endParaRPr lang="en-US" altLang="zh-CN" sz="4000" dirty="0"/>
          </a:p>
        </p:txBody>
      </p:sp>
      <p:sp>
        <p:nvSpPr>
          <p:cNvPr id="7171" name="Rectangle 3"/>
          <p:cNvSpPr>
            <a:spLocks noGrp="1" noChangeArrowheads="1"/>
          </p:cNvSpPr>
          <p:nvPr>
            <p:ph idx="1"/>
          </p:nvPr>
        </p:nvSpPr>
        <p:spPr>
          <a:xfrm>
            <a:off x="611560" y="1268760"/>
            <a:ext cx="8532440" cy="4680520"/>
          </a:xfrm>
          <a:noFill/>
        </p:spPr>
        <p:txBody>
          <a:bodyPr lIns="90487" tIns="44450" rIns="90487" bIns="44450"/>
          <a:lstStyle/>
          <a:p>
            <a:r>
              <a:rPr lang="en-US" altLang="zh-CN" sz="2800" dirty="0"/>
              <a:t>Intel</a:t>
            </a:r>
            <a:r>
              <a:rPr lang="zh-CN" altLang="en-US" sz="2800" dirty="0"/>
              <a:t>公司的</a:t>
            </a:r>
            <a:r>
              <a:rPr lang="en-US" altLang="zh-CN" sz="2800" dirty="0"/>
              <a:t>CPU</a:t>
            </a:r>
            <a:r>
              <a:rPr lang="zh-CN" altLang="en-US" sz="2800" dirty="0"/>
              <a:t>占领主流地位</a:t>
            </a:r>
            <a:endParaRPr lang="en-US" altLang="zh-CN" sz="2800" dirty="0"/>
          </a:p>
          <a:p>
            <a:r>
              <a:rPr lang="zh-CN" altLang="en-US" sz="2800" dirty="0">
                <a:latin typeface="+mn-ea"/>
              </a:rPr>
              <a:t>第一款微处理器</a:t>
            </a:r>
            <a:r>
              <a:rPr lang="en-US" altLang="zh-CN" sz="2800" dirty="0">
                <a:latin typeface="+mn-ea"/>
              </a:rPr>
              <a:t>:</a:t>
            </a:r>
            <a:r>
              <a:rPr lang="zh-CN" altLang="en-US" sz="2800" dirty="0">
                <a:latin typeface="+mn-ea"/>
              </a:rPr>
              <a:t>是</a:t>
            </a:r>
            <a:r>
              <a:rPr lang="en-US" altLang="zh-CN" sz="2800" dirty="0">
                <a:latin typeface="+mn-ea"/>
              </a:rPr>
              <a:t>1971</a:t>
            </a:r>
            <a:r>
              <a:rPr lang="zh-CN" altLang="en-US" sz="2800" dirty="0">
                <a:latin typeface="+mn-ea"/>
              </a:rPr>
              <a:t>年</a:t>
            </a:r>
            <a:r>
              <a:rPr lang="en-US" altLang="zh-CN" sz="2800" dirty="0">
                <a:latin typeface="+mn-ea"/>
              </a:rPr>
              <a:t>11</a:t>
            </a:r>
            <a:r>
              <a:rPr lang="zh-CN" altLang="en-US" sz="2800" dirty="0">
                <a:latin typeface="+mn-ea"/>
              </a:rPr>
              <a:t>月英特尔公司推出的</a:t>
            </a:r>
            <a:r>
              <a:rPr lang="en-US" altLang="zh-CN" sz="2800" dirty="0">
                <a:latin typeface="+mn-ea"/>
              </a:rPr>
              <a:t>4004</a:t>
            </a:r>
            <a:r>
              <a:rPr lang="zh-CN" altLang="en-US" sz="2800" dirty="0">
                <a:latin typeface="+mn-ea"/>
              </a:rPr>
              <a:t>微处理器。</a:t>
            </a:r>
            <a:endParaRPr lang="en-US" altLang="zh-CN" sz="2800" dirty="0">
              <a:latin typeface="+mn-ea"/>
            </a:endParaRPr>
          </a:p>
          <a:p>
            <a:r>
              <a:rPr lang="zh-CN" altLang="en-US" sz="2800" dirty="0"/>
              <a:t>循序渐进的设计</a:t>
            </a:r>
            <a:endParaRPr lang="en-US" altLang="zh-CN" sz="2800" dirty="0"/>
          </a:p>
          <a:p>
            <a:pPr lvl="1"/>
            <a:r>
              <a:rPr lang="zh-CN" altLang="en-US" sz="2400" dirty="0"/>
              <a:t>开始于</a:t>
            </a:r>
            <a:r>
              <a:rPr lang="en-US" altLang="zh-CN" sz="2400" dirty="0"/>
              <a:t>1978</a:t>
            </a:r>
            <a:r>
              <a:rPr lang="zh-CN" altLang="en-US" sz="2400" dirty="0"/>
              <a:t>年的</a:t>
            </a:r>
            <a:r>
              <a:rPr lang="en-US" altLang="zh-CN" sz="2400" dirty="0"/>
              <a:t>8086</a:t>
            </a:r>
            <a:r>
              <a:rPr lang="zh-CN" altLang="en-US" sz="2400" dirty="0"/>
              <a:t>单芯片</a:t>
            </a:r>
            <a:endParaRPr lang="en-US" altLang="zh-CN" sz="2400" dirty="0"/>
          </a:p>
          <a:p>
            <a:pPr lvl="1"/>
            <a:r>
              <a:rPr lang="zh-CN" altLang="en-US" sz="2400" dirty="0"/>
              <a:t>随着时间推移增加很多新的特性</a:t>
            </a:r>
            <a:endParaRPr lang="en-US" altLang="zh-CN" sz="2400" dirty="0"/>
          </a:p>
          <a:p>
            <a:pPr lvl="1"/>
            <a:r>
              <a:rPr lang="zh-CN" altLang="en-US" sz="2400" dirty="0"/>
              <a:t>尽管有些特性已经过时，但仍然被兼容着</a:t>
            </a:r>
            <a:endParaRPr lang="en-US" altLang="zh-CN" sz="2400" dirty="0"/>
          </a:p>
          <a:p>
            <a:r>
              <a:rPr lang="zh-CN" altLang="en-US" sz="2800" dirty="0"/>
              <a:t>复杂指令集系统计算机</a:t>
            </a:r>
            <a:r>
              <a:rPr lang="en-US" altLang="zh-CN" sz="2800" dirty="0"/>
              <a:t>(CISC)</a:t>
            </a:r>
            <a:endParaRPr lang="en-US" altLang="zh-CN" sz="2800" dirty="0"/>
          </a:p>
          <a:p>
            <a:pPr lvl="1"/>
            <a:r>
              <a:rPr lang="zh-CN" altLang="en-US" sz="2400" dirty="0"/>
              <a:t>指令集由具有不同格式的多种不同指令构成</a:t>
            </a:r>
            <a:endParaRPr lang="en-US" altLang="zh-CN" sz="2400" dirty="0"/>
          </a:p>
          <a:p>
            <a:pPr lvl="2"/>
            <a:r>
              <a:rPr lang="zh-CN" altLang="en-US" sz="2400" dirty="0"/>
              <a:t>但是只有小部分子集被用到</a:t>
            </a:r>
            <a:r>
              <a:rPr lang="en-US" altLang="zh-CN" sz="2400" dirty="0"/>
              <a:t>Linux</a:t>
            </a:r>
            <a:r>
              <a:rPr lang="zh-CN" altLang="en-US" sz="2400" dirty="0"/>
              <a:t>程序中</a:t>
            </a:r>
            <a:endParaRPr lang="en-US" altLang="zh-CN" sz="2400" dirty="0"/>
          </a:p>
        </p:txBody>
      </p:sp>
      <p:sp>
        <p:nvSpPr>
          <p:cNvPr id="2" name="日期占位符 1"/>
          <p:cNvSpPr>
            <a:spLocks noGrp="1"/>
          </p:cNvSpPr>
          <p:nvPr>
            <p:ph type="dt" sz="half" idx="10"/>
          </p:nvPr>
        </p:nvSpPr>
        <p:spPr/>
        <p:txBody>
          <a:bodyPr/>
          <a:lstStyle/>
          <a:p>
            <a:pPr>
              <a:defRPr/>
            </a:pPr>
            <a:fld id="{8CEC0C3C-F893-4DEC-882E-F1CFB98821C0}"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zh-CN" altLang="en-US"/>
              <a:t>第</a:t>
            </a:r>
            <a:r>
              <a:rPr lang="en-US" altLang="zh-CN"/>
              <a:t>1</a:t>
            </a:r>
            <a:r>
              <a:rPr lang="zh-CN" altLang="en-US"/>
              <a:t>讲</a:t>
            </a:r>
            <a:endParaRPr lang="en-US" altLang="zh-CN"/>
          </a:p>
        </p:txBody>
      </p:sp>
      <p:sp>
        <p:nvSpPr>
          <p:cNvPr id="4" name="灯片编号占位符 3"/>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15616" y="188640"/>
            <a:ext cx="6719465" cy="735012"/>
          </a:xfrm>
        </p:spPr>
        <p:txBody>
          <a:bodyPr/>
          <a:lstStyle/>
          <a:p>
            <a:r>
              <a:rPr lang="en-US" altLang="zh-CN" dirty="0"/>
              <a:t>Intel X86 CPU </a:t>
            </a:r>
            <a:r>
              <a:rPr lang="zh-CN" altLang="en-US" dirty="0"/>
              <a:t>演化</a:t>
            </a:r>
            <a:endParaRPr lang="zh-CN" altLang="en-US" dirty="0"/>
          </a:p>
        </p:txBody>
      </p:sp>
      <p:sp>
        <p:nvSpPr>
          <p:cNvPr id="8195" name="Rectangle 3"/>
          <p:cNvSpPr>
            <a:spLocks noGrp="1" noChangeArrowheads="1"/>
          </p:cNvSpPr>
          <p:nvPr>
            <p:ph idx="1"/>
          </p:nvPr>
        </p:nvSpPr>
        <p:spPr>
          <a:xfrm>
            <a:off x="457200" y="1066800"/>
            <a:ext cx="8507288" cy="5386536"/>
          </a:xfrm>
        </p:spPr>
        <p:txBody>
          <a:bodyPr/>
          <a:lstStyle/>
          <a:p>
            <a:pPr marL="224155" indent="-224155" defTabSz="895350">
              <a:buNone/>
              <a:tabLst>
                <a:tab pos="2055495" algn="l"/>
                <a:tab pos="3884295" algn="l"/>
                <a:tab pos="5946775" algn="l"/>
              </a:tabLst>
            </a:pPr>
            <a:r>
              <a:rPr lang="en-US" altLang="zh-CN" sz="2800" i="1" dirty="0">
                <a:solidFill>
                  <a:srgbClr val="C00000"/>
                </a:solidFill>
              </a:rPr>
              <a:t>	Name	Date	Transistors	MHz</a:t>
            </a:r>
            <a:endParaRPr lang="en-US" altLang="zh-CN" sz="2800" i="1" dirty="0">
              <a:solidFill>
                <a:srgbClr val="C00000"/>
              </a:solidFill>
            </a:endParaRPr>
          </a:p>
          <a:p>
            <a:pPr marL="224155" indent="-224155" defTabSz="895350">
              <a:tabLst>
                <a:tab pos="2055495" algn="l"/>
                <a:tab pos="3884295" algn="l"/>
                <a:tab pos="5946775" algn="l"/>
              </a:tabLst>
            </a:pPr>
            <a:r>
              <a:rPr lang="en-US" altLang="zh-CN" sz="2800" dirty="0"/>
              <a:t>8086	1978	29K	5-10</a:t>
            </a:r>
            <a:endParaRPr lang="en-US" altLang="zh-CN" sz="2800" dirty="0"/>
          </a:p>
          <a:p>
            <a:pPr marL="560705" lvl="1" indent="-222250" defTabSz="895350">
              <a:tabLst>
                <a:tab pos="2120900" algn="l"/>
                <a:tab pos="3606800" algn="l"/>
              </a:tabLst>
            </a:pPr>
            <a:r>
              <a:rPr lang="zh-CN" altLang="en-US" sz="2400" dirty="0"/>
              <a:t>第</a:t>
            </a:r>
            <a:r>
              <a:rPr lang="en-US" altLang="zh-CN" sz="2400" dirty="0"/>
              <a:t>1</a:t>
            </a:r>
            <a:r>
              <a:rPr lang="zh-CN" altLang="en-US" sz="2400" dirty="0"/>
              <a:t>个</a:t>
            </a:r>
            <a:r>
              <a:rPr lang="en-US" altLang="zh-CN" sz="2400" dirty="0"/>
              <a:t>16</a:t>
            </a:r>
            <a:r>
              <a:rPr lang="zh-CN" altLang="en-US" sz="2400" dirty="0"/>
              <a:t>位处理器</a:t>
            </a:r>
            <a:r>
              <a:rPr lang="en-US" altLang="zh-CN" sz="2400" dirty="0"/>
              <a:t>.  </a:t>
            </a:r>
            <a:r>
              <a:rPr lang="zh-CN" altLang="en-US" sz="2400" dirty="0"/>
              <a:t>构成了</a:t>
            </a:r>
            <a:r>
              <a:rPr lang="en-US" altLang="zh-CN" sz="2400" dirty="0"/>
              <a:t>IBM PC&amp;DOS</a:t>
            </a:r>
            <a:r>
              <a:rPr lang="zh-CN" altLang="en-US" sz="2400" dirty="0"/>
              <a:t>系统的基础</a:t>
            </a:r>
            <a:endParaRPr lang="en-US" altLang="zh-CN" sz="2400" dirty="0"/>
          </a:p>
          <a:p>
            <a:pPr marL="560705" lvl="1" indent="-222250" defTabSz="895350">
              <a:tabLst>
                <a:tab pos="2120900" algn="l"/>
                <a:tab pos="3606800" algn="l"/>
              </a:tabLst>
            </a:pPr>
            <a:r>
              <a:rPr lang="en-US" altLang="zh-CN" sz="2400" dirty="0"/>
              <a:t>1MB</a:t>
            </a:r>
            <a:r>
              <a:rPr lang="zh-CN" altLang="en-US" sz="2400" dirty="0"/>
              <a:t>地址寻址空间</a:t>
            </a:r>
            <a:r>
              <a:rPr lang="en-US" altLang="zh-CN" sz="2400" dirty="0"/>
              <a:t>.  DOS</a:t>
            </a:r>
            <a:r>
              <a:rPr lang="zh-CN" altLang="en-US" sz="2400" dirty="0"/>
              <a:t>系统只留给用户</a:t>
            </a:r>
            <a:r>
              <a:rPr lang="en-US" altLang="zh-CN" sz="2400" dirty="0"/>
              <a:t>640K</a:t>
            </a:r>
            <a:endParaRPr lang="en-US" altLang="zh-CN" sz="1800" dirty="0"/>
          </a:p>
          <a:p>
            <a:pPr marL="224155" indent="-224155" defTabSz="895350">
              <a:tabLst>
                <a:tab pos="2055495" algn="l"/>
                <a:tab pos="3884295" algn="l"/>
                <a:tab pos="5946775" algn="l"/>
              </a:tabLst>
            </a:pPr>
            <a:r>
              <a:rPr lang="en-US" altLang="zh-CN" sz="2800" dirty="0"/>
              <a:t>386	1985	275K	16-33	</a:t>
            </a:r>
            <a:endParaRPr lang="en-US" altLang="zh-CN" sz="2800" dirty="0"/>
          </a:p>
          <a:p>
            <a:pPr marL="560705" lvl="1" indent="-222250" defTabSz="895350">
              <a:tabLst>
                <a:tab pos="2120900" algn="l"/>
                <a:tab pos="3606800" algn="l"/>
              </a:tabLst>
            </a:pPr>
            <a:r>
              <a:rPr lang="zh-CN" altLang="en-US" sz="2400" dirty="0"/>
              <a:t>第</a:t>
            </a:r>
            <a:r>
              <a:rPr lang="en-US" altLang="zh-CN" sz="2400" dirty="0"/>
              <a:t>1</a:t>
            </a:r>
            <a:r>
              <a:rPr lang="zh-CN" altLang="en-US" sz="2400" dirty="0"/>
              <a:t>个</a:t>
            </a:r>
            <a:r>
              <a:rPr lang="en-US" altLang="zh-CN" sz="2400" dirty="0"/>
              <a:t>32</a:t>
            </a:r>
            <a:r>
              <a:rPr lang="zh-CN" altLang="en-US" sz="2400" dirty="0"/>
              <a:t>位处理器，被称为</a:t>
            </a:r>
            <a:r>
              <a:rPr lang="en-US" altLang="zh-CN" sz="2400" dirty="0"/>
              <a:t>IA 32</a:t>
            </a:r>
            <a:endParaRPr lang="en-US" altLang="zh-CN" sz="2400" dirty="0"/>
          </a:p>
          <a:p>
            <a:pPr marL="560705" lvl="1" indent="-222250" defTabSz="895350">
              <a:tabLst>
                <a:tab pos="2120900" algn="l"/>
                <a:tab pos="3606800" algn="l"/>
              </a:tabLst>
            </a:pPr>
            <a:r>
              <a:rPr lang="zh-CN" altLang="en-US" sz="2400" dirty="0"/>
              <a:t>加了平面寻址方式</a:t>
            </a:r>
            <a:endParaRPr lang="en-US" altLang="zh-CN" sz="2400" dirty="0"/>
          </a:p>
          <a:p>
            <a:pPr marL="560705" lvl="1" indent="-222250" defTabSz="895350">
              <a:tabLst>
                <a:tab pos="2120900" algn="l"/>
                <a:tab pos="3606800" algn="l"/>
              </a:tabLst>
            </a:pPr>
            <a:r>
              <a:rPr lang="zh-CN" altLang="en-US" sz="2400" dirty="0"/>
              <a:t>可运行</a:t>
            </a:r>
            <a:r>
              <a:rPr lang="en-US" altLang="zh-CN" sz="2400" dirty="0"/>
              <a:t>Unix</a:t>
            </a:r>
            <a:r>
              <a:rPr lang="zh-CN" altLang="en-US" sz="2400" dirty="0"/>
              <a:t>，</a:t>
            </a:r>
            <a:r>
              <a:rPr lang="en-US" altLang="zh-CN" sz="2400" dirty="0">
                <a:solidFill>
                  <a:srgbClr val="FF0000"/>
                </a:solidFill>
              </a:rPr>
              <a:t>32</a:t>
            </a:r>
            <a:r>
              <a:rPr lang="zh-CN" altLang="en-US" sz="2400" dirty="0">
                <a:solidFill>
                  <a:srgbClr val="FF0000"/>
                </a:solidFill>
              </a:rPr>
              <a:t>位的</a:t>
            </a:r>
            <a:r>
              <a:rPr lang="en-US" altLang="zh-CN" sz="2400" dirty="0">
                <a:solidFill>
                  <a:srgbClr val="FF0000"/>
                </a:solidFill>
              </a:rPr>
              <a:t>Linux/</a:t>
            </a:r>
            <a:r>
              <a:rPr lang="en-US" altLang="zh-CN" sz="2400" dirty="0" err="1">
                <a:solidFill>
                  <a:srgbClr val="FF0000"/>
                </a:solidFill>
              </a:rPr>
              <a:t>gcc</a:t>
            </a:r>
            <a:r>
              <a:rPr lang="en-US" altLang="zh-CN" sz="2400" dirty="0">
                <a:solidFill>
                  <a:srgbClr val="FF0000"/>
                </a:solidFill>
              </a:rPr>
              <a:t> </a:t>
            </a:r>
            <a:r>
              <a:rPr lang="zh-CN" altLang="en-US" sz="2400" dirty="0">
                <a:solidFill>
                  <a:srgbClr val="FF0000"/>
                </a:solidFill>
              </a:rPr>
              <a:t>没有使用后面型号所推出的新指令</a:t>
            </a:r>
            <a:r>
              <a:rPr lang="en-US" altLang="zh-CN" sz="2400" dirty="0">
                <a:solidFill>
                  <a:srgbClr val="FF0000"/>
                </a:solidFill>
              </a:rPr>
              <a:t> </a:t>
            </a:r>
            <a:endParaRPr lang="en-US" altLang="zh-CN" sz="2400" dirty="0">
              <a:solidFill>
                <a:srgbClr val="FF0000"/>
              </a:solidFill>
            </a:endParaRPr>
          </a:p>
          <a:p>
            <a:pPr marL="160655" indent="-222250" defTabSz="895350">
              <a:tabLst>
                <a:tab pos="2055495" algn="l"/>
                <a:tab pos="3884295" algn="l"/>
                <a:tab pos="5946775" algn="l"/>
              </a:tabLst>
            </a:pPr>
            <a:r>
              <a:rPr lang="en-US" altLang="zh-CN" sz="2800" dirty="0"/>
              <a:t>Pentium4F 	2004	125M	2800-3800</a:t>
            </a:r>
            <a:endParaRPr lang="en-US" altLang="zh-CN" sz="2800" dirty="0"/>
          </a:p>
          <a:p>
            <a:pPr marL="560705" lvl="1" indent="-222250" defTabSz="895350">
              <a:tabLst>
                <a:tab pos="2055495" algn="l"/>
                <a:tab pos="3884295" algn="l"/>
                <a:tab pos="5946775" algn="l"/>
              </a:tabLst>
            </a:pPr>
            <a:r>
              <a:rPr lang="zh-CN" altLang="en-US" sz="2400" dirty="0"/>
              <a:t>第</a:t>
            </a:r>
            <a:r>
              <a:rPr lang="en-US" altLang="zh-CN" sz="2400" dirty="0"/>
              <a:t>1</a:t>
            </a:r>
            <a:r>
              <a:rPr lang="zh-CN" altLang="en-US" sz="2400" dirty="0"/>
              <a:t>个</a:t>
            </a:r>
            <a:r>
              <a:rPr lang="en-US" altLang="zh-CN" sz="2400" dirty="0"/>
              <a:t>64</a:t>
            </a:r>
            <a:r>
              <a:rPr lang="zh-CN" altLang="en-US" sz="2400" dirty="0"/>
              <a:t>位处理器</a:t>
            </a:r>
            <a:r>
              <a:rPr lang="en-US" altLang="zh-CN" sz="2400" dirty="0"/>
              <a:t>, </a:t>
            </a:r>
            <a:r>
              <a:rPr lang="zh-CN" altLang="en-US" sz="2400" dirty="0"/>
              <a:t>被称为</a:t>
            </a:r>
            <a:r>
              <a:rPr lang="en-US" altLang="zh-CN" sz="2400" dirty="0"/>
              <a:t>x86-64</a:t>
            </a:r>
            <a:endParaRPr lang="en-US" altLang="zh-CN" sz="2400" dirty="0"/>
          </a:p>
          <a:p>
            <a:pPr marL="160655" indent="-222250" defTabSz="895350">
              <a:tabLst>
                <a:tab pos="2055495" algn="l"/>
                <a:tab pos="3884295" algn="l"/>
                <a:tab pos="5946775" algn="l"/>
              </a:tabLst>
            </a:pPr>
            <a:r>
              <a:rPr lang="en-US" altLang="zh-CN" sz="2800" dirty="0"/>
              <a:t>Core i7	2008	731M	2667-3333</a:t>
            </a:r>
            <a:endParaRPr lang="en-US" altLang="zh-CN" sz="2800" dirty="0"/>
          </a:p>
        </p:txBody>
      </p:sp>
      <p:sp>
        <p:nvSpPr>
          <p:cNvPr id="2" name="日期占位符 1"/>
          <p:cNvSpPr>
            <a:spLocks noGrp="1"/>
          </p:cNvSpPr>
          <p:nvPr>
            <p:ph type="dt" sz="half" idx="10"/>
          </p:nvPr>
        </p:nvSpPr>
        <p:spPr/>
        <p:txBody>
          <a:bodyPr/>
          <a:lstStyle/>
          <a:p>
            <a:pPr>
              <a:defRPr/>
            </a:pPr>
            <a:fld id="{AE06AAAF-A604-49BB-A320-3E856764B9E0}"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zh-CN" altLang="en-US"/>
              <a:t>第</a:t>
            </a:r>
            <a:r>
              <a:rPr lang="en-US" altLang="zh-CN"/>
              <a:t>1</a:t>
            </a:r>
            <a:r>
              <a:rPr lang="zh-CN" altLang="en-US"/>
              <a:t>讲</a:t>
            </a:r>
            <a:endParaRPr lang="en-US" altLang="zh-CN"/>
          </a:p>
        </p:txBody>
      </p:sp>
      <p:sp>
        <p:nvSpPr>
          <p:cNvPr id="4" name="灯片编号占位符 3"/>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设计</a:t>
            </a:r>
            <a:endParaRPr lang="zh-CN" altLang="en-US" dirty="0"/>
          </a:p>
        </p:txBody>
      </p:sp>
      <p:sp>
        <p:nvSpPr>
          <p:cNvPr id="3" name="内容占位符 2"/>
          <p:cNvSpPr>
            <a:spLocks noGrp="1"/>
          </p:cNvSpPr>
          <p:nvPr>
            <p:ph idx="1"/>
          </p:nvPr>
        </p:nvSpPr>
        <p:spPr/>
        <p:txBody>
          <a:bodyPr/>
          <a:lstStyle/>
          <a:p>
            <a:r>
              <a:rPr lang="zh-CN" altLang="en-US" dirty="0"/>
              <a:t>什么是设计？</a:t>
            </a:r>
            <a:endParaRPr lang="en-US" altLang="zh-CN" dirty="0"/>
          </a:p>
          <a:p>
            <a:pPr lvl="1"/>
            <a:r>
              <a:rPr lang="zh-CN" altLang="en-US" dirty="0"/>
              <a:t>给定一个问题的表述，从可用功能部件集合中从优选择，得到一种解决问题的办法。</a:t>
            </a:r>
            <a:endParaRPr lang="en-US" altLang="zh-CN" dirty="0"/>
          </a:p>
          <a:p>
            <a:pPr lvl="1"/>
            <a:r>
              <a:rPr lang="zh-CN" altLang="en-US" sz="2800" b="1" dirty="0">
                <a:solidFill>
                  <a:srgbClr val="FF0000"/>
                </a:solidFill>
              </a:rPr>
              <a:t>分而治之</a:t>
            </a:r>
            <a:endParaRPr lang="zh-CN" altLang="en-US" sz="2800" dirty="0"/>
          </a:p>
          <a:p>
            <a:pPr lvl="2"/>
            <a:r>
              <a:rPr lang="zh-CN" altLang="en-US" sz="2400" dirty="0"/>
              <a:t>工具</a:t>
            </a:r>
            <a:endParaRPr lang="zh-CN" altLang="en-US" sz="2400" dirty="0"/>
          </a:p>
          <a:p>
            <a:pPr lvl="2"/>
            <a:r>
              <a:rPr lang="zh-CN" altLang="en-US" sz="2400" dirty="0"/>
              <a:t>方法学</a:t>
            </a:r>
            <a:endParaRPr lang="zh-CN" altLang="en-US" sz="2400" dirty="0"/>
          </a:p>
          <a:p>
            <a:endParaRPr lang="zh-CN" altLang="en-US" dirty="0"/>
          </a:p>
          <a:p>
            <a:r>
              <a:rPr lang="zh-CN" altLang="en-US" dirty="0"/>
              <a:t>满足一定的约束</a:t>
            </a:r>
            <a:r>
              <a:rPr lang="en-US" altLang="zh-CN" dirty="0"/>
              <a:t>(Constraint)</a:t>
            </a:r>
            <a:endParaRPr lang="en-US" altLang="zh-CN" dirty="0"/>
          </a:p>
          <a:p>
            <a:pPr lvl="1"/>
            <a:r>
              <a:rPr lang="zh-CN" altLang="en-US" dirty="0"/>
              <a:t>速度</a:t>
            </a:r>
            <a:r>
              <a:rPr lang="en-US" altLang="zh-CN" dirty="0"/>
              <a:t>, </a:t>
            </a:r>
            <a:r>
              <a:rPr lang="zh-CN" altLang="en-US" dirty="0"/>
              <a:t>价格</a:t>
            </a:r>
            <a:r>
              <a:rPr lang="en-US" altLang="zh-CN" dirty="0"/>
              <a:t>, </a:t>
            </a:r>
            <a:r>
              <a:rPr lang="zh-CN" altLang="en-US" dirty="0"/>
              <a:t>能耗</a:t>
            </a:r>
            <a:r>
              <a:rPr lang="en-US" altLang="zh-CN" dirty="0"/>
              <a:t>, </a:t>
            </a:r>
            <a:r>
              <a:rPr lang="zh-CN" altLang="en-US" dirty="0"/>
              <a:t>美观等等</a:t>
            </a:r>
            <a:endParaRPr lang="zh-CN" altLang="en-US" dirty="0"/>
          </a:p>
          <a:p>
            <a:endParaRPr lang="zh-CN" altLang="en-US" dirty="0"/>
          </a:p>
          <a:p>
            <a:endParaRPr lang="zh-CN" altLang="en-US" dirty="0"/>
          </a:p>
          <a:p>
            <a:endParaRPr lang="zh-CN" altLang="en-US" dirty="0"/>
          </a:p>
        </p:txBody>
      </p:sp>
      <p:sp>
        <p:nvSpPr>
          <p:cNvPr id="4" name="日期占位符 3"/>
          <p:cNvSpPr>
            <a:spLocks noGrp="1"/>
          </p:cNvSpPr>
          <p:nvPr>
            <p:ph type="dt" sz="half" idx="10"/>
          </p:nvPr>
        </p:nvSpPr>
        <p:spPr/>
        <p:txBody>
          <a:bodyPr/>
          <a:lstStyle/>
          <a:p>
            <a:pPr>
              <a:defRPr/>
            </a:pPr>
            <a:fld id="{73756E6A-8082-417E-9AED-BECA6B18444A}"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数字系统设计的不同表示方法</a:t>
            </a:r>
            <a:endParaRPr lang="zh-CN" altLang="en-US" dirty="0"/>
          </a:p>
        </p:txBody>
      </p:sp>
      <p:sp>
        <p:nvSpPr>
          <p:cNvPr id="3" name="内容占位符 2"/>
          <p:cNvSpPr>
            <a:spLocks noGrp="1"/>
          </p:cNvSpPr>
          <p:nvPr>
            <p:ph idx="1"/>
          </p:nvPr>
        </p:nvSpPr>
        <p:spPr/>
        <p:txBody>
          <a:bodyPr/>
          <a:lstStyle/>
          <a:p>
            <a:r>
              <a:rPr lang="zh-CN" altLang="en-US" dirty="0"/>
              <a:t>物理器件</a:t>
            </a:r>
            <a:r>
              <a:rPr lang="en-US" altLang="zh-CN" dirty="0"/>
              <a:t>Physical devices (transistors, relays)</a:t>
            </a:r>
            <a:endParaRPr lang="en-US" altLang="zh-CN" dirty="0"/>
          </a:p>
          <a:p>
            <a:r>
              <a:rPr lang="zh-CN" altLang="en-US" dirty="0"/>
              <a:t>开关</a:t>
            </a:r>
            <a:r>
              <a:rPr lang="en-US" altLang="zh-CN" b="1" dirty="0"/>
              <a:t>Switches</a:t>
            </a:r>
            <a:endParaRPr lang="en-US" altLang="zh-CN" dirty="0"/>
          </a:p>
          <a:p>
            <a:r>
              <a:rPr lang="zh-CN" altLang="en-US" dirty="0"/>
              <a:t>真值表</a:t>
            </a:r>
            <a:r>
              <a:rPr lang="en-US" altLang="zh-CN" b="1" dirty="0"/>
              <a:t>Truth tables</a:t>
            </a:r>
            <a:endParaRPr lang="en-US" altLang="zh-CN" dirty="0"/>
          </a:p>
          <a:p>
            <a:r>
              <a:rPr lang="zh-CN" altLang="en-US" dirty="0"/>
              <a:t>布尔代数</a:t>
            </a:r>
            <a:r>
              <a:rPr lang="en-US" altLang="zh-CN" b="1" dirty="0"/>
              <a:t>Boolean algebra</a:t>
            </a:r>
            <a:endParaRPr lang="en-US" altLang="zh-CN" dirty="0"/>
          </a:p>
          <a:p>
            <a:r>
              <a:rPr lang="zh-CN" altLang="en-US" dirty="0"/>
              <a:t>门</a:t>
            </a:r>
            <a:r>
              <a:rPr lang="en-US" altLang="zh-CN" dirty="0"/>
              <a:t>Gates</a:t>
            </a:r>
            <a:endParaRPr lang="en-US" altLang="zh-CN" dirty="0"/>
          </a:p>
          <a:p>
            <a:r>
              <a:rPr lang="zh-CN" altLang="en-US" dirty="0"/>
              <a:t>波形图</a:t>
            </a:r>
            <a:r>
              <a:rPr lang="en-US" altLang="zh-CN" b="1" dirty="0"/>
              <a:t>Waveform</a:t>
            </a:r>
            <a:endParaRPr lang="en-US" altLang="zh-CN" dirty="0"/>
          </a:p>
          <a:p>
            <a:r>
              <a:rPr lang="zh-CN" altLang="en-US" dirty="0"/>
              <a:t>有穷状态行为</a:t>
            </a:r>
            <a:r>
              <a:rPr lang="en-US" altLang="zh-CN" b="1" dirty="0"/>
              <a:t>Finite state behavior</a:t>
            </a:r>
            <a:endParaRPr lang="en-US" altLang="zh-CN" dirty="0"/>
          </a:p>
          <a:p>
            <a:r>
              <a:rPr lang="zh-CN" altLang="en-US" dirty="0"/>
              <a:t>寄存器传输行为</a:t>
            </a:r>
            <a:r>
              <a:rPr lang="en-US" altLang="zh-CN" b="1" dirty="0"/>
              <a:t>Register-transfer behavior</a:t>
            </a:r>
            <a:endParaRPr lang="en-US" altLang="zh-CN" dirty="0"/>
          </a:p>
          <a:p>
            <a:endParaRPr lang="zh-CN" altLang="en-US" dirty="0"/>
          </a:p>
        </p:txBody>
      </p:sp>
      <p:sp>
        <p:nvSpPr>
          <p:cNvPr id="4" name="日期占位符 3"/>
          <p:cNvSpPr>
            <a:spLocks noGrp="1"/>
          </p:cNvSpPr>
          <p:nvPr>
            <p:ph type="dt" sz="half" idx="10"/>
          </p:nvPr>
        </p:nvSpPr>
        <p:spPr/>
        <p:txBody>
          <a:bodyPr/>
          <a:lstStyle/>
          <a:p>
            <a:pPr>
              <a:defRPr/>
            </a:pPr>
            <a:fld id="{21FCBAED-37A7-4572-A521-A7C25F4B8BF7}"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AutoShape 5"/>
          <p:cNvSpPr>
            <a:spLocks noChangeAspect="1" noChangeArrowheads="1" noTextEdit="1"/>
          </p:cNvSpPr>
          <p:nvPr/>
        </p:nvSpPr>
        <p:spPr bwMode="auto">
          <a:xfrm>
            <a:off x="0" y="1382713"/>
            <a:ext cx="67056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006" name="Freeform 6"/>
          <p:cNvSpPr/>
          <p:nvPr/>
        </p:nvSpPr>
        <p:spPr bwMode="auto">
          <a:xfrm>
            <a:off x="885825" y="2481263"/>
            <a:ext cx="5673725" cy="3459162"/>
          </a:xfrm>
          <a:custGeom>
            <a:avLst/>
            <a:gdLst>
              <a:gd name="T0" fmla="*/ 347781567 w 3574"/>
              <a:gd name="T1" fmla="*/ 0 h 2179"/>
              <a:gd name="T2" fmla="*/ 211693166 w 3574"/>
              <a:gd name="T3" fmla="*/ 20161244 h 2179"/>
              <a:gd name="T4" fmla="*/ 115927205 w 3574"/>
              <a:gd name="T5" fmla="*/ 98285267 h 2179"/>
              <a:gd name="T6" fmla="*/ 40322501 w 3574"/>
              <a:gd name="T7" fmla="*/ 214212460 h 2179"/>
              <a:gd name="T8" fmla="*/ 0 w 3574"/>
              <a:gd name="T9" fmla="*/ 347781456 h 2179"/>
              <a:gd name="T10" fmla="*/ 0 w 3574"/>
              <a:gd name="T11" fmla="*/ 2147483647 h 2179"/>
              <a:gd name="T12" fmla="*/ 0 w 3574"/>
              <a:gd name="T13" fmla="*/ 2147483647 h 2179"/>
              <a:gd name="T14" fmla="*/ 40322501 w 3574"/>
              <a:gd name="T15" fmla="*/ 2147483647 h 2179"/>
              <a:gd name="T16" fmla="*/ 115927205 w 3574"/>
              <a:gd name="T17" fmla="*/ 2147483647 h 2179"/>
              <a:gd name="T18" fmla="*/ 211693166 w 3574"/>
              <a:gd name="T19" fmla="*/ 2147483647 h 2179"/>
              <a:gd name="T20" fmla="*/ 347781567 w 3574"/>
              <a:gd name="T21" fmla="*/ 2147483647 h 2179"/>
              <a:gd name="T22" fmla="*/ 2147483647 w 3574"/>
              <a:gd name="T23" fmla="*/ 2147483647 h 2179"/>
              <a:gd name="T24" fmla="*/ 2147483647 w 3574"/>
              <a:gd name="T25" fmla="*/ 2147483647 h 2179"/>
              <a:gd name="T26" fmla="*/ 2147483647 w 3574"/>
              <a:gd name="T27" fmla="*/ 2147483647 h 2179"/>
              <a:gd name="T28" fmla="*/ 2147483647 w 3574"/>
              <a:gd name="T29" fmla="*/ 2147483647 h 2179"/>
              <a:gd name="T30" fmla="*/ 2147483647 w 3574"/>
              <a:gd name="T31" fmla="*/ 2147483647 h 2179"/>
              <a:gd name="T32" fmla="*/ 2147483647 w 3574"/>
              <a:gd name="T33" fmla="*/ 2147483647 h 2179"/>
              <a:gd name="T34" fmla="*/ 2147483647 w 3574"/>
              <a:gd name="T35" fmla="*/ 2147483647 h 2179"/>
              <a:gd name="T36" fmla="*/ 2147483647 w 3574"/>
              <a:gd name="T37" fmla="*/ 347781456 h 2179"/>
              <a:gd name="T38" fmla="*/ 2147483647 w 3574"/>
              <a:gd name="T39" fmla="*/ 214212460 h 2179"/>
              <a:gd name="T40" fmla="*/ 2147483647 w 3574"/>
              <a:gd name="T41" fmla="*/ 98285267 h 2179"/>
              <a:gd name="T42" fmla="*/ 2147483647 w 3574"/>
              <a:gd name="T43" fmla="*/ 20161244 h 2179"/>
              <a:gd name="T44" fmla="*/ 2147483647 w 3574"/>
              <a:gd name="T45" fmla="*/ 0 h 2179"/>
              <a:gd name="T46" fmla="*/ 2147483647 w 3574"/>
              <a:gd name="T47" fmla="*/ 0 h 2179"/>
              <a:gd name="T48" fmla="*/ 347781567 w 3574"/>
              <a:gd name="T49" fmla="*/ 0 h 2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74"/>
              <a:gd name="T76" fmla="*/ 0 h 2179"/>
              <a:gd name="T77" fmla="*/ 3574 w 3574"/>
              <a:gd name="T78" fmla="*/ 2179 h 2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74" h="2179">
                <a:moveTo>
                  <a:pt x="138" y="0"/>
                </a:moveTo>
                <a:lnTo>
                  <a:pt x="84" y="8"/>
                </a:lnTo>
                <a:lnTo>
                  <a:pt x="46" y="39"/>
                </a:lnTo>
                <a:lnTo>
                  <a:pt x="16" y="85"/>
                </a:lnTo>
                <a:lnTo>
                  <a:pt x="0" y="138"/>
                </a:lnTo>
                <a:lnTo>
                  <a:pt x="0" y="1086"/>
                </a:lnTo>
                <a:lnTo>
                  <a:pt x="0" y="2041"/>
                </a:lnTo>
                <a:lnTo>
                  <a:pt x="16" y="2095"/>
                </a:lnTo>
                <a:lnTo>
                  <a:pt x="46" y="2141"/>
                </a:lnTo>
                <a:lnTo>
                  <a:pt x="84" y="2171"/>
                </a:lnTo>
                <a:lnTo>
                  <a:pt x="138" y="2179"/>
                </a:lnTo>
                <a:lnTo>
                  <a:pt x="1783" y="2179"/>
                </a:lnTo>
                <a:lnTo>
                  <a:pt x="3436" y="2179"/>
                </a:lnTo>
                <a:lnTo>
                  <a:pt x="3490" y="2171"/>
                </a:lnTo>
                <a:lnTo>
                  <a:pt x="3528" y="2141"/>
                </a:lnTo>
                <a:lnTo>
                  <a:pt x="3558" y="2095"/>
                </a:lnTo>
                <a:lnTo>
                  <a:pt x="3574" y="2041"/>
                </a:lnTo>
                <a:lnTo>
                  <a:pt x="3574" y="1086"/>
                </a:lnTo>
                <a:lnTo>
                  <a:pt x="3574" y="138"/>
                </a:lnTo>
                <a:lnTo>
                  <a:pt x="3558" y="85"/>
                </a:lnTo>
                <a:lnTo>
                  <a:pt x="3528" y="39"/>
                </a:lnTo>
                <a:lnTo>
                  <a:pt x="3490" y="8"/>
                </a:lnTo>
                <a:lnTo>
                  <a:pt x="3436" y="0"/>
                </a:lnTo>
                <a:lnTo>
                  <a:pt x="1783" y="0"/>
                </a:lnTo>
                <a:lnTo>
                  <a:pt x="138" y="0"/>
                </a:lnTo>
                <a:close/>
              </a:path>
            </a:pathLst>
          </a:custGeom>
          <a:solidFill>
            <a:srgbClr val="7B84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009" name="Freeform 9"/>
          <p:cNvSpPr/>
          <p:nvPr/>
        </p:nvSpPr>
        <p:spPr bwMode="auto">
          <a:xfrm>
            <a:off x="1955800" y="3359150"/>
            <a:ext cx="4614863" cy="2597150"/>
          </a:xfrm>
          <a:custGeom>
            <a:avLst/>
            <a:gdLst>
              <a:gd name="T0" fmla="*/ 345262221 w 2907"/>
              <a:gd name="T1" fmla="*/ 0 h 1636"/>
              <a:gd name="T2" fmla="*/ 211693176 w 2907"/>
              <a:gd name="T3" fmla="*/ 20161250 h 1636"/>
              <a:gd name="T4" fmla="*/ 95765941 w 2907"/>
              <a:gd name="T5" fmla="*/ 98286883 h 1636"/>
              <a:gd name="T6" fmla="*/ 17641890 w 2907"/>
              <a:gd name="T7" fmla="*/ 211693161 h 1636"/>
              <a:gd name="T8" fmla="*/ 0 w 2907"/>
              <a:gd name="T9" fmla="*/ 347781558 h 1636"/>
              <a:gd name="T10" fmla="*/ 0 w 2907"/>
              <a:gd name="T11" fmla="*/ 2061487991 h 1636"/>
              <a:gd name="T12" fmla="*/ 0 w 2907"/>
              <a:gd name="T13" fmla="*/ 2147483647 h 1636"/>
              <a:gd name="T14" fmla="*/ 17641890 w 2907"/>
              <a:gd name="T15" fmla="*/ 2147483647 h 1636"/>
              <a:gd name="T16" fmla="*/ 95765941 w 2907"/>
              <a:gd name="T17" fmla="*/ 2147483647 h 1636"/>
              <a:gd name="T18" fmla="*/ 211693176 w 2907"/>
              <a:gd name="T19" fmla="*/ 2147483647 h 1636"/>
              <a:gd name="T20" fmla="*/ 345262221 w 2907"/>
              <a:gd name="T21" fmla="*/ 2147483647 h 1636"/>
              <a:gd name="T22" fmla="*/ 2147483647 w 2907"/>
              <a:gd name="T23" fmla="*/ 2147483647 h 1636"/>
              <a:gd name="T24" fmla="*/ 2147483647 w 2907"/>
              <a:gd name="T25" fmla="*/ 2147483647 h 1636"/>
              <a:gd name="T26" fmla="*/ 2147483647 w 2907"/>
              <a:gd name="T27" fmla="*/ 2147483647 h 1636"/>
              <a:gd name="T28" fmla="*/ 2147483647 w 2907"/>
              <a:gd name="T29" fmla="*/ 2147483647 h 1636"/>
              <a:gd name="T30" fmla="*/ 2147483647 w 2907"/>
              <a:gd name="T31" fmla="*/ 2147483647 h 1636"/>
              <a:gd name="T32" fmla="*/ 2147483647 w 2907"/>
              <a:gd name="T33" fmla="*/ 2147483647 h 1636"/>
              <a:gd name="T34" fmla="*/ 2147483647 w 2907"/>
              <a:gd name="T35" fmla="*/ 2061487991 h 1636"/>
              <a:gd name="T36" fmla="*/ 2147483647 w 2907"/>
              <a:gd name="T37" fmla="*/ 347781558 h 1636"/>
              <a:gd name="T38" fmla="*/ 2147483647 w 2907"/>
              <a:gd name="T39" fmla="*/ 211693161 h 1636"/>
              <a:gd name="T40" fmla="*/ 2147483647 w 2907"/>
              <a:gd name="T41" fmla="*/ 98286883 h 1636"/>
              <a:gd name="T42" fmla="*/ 2147483647 w 2907"/>
              <a:gd name="T43" fmla="*/ 20161250 h 1636"/>
              <a:gd name="T44" fmla="*/ 2147483647 w 2907"/>
              <a:gd name="T45" fmla="*/ 0 h 1636"/>
              <a:gd name="T46" fmla="*/ 2147483647 w 2907"/>
              <a:gd name="T47" fmla="*/ 0 h 1636"/>
              <a:gd name="T48" fmla="*/ 345262221 w 2907"/>
              <a:gd name="T49" fmla="*/ 0 h 16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07"/>
              <a:gd name="T76" fmla="*/ 0 h 1636"/>
              <a:gd name="T77" fmla="*/ 2907 w 2907"/>
              <a:gd name="T78" fmla="*/ 1636 h 16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07" h="1636">
                <a:moveTo>
                  <a:pt x="137" y="0"/>
                </a:moveTo>
                <a:lnTo>
                  <a:pt x="84" y="8"/>
                </a:lnTo>
                <a:lnTo>
                  <a:pt x="38" y="39"/>
                </a:lnTo>
                <a:lnTo>
                  <a:pt x="7" y="84"/>
                </a:lnTo>
                <a:lnTo>
                  <a:pt x="0" y="138"/>
                </a:lnTo>
                <a:lnTo>
                  <a:pt x="0" y="818"/>
                </a:lnTo>
                <a:lnTo>
                  <a:pt x="0" y="1499"/>
                </a:lnTo>
                <a:lnTo>
                  <a:pt x="7" y="1552"/>
                </a:lnTo>
                <a:lnTo>
                  <a:pt x="38" y="1590"/>
                </a:lnTo>
                <a:lnTo>
                  <a:pt x="84" y="1621"/>
                </a:lnTo>
                <a:lnTo>
                  <a:pt x="137" y="1636"/>
                </a:lnTo>
                <a:lnTo>
                  <a:pt x="1454" y="1636"/>
                </a:lnTo>
                <a:lnTo>
                  <a:pt x="2770" y="1636"/>
                </a:lnTo>
                <a:lnTo>
                  <a:pt x="2823" y="1621"/>
                </a:lnTo>
                <a:lnTo>
                  <a:pt x="2862" y="1590"/>
                </a:lnTo>
                <a:lnTo>
                  <a:pt x="2892" y="1552"/>
                </a:lnTo>
                <a:lnTo>
                  <a:pt x="2907" y="1499"/>
                </a:lnTo>
                <a:lnTo>
                  <a:pt x="2907" y="818"/>
                </a:lnTo>
                <a:lnTo>
                  <a:pt x="2907" y="138"/>
                </a:lnTo>
                <a:lnTo>
                  <a:pt x="2892" y="84"/>
                </a:lnTo>
                <a:lnTo>
                  <a:pt x="2862" y="39"/>
                </a:lnTo>
                <a:lnTo>
                  <a:pt x="2823" y="8"/>
                </a:lnTo>
                <a:lnTo>
                  <a:pt x="2770" y="0"/>
                </a:lnTo>
                <a:lnTo>
                  <a:pt x="1454" y="0"/>
                </a:lnTo>
                <a:lnTo>
                  <a:pt x="137" y="0"/>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012" name="Freeform 12"/>
          <p:cNvSpPr/>
          <p:nvPr/>
        </p:nvSpPr>
        <p:spPr bwMode="auto">
          <a:xfrm>
            <a:off x="3084513" y="3954463"/>
            <a:ext cx="3486150" cy="2001837"/>
          </a:xfrm>
          <a:custGeom>
            <a:avLst/>
            <a:gdLst>
              <a:gd name="T0" fmla="*/ 347781507 w 2196"/>
              <a:gd name="T1" fmla="*/ 0 h 1261"/>
              <a:gd name="T2" fmla="*/ 211693130 w 2196"/>
              <a:gd name="T3" fmla="*/ 20161243 h 1261"/>
              <a:gd name="T4" fmla="*/ 98285281 w 2196"/>
              <a:gd name="T5" fmla="*/ 95765901 h 1261"/>
              <a:gd name="T6" fmla="*/ 20161247 w 2196"/>
              <a:gd name="T7" fmla="*/ 211693089 h 1261"/>
              <a:gd name="T8" fmla="*/ 0 w 2196"/>
              <a:gd name="T9" fmla="*/ 347781440 h 1261"/>
              <a:gd name="T10" fmla="*/ 0 w 2196"/>
              <a:gd name="T11" fmla="*/ 1580136565 h 1261"/>
              <a:gd name="T12" fmla="*/ 0 w 2196"/>
              <a:gd name="T13" fmla="*/ 2147483647 h 1261"/>
              <a:gd name="T14" fmla="*/ 20161247 w 2196"/>
              <a:gd name="T15" fmla="*/ 2147483647 h 1261"/>
              <a:gd name="T16" fmla="*/ 98285281 w 2196"/>
              <a:gd name="T17" fmla="*/ 2147483647 h 1261"/>
              <a:gd name="T18" fmla="*/ 211693130 w 2196"/>
              <a:gd name="T19" fmla="*/ 2147483647 h 1261"/>
              <a:gd name="T20" fmla="*/ 347781507 w 2196"/>
              <a:gd name="T21" fmla="*/ 2147483647 h 1261"/>
              <a:gd name="T22" fmla="*/ 2147483647 w 2196"/>
              <a:gd name="T23" fmla="*/ 2147483647 h 1261"/>
              <a:gd name="T24" fmla="*/ 2147483647 w 2196"/>
              <a:gd name="T25" fmla="*/ 2147483647 h 1261"/>
              <a:gd name="T26" fmla="*/ 2147483647 w 2196"/>
              <a:gd name="T27" fmla="*/ 2147483647 h 1261"/>
              <a:gd name="T28" fmla="*/ 2147483647 w 2196"/>
              <a:gd name="T29" fmla="*/ 2147483647 h 1261"/>
              <a:gd name="T30" fmla="*/ 2147483647 w 2196"/>
              <a:gd name="T31" fmla="*/ 2147483647 h 1261"/>
              <a:gd name="T32" fmla="*/ 2147483647 w 2196"/>
              <a:gd name="T33" fmla="*/ 2147483647 h 1261"/>
              <a:gd name="T34" fmla="*/ 2147483647 w 2196"/>
              <a:gd name="T35" fmla="*/ 1580136565 h 1261"/>
              <a:gd name="T36" fmla="*/ 2147483647 w 2196"/>
              <a:gd name="T37" fmla="*/ 347781440 h 1261"/>
              <a:gd name="T38" fmla="*/ 2147483647 w 2196"/>
              <a:gd name="T39" fmla="*/ 211693089 h 1261"/>
              <a:gd name="T40" fmla="*/ 2147483647 w 2196"/>
              <a:gd name="T41" fmla="*/ 95765901 h 1261"/>
              <a:gd name="T42" fmla="*/ 2147483647 w 2196"/>
              <a:gd name="T43" fmla="*/ 20161243 h 1261"/>
              <a:gd name="T44" fmla="*/ 2147483647 w 2196"/>
              <a:gd name="T45" fmla="*/ 0 h 1261"/>
              <a:gd name="T46" fmla="*/ 2147483647 w 2196"/>
              <a:gd name="T47" fmla="*/ 0 h 1261"/>
              <a:gd name="T48" fmla="*/ 347781507 w 2196"/>
              <a:gd name="T49" fmla="*/ 0 h 12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96"/>
              <a:gd name="T76" fmla="*/ 0 h 1261"/>
              <a:gd name="T77" fmla="*/ 2196 w 2196"/>
              <a:gd name="T78" fmla="*/ 1261 h 12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96" h="1261">
                <a:moveTo>
                  <a:pt x="138" y="0"/>
                </a:moveTo>
                <a:lnTo>
                  <a:pt x="84" y="8"/>
                </a:lnTo>
                <a:lnTo>
                  <a:pt x="39" y="38"/>
                </a:lnTo>
                <a:lnTo>
                  <a:pt x="8" y="84"/>
                </a:lnTo>
                <a:lnTo>
                  <a:pt x="0" y="138"/>
                </a:lnTo>
                <a:lnTo>
                  <a:pt x="0" y="627"/>
                </a:lnTo>
                <a:lnTo>
                  <a:pt x="0" y="1124"/>
                </a:lnTo>
                <a:lnTo>
                  <a:pt x="8" y="1177"/>
                </a:lnTo>
                <a:lnTo>
                  <a:pt x="39" y="1215"/>
                </a:lnTo>
                <a:lnTo>
                  <a:pt x="84" y="1246"/>
                </a:lnTo>
                <a:lnTo>
                  <a:pt x="138" y="1261"/>
                </a:lnTo>
                <a:lnTo>
                  <a:pt x="1095" y="1261"/>
                </a:lnTo>
                <a:lnTo>
                  <a:pt x="2059" y="1261"/>
                </a:lnTo>
                <a:lnTo>
                  <a:pt x="2112" y="1246"/>
                </a:lnTo>
                <a:lnTo>
                  <a:pt x="2151" y="1215"/>
                </a:lnTo>
                <a:lnTo>
                  <a:pt x="2181" y="1177"/>
                </a:lnTo>
                <a:lnTo>
                  <a:pt x="2196" y="1124"/>
                </a:lnTo>
                <a:lnTo>
                  <a:pt x="2196" y="627"/>
                </a:lnTo>
                <a:lnTo>
                  <a:pt x="2196" y="138"/>
                </a:lnTo>
                <a:lnTo>
                  <a:pt x="2181" y="84"/>
                </a:lnTo>
                <a:lnTo>
                  <a:pt x="2151" y="38"/>
                </a:lnTo>
                <a:lnTo>
                  <a:pt x="2112" y="8"/>
                </a:lnTo>
                <a:lnTo>
                  <a:pt x="2059" y="0"/>
                </a:lnTo>
                <a:lnTo>
                  <a:pt x="1095" y="0"/>
                </a:lnTo>
                <a:lnTo>
                  <a:pt x="138" y="0"/>
                </a:lnTo>
                <a:close/>
              </a:path>
            </a:pathLst>
          </a:custGeom>
          <a:solidFill>
            <a:srgbClr val="7B84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 name="组合 312"/>
          <p:cNvGrpSpPr/>
          <p:nvPr/>
        </p:nvGrpSpPr>
        <p:grpSpPr bwMode="auto">
          <a:xfrm>
            <a:off x="4117975" y="4706938"/>
            <a:ext cx="2465388" cy="1262062"/>
            <a:chOff x="4117943" y="4706923"/>
            <a:chExt cx="2465387" cy="1262063"/>
          </a:xfrm>
        </p:grpSpPr>
        <p:sp>
          <p:nvSpPr>
            <p:cNvPr id="82170" name="Freeform 15"/>
            <p:cNvSpPr/>
            <p:nvPr/>
          </p:nvSpPr>
          <p:spPr bwMode="auto">
            <a:xfrm>
              <a:off x="4165568" y="4816461"/>
              <a:ext cx="2405062" cy="1139825"/>
            </a:xfrm>
            <a:custGeom>
              <a:avLst/>
              <a:gdLst>
                <a:gd name="T0" fmla="*/ 347781477 w 1515"/>
                <a:gd name="T1" fmla="*/ 0 h 718"/>
                <a:gd name="T2" fmla="*/ 211693112 w 1515"/>
                <a:gd name="T3" fmla="*/ 37801550 h 718"/>
                <a:gd name="T4" fmla="*/ 98285273 w 1515"/>
                <a:gd name="T5" fmla="*/ 115927198 h 718"/>
                <a:gd name="T6" fmla="*/ 40322491 w 1515"/>
                <a:gd name="T7" fmla="*/ 211693152 h 718"/>
                <a:gd name="T8" fmla="*/ 0 w 1515"/>
                <a:gd name="T9" fmla="*/ 345262182 h 718"/>
                <a:gd name="T10" fmla="*/ 0 w 1515"/>
                <a:gd name="T11" fmla="*/ 904736977 h 718"/>
                <a:gd name="T12" fmla="*/ 0 w 1515"/>
                <a:gd name="T13" fmla="*/ 1464211474 h 718"/>
                <a:gd name="T14" fmla="*/ 40322491 w 1515"/>
                <a:gd name="T15" fmla="*/ 1597778916 h 718"/>
                <a:gd name="T16" fmla="*/ 98285273 w 1515"/>
                <a:gd name="T17" fmla="*/ 1693545218 h 718"/>
                <a:gd name="T18" fmla="*/ 211693112 w 1515"/>
                <a:gd name="T19" fmla="*/ 1771670829 h 718"/>
                <a:gd name="T20" fmla="*/ 347781477 w 1515"/>
                <a:gd name="T21" fmla="*/ 1809472366 h 718"/>
                <a:gd name="T22" fmla="*/ 1910278218 w 1515"/>
                <a:gd name="T23" fmla="*/ 1809472366 h 718"/>
                <a:gd name="T24" fmla="*/ 2147483647 w 1515"/>
                <a:gd name="T25" fmla="*/ 1809472366 h 718"/>
                <a:gd name="T26" fmla="*/ 2147483647 w 1515"/>
                <a:gd name="T27" fmla="*/ 1771670829 h 718"/>
                <a:gd name="T28" fmla="*/ 2147483647 w 1515"/>
                <a:gd name="T29" fmla="*/ 1693545218 h 718"/>
                <a:gd name="T30" fmla="*/ 2147483647 w 1515"/>
                <a:gd name="T31" fmla="*/ 1597778916 h 718"/>
                <a:gd name="T32" fmla="*/ 2147483647 w 1515"/>
                <a:gd name="T33" fmla="*/ 1464211474 h 718"/>
                <a:gd name="T34" fmla="*/ 2147483647 w 1515"/>
                <a:gd name="T35" fmla="*/ 904736977 h 718"/>
                <a:gd name="T36" fmla="*/ 2147483647 w 1515"/>
                <a:gd name="T37" fmla="*/ 345262182 h 718"/>
                <a:gd name="T38" fmla="*/ 2147483647 w 1515"/>
                <a:gd name="T39" fmla="*/ 211693152 h 718"/>
                <a:gd name="T40" fmla="*/ 2147483647 w 1515"/>
                <a:gd name="T41" fmla="*/ 115927198 h 718"/>
                <a:gd name="T42" fmla="*/ 2147483647 w 1515"/>
                <a:gd name="T43" fmla="*/ 37801550 h 718"/>
                <a:gd name="T44" fmla="*/ 2147483647 w 1515"/>
                <a:gd name="T45" fmla="*/ 0 h 718"/>
                <a:gd name="T46" fmla="*/ 1910278218 w 1515"/>
                <a:gd name="T47" fmla="*/ 0 h 718"/>
                <a:gd name="T48" fmla="*/ 347781477 w 1515"/>
                <a:gd name="T49" fmla="*/ 0 h 7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15"/>
                <a:gd name="T76" fmla="*/ 0 h 718"/>
                <a:gd name="T77" fmla="*/ 1515 w 1515"/>
                <a:gd name="T78" fmla="*/ 718 h 7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15" h="718">
                  <a:moveTo>
                    <a:pt x="138" y="0"/>
                  </a:moveTo>
                  <a:lnTo>
                    <a:pt x="84" y="15"/>
                  </a:lnTo>
                  <a:lnTo>
                    <a:pt x="39" y="46"/>
                  </a:lnTo>
                  <a:lnTo>
                    <a:pt x="16" y="84"/>
                  </a:lnTo>
                  <a:lnTo>
                    <a:pt x="0" y="137"/>
                  </a:lnTo>
                  <a:lnTo>
                    <a:pt x="0" y="359"/>
                  </a:lnTo>
                  <a:lnTo>
                    <a:pt x="0" y="581"/>
                  </a:lnTo>
                  <a:lnTo>
                    <a:pt x="16" y="634"/>
                  </a:lnTo>
                  <a:lnTo>
                    <a:pt x="39" y="672"/>
                  </a:lnTo>
                  <a:lnTo>
                    <a:pt x="84" y="703"/>
                  </a:lnTo>
                  <a:lnTo>
                    <a:pt x="138" y="718"/>
                  </a:lnTo>
                  <a:lnTo>
                    <a:pt x="758" y="718"/>
                  </a:lnTo>
                  <a:lnTo>
                    <a:pt x="1378" y="718"/>
                  </a:lnTo>
                  <a:lnTo>
                    <a:pt x="1431" y="703"/>
                  </a:lnTo>
                  <a:lnTo>
                    <a:pt x="1470" y="672"/>
                  </a:lnTo>
                  <a:lnTo>
                    <a:pt x="1500" y="634"/>
                  </a:lnTo>
                  <a:lnTo>
                    <a:pt x="1515" y="581"/>
                  </a:lnTo>
                  <a:lnTo>
                    <a:pt x="1515" y="359"/>
                  </a:lnTo>
                  <a:lnTo>
                    <a:pt x="1515" y="137"/>
                  </a:lnTo>
                  <a:lnTo>
                    <a:pt x="1500" y="84"/>
                  </a:lnTo>
                  <a:lnTo>
                    <a:pt x="1470" y="46"/>
                  </a:lnTo>
                  <a:lnTo>
                    <a:pt x="1431" y="15"/>
                  </a:lnTo>
                  <a:lnTo>
                    <a:pt x="1378" y="0"/>
                  </a:lnTo>
                  <a:lnTo>
                    <a:pt x="758" y="0"/>
                  </a:lnTo>
                  <a:lnTo>
                    <a:pt x="138" y="0"/>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1" name="Freeform 16"/>
            <p:cNvSpPr/>
            <p:nvPr/>
          </p:nvSpPr>
          <p:spPr bwMode="auto">
            <a:xfrm>
              <a:off x="4165568" y="4816461"/>
              <a:ext cx="2417762" cy="1152525"/>
            </a:xfrm>
            <a:custGeom>
              <a:avLst/>
              <a:gdLst>
                <a:gd name="T0" fmla="*/ 231854352 w 1523"/>
                <a:gd name="T1" fmla="*/ 57962805 h 726"/>
                <a:gd name="T2" fmla="*/ 115927176 w 1523"/>
                <a:gd name="T3" fmla="*/ 133567492 h 726"/>
                <a:gd name="T4" fmla="*/ 57962794 w 1523"/>
                <a:gd name="T5" fmla="*/ 211693153 h 726"/>
                <a:gd name="T6" fmla="*/ 20161246 w 1523"/>
                <a:gd name="T7" fmla="*/ 345262183 h 726"/>
                <a:gd name="T8" fmla="*/ 20161246 w 1523"/>
                <a:gd name="T9" fmla="*/ 904736980 h 726"/>
                <a:gd name="T10" fmla="*/ 20161246 w 1523"/>
                <a:gd name="T11" fmla="*/ 1464211479 h 726"/>
                <a:gd name="T12" fmla="*/ 57962794 w 1523"/>
                <a:gd name="T13" fmla="*/ 1597778922 h 726"/>
                <a:gd name="T14" fmla="*/ 115927176 w 1523"/>
                <a:gd name="T15" fmla="*/ 1693545224 h 726"/>
                <a:gd name="T16" fmla="*/ 211693113 w 1523"/>
                <a:gd name="T17" fmla="*/ 1771670835 h 726"/>
                <a:gd name="T18" fmla="*/ 347781478 w 1523"/>
                <a:gd name="T19" fmla="*/ 1809472373 h 726"/>
                <a:gd name="T20" fmla="*/ 1910278224 w 1523"/>
                <a:gd name="T21" fmla="*/ 1809472373 h 726"/>
                <a:gd name="T22" fmla="*/ 2147483647 w 1523"/>
                <a:gd name="T23" fmla="*/ 1809472373 h 726"/>
                <a:gd name="T24" fmla="*/ 2147483647 w 1523"/>
                <a:gd name="T25" fmla="*/ 1771670835 h 726"/>
                <a:gd name="T26" fmla="*/ 2147483647 w 1523"/>
                <a:gd name="T27" fmla="*/ 1693545224 h 726"/>
                <a:gd name="T28" fmla="*/ 2147483647 w 1523"/>
                <a:gd name="T29" fmla="*/ 1597778922 h 726"/>
                <a:gd name="T30" fmla="*/ 2147483647 w 1523"/>
                <a:gd name="T31" fmla="*/ 1464211479 h 726"/>
                <a:gd name="T32" fmla="*/ 2147483647 w 1523"/>
                <a:gd name="T33" fmla="*/ 904736980 h 726"/>
                <a:gd name="T34" fmla="*/ 2147483647 w 1523"/>
                <a:gd name="T35" fmla="*/ 345262183 h 726"/>
                <a:gd name="T36" fmla="*/ 2147483647 w 1523"/>
                <a:gd name="T37" fmla="*/ 229333447 h 726"/>
                <a:gd name="T38" fmla="*/ 2147483647 w 1523"/>
                <a:gd name="T39" fmla="*/ 133567492 h 726"/>
                <a:gd name="T40" fmla="*/ 2147483647 w 1523"/>
                <a:gd name="T41" fmla="*/ 57962805 h 726"/>
                <a:gd name="T42" fmla="*/ 2147483647 w 1523"/>
                <a:gd name="T43" fmla="*/ 17640300 h 726"/>
                <a:gd name="T44" fmla="*/ 1910278224 w 1523"/>
                <a:gd name="T45" fmla="*/ 17640300 h 726"/>
                <a:gd name="T46" fmla="*/ 347781478 w 1523"/>
                <a:gd name="T47" fmla="*/ 17640300 h 726"/>
                <a:gd name="T48" fmla="*/ 1910278224 w 1523"/>
                <a:gd name="T49" fmla="*/ 0 h 726"/>
                <a:gd name="T50" fmla="*/ 2147483647 w 1523"/>
                <a:gd name="T51" fmla="*/ 0 h 726"/>
                <a:gd name="T52" fmla="*/ 2147483647 w 1523"/>
                <a:gd name="T53" fmla="*/ 37801550 h 726"/>
                <a:gd name="T54" fmla="*/ 2147483647 w 1523"/>
                <a:gd name="T55" fmla="*/ 115927198 h 726"/>
                <a:gd name="T56" fmla="*/ 2147483647 w 1523"/>
                <a:gd name="T57" fmla="*/ 211693153 h 726"/>
                <a:gd name="T58" fmla="*/ 2147483647 w 1523"/>
                <a:gd name="T59" fmla="*/ 345262183 h 726"/>
                <a:gd name="T60" fmla="*/ 2147483647 w 1523"/>
                <a:gd name="T61" fmla="*/ 904736980 h 726"/>
                <a:gd name="T62" fmla="*/ 2147483647 w 1523"/>
                <a:gd name="T63" fmla="*/ 1464211479 h 726"/>
                <a:gd name="T64" fmla="*/ 2147483647 w 1523"/>
                <a:gd name="T65" fmla="*/ 1597778922 h 726"/>
                <a:gd name="T66" fmla="*/ 2147483647 w 1523"/>
                <a:gd name="T67" fmla="*/ 1713706467 h 726"/>
                <a:gd name="T68" fmla="*/ 2147483647 w 1523"/>
                <a:gd name="T69" fmla="*/ 1789311130 h 726"/>
                <a:gd name="T70" fmla="*/ 2147483647 w 1523"/>
                <a:gd name="T71" fmla="*/ 1829633616 h 726"/>
                <a:gd name="T72" fmla="*/ 1910278224 w 1523"/>
                <a:gd name="T73" fmla="*/ 1829633616 h 726"/>
                <a:gd name="T74" fmla="*/ 347781478 w 1523"/>
                <a:gd name="T75" fmla="*/ 1829633616 h 726"/>
                <a:gd name="T76" fmla="*/ 211693113 w 1523"/>
                <a:gd name="T77" fmla="*/ 1789311130 h 726"/>
                <a:gd name="T78" fmla="*/ 98285273 w 1523"/>
                <a:gd name="T79" fmla="*/ 1713706467 h 726"/>
                <a:gd name="T80" fmla="*/ 40322491 w 1523"/>
                <a:gd name="T81" fmla="*/ 1617940165 h 726"/>
                <a:gd name="T82" fmla="*/ 0 w 1523"/>
                <a:gd name="T83" fmla="*/ 1464211479 h 726"/>
                <a:gd name="T84" fmla="*/ 0 w 1523"/>
                <a:gd name="T85" fmla="*/ 904736980 h 726"/>
                <a:gd name="T86" fmla="*/ 0 w 1523"/>
                <a:gd name="T87" fmla="*/ 345262183 h 726"/>
                <a:gd name="T88" fmla="*/ 40322491 w 1523"/>
                <a:gd name="T89" fmla="*/ 211693153 h 726"/>
                <a:gd name="T90" fmla="*/ 98285273 w 1523"/>
                <a:gd name="T91" fmla="*/ 115927198 h 726"/>
                <a:gd name="T92" fmla="*/ 211693113 w 1523"/>
                <a:gd name="T93" fmla="*/ 37801550 h 726"/>
                <a:gd name="T94" fmla="*/ 347781478 w 1523"/>
                <a:gd name="T95" fmla="*/ 0 h 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23"/>
                <a:gd name="T145" fmla="*/ 0 h 726"/>
                <a:gd name="T146" fmla="*/ 1523 w 1523"/>
                <a:gd name="T147" fmla="*/ 726 h 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23" h="726">
                  <a:moveTo>
                    <a:pt x="138" y="7"/>
                  </a:moveTo>
                  <a:lnTo>
                    <a:pt x="84" y="23"/>
                  </a:lnTo>
                  <a:lnTo>
                    <a:pt x="92" y="23"/>
                  </a:lnTo>
                  <a:lnTo>
                    <a:pt x="46" y="53"/>
                  </a:lnTo>
                  <a:lnTo>
                    <a:pt x="23" y="91"/>
                  </a:lnTo>
                  <a:lnTo>
                    <a:pt x="23" y="84"/>
                  </a:lnTo>
                  <a:lnTo>
                    <a:pt x="8" y="137"/>
                  </a:lnTo>
                  <a:lnTo>
                    <a:pt x="8" y="359"/>
                  </a:lnTo>
                  <a:lnTo>
                    <a:pt x="8" y="581"/>
                  </a:lnTo>
                  <a:lnTo>
                    <a:pt x="23" y="634"/>
                  </a:lnTo>
                  <a:lnTo>
                    <a:pt x="46" y="672"/>
                  </a:lnTo>
                  <a:lnTo>
                    <a:pt x="92" y="703"/>
                  </a:lnTo>
                  <a:lnTo>
                    <a:pt x="84" y="703"/>
                  </a:lnTo>
                  <a:lnTo>
                    <a:pt x="138" y="718"/>
                  </a:lnTo>
                  <a:lnTo>
                    <a:pt x="758" y="718"/>
                  </a:lnTo>
                  <a:lnTo>
                    <a:pt x="1378" y="718"/>
                  </a:lnTo>
                  <a:lnTo>
                    <a:pt x="1431" y="703"/>
                  </a:lnTo>
                  <a:lnTo>
                    <a:pt x="1470" y="672"/>
                  </a:lnTo>
                  <a:lnTo>
                    <a:pt x="1500" y="634"/>
                  </a:lnTo>
                  <a:lnTo>
                    <a:pt x="1515" y="581"/>
                  </a:lnTo>
                  <a:lnTo>
                    <a:pt x="1515" y="359"/>
                  </a:lnTo>
                  <a:lnTo>
                    <a:pt x="1515" y="137"/>
                  </a:lnTo>
                  <a:lnTo>
                    <a:pt x="1500" y="84"/>
                  </a:lnTo>
                  <a:lnTo>
                    <a:pt x="1500" y="91"/>
                  </a:lnTo>
                  <a:lnTo>
                    <a:pt x="1470" y="53"/>
                  </a:lnTo>
                  <a:lnTo>
                    <a:pt x="1431" y="23"/>
                  </a:lnTo>
                  <a:lnTo>
                    <a:pt x="1378" y="7"/>
                  </a:lnTo>
                  <a:lnTo>
                    <a:pt x="758" y="7"/>
                  </a:lnTo>
                  <a:lnTo>
                    <a:pt x="138" y="7"/>
                  </a:lnTo>
                  <a:lnTo>
                    <a:pt x="138" y="0"/>
                  </a:lnTo>
                  <a:lnTo>
                    <a:pt x="758" y="0"/>
                  </a:lnTo>
                  <a:lnTo>
                    <a:pt x="1378" y="0"/>
                  </a:lnTo>
                  <a:lnTo>
                    <a:pt x="1431" y="15"/>
                  </a:lnTo>
                  <a:lnTo>
                    <a:pt x="1439" y="15"/>
                  </a:lnTo>
                  <a:lnTo>
                    <a:pt x="1477" y="46"/>
                  </a:lnTo>
                  <a:lnTo>
                    <a:pt x="1508" y="84"/>
                  </a:lnTo>
                  <a:lnTo>
                    <a:pt x="1523" y="137"/>
                  </a:lnTo>
                  <a:lnTo>
                    <a:pt x="1523" y="359"/>
                  </a:lnTo>
                  <a:lnTo>
                    <a:pt x="1523" y="581"/>
                  </a:lnTo>
                  <a:lnTo>
                    <a:pt x="1508" y="634"/>
                  </a:lnTo>
                  <a:lnTo>
                    <a:pt x="1508" y="642"/>
                  </a:lnTo>
                  <a:lnTo>
                    <a:pt x="1477" y="680"/>
                  </a:lnTo>
                  <a:lnTo>
                    <a:pt x="1439" y="710"/>
                  </a:lnTo>
                  <a:lnTo>
                    <a:pt x="1431" y="710"/>
                  </a:lnTo>
                  <a:lnTo>
                    <a:pt x="1378" y="726"/>
                  </a:lnTo>
                  <a:lnTo>
                    <a:pt x="758" y="726"/>
                  </a:lnTo>
                  <a:lnTo>
                    <a:pt x="138" y="726"/>
                  </a:lnTo>
                  <a:lnTo>
                    <a:pt x="84" y="710"/>
                  </a:lnTo>
                  <a:lnTo>
                    <a:pt x="39" y="680"/>
                  </a:lnTo>
                  <a:lnTo>
                    <a:pt x="16" y="642"/>
                  </a:lnTo>
                  <a:lnTo>
                    <a:pt x="16" y="634"/>
                  </a:lnTo>
                  <a:lnTo>
                    <a:pt x="0" y="581"/>
                  </a:lnTo>
                  <a:lnTo>
                    <a:pt x="0" y="359"/>
                  </a:lnTo>
                  <a:lnTo>
                    <a:pt x="0" y="137"/>
                  </a:lnTo>
                  <a:lnTo>
                    <a:pt x="16" y="84"/>
                  </a:lnTo>
                  <a:lnTo>
                    <a:pt x="39" y="46"/>
                  </a:lnTo>
                  <a:lnTo>
                    <a:pt x="84" y="15"/>
                  </a:lnTo>
                  <a:lnTo>
                    <a:pt x="138" y="0"/>
                  </a:lnTo>
                  <a:lnTo>
                    <a:pt x="138"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2" name="Freeform 17"/>
            <p:cNvSpPr/>
            <p:nvPr/>
          </p:nvSpPr>
          <p:spPr bwMode="auto">
            <a:xfrm>
              <a:off x="4384643" y="4816461"/>
              <a:ext cx="1587" cy="11112"/>
            </a:xfrm>
            <a:custGeom>
              <a:avLst/>
              <a:gdLst>
                <a:gd name="T0" fmla="*/ 0 w 1587"/>
                <a:gd name="T1" fmla="*/ 17639508 h 7"/>
                <a:gd name="T2" fmla="*/ 0 w 1587"/>
                <a:gd name="T3" fmla="*/ 17639508 h 7"/>
                <a:gd name="T4" fmla="*/ 0 w 1587"/>
                <a:gd name="T5" fmla="*/ 17639508 h 7"/>
                <a:gd name="T6" fmla="*/ 0 w 1587"/>
                <a:gd name="T7" fmla="*/ 0 h 7"/>
                <a:gd name="T8" fmla="*/ 0 w 1587"/>
                <a:gd name="T9" fmla="*/ 0 h 7"/>
                <a:gd name="T10" fmla="*/ 0 w 1587"/>
                <a:gd name="T11" fmla="*/ 0 h 7"/>
                <a:gd name="T12" fmla="*/ 0 w 1587"/>
                <a:gd name="T13" fmla="*/ 17639508 h 7"/>
                <a:gd name="T14" fmla="*/ 0 60000 65536"/>
                <a:gd name="T15" fmla="*/ 0 60000 65536"/>
                <a:gd name="T16" fmla="*/ 0 60000 65536"/>
                <a:gd name="T17" fmla="*/ 0 60000 65536"/>
                <a:gd name="T18" fmla="*/ 0 60000 65536"/>
                <a:gd name="T19" fmla="*/ 0 60000 65536"/>
                <a:gd name="T20" fmla="*/ 0 60000 65536"/>
                <a:gd name="T21" fmla="*/ 0 w 1587"/>
                <a:gd name="T22" fmla="*/ 0 h 7"/>
                <a:gd name="T23" fmla="*/ 1587 w 158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7" h="7">
                  <a:moveTo>
                    <a:pt x="0" y="7"/>
                  </a:moveTo>
                  <a:lnTo>
                    <a:pt x="0" y="7"/>
                  </a:lnTo>
                  <a:lnTo>
                    <a:pt x="0" y="0"/>
                  </a:lnTo>
                  <a:lnTo>
                    <a:pt x="0"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3" name="Freeform 18"/>
            <p:cNvSpPr/>
            <p:nvPr/>
          </p:nvSpPr>
          <p:spPr bwMode="auto">
            <a:xfrm>
              <a:off x="4360830" y="5532423"/>
              <a:ext cx="595313" cy="241300"/>
            </a:xfrm>
            <a:custGeom>
              <a:avLst/>
              <a:gdLst>
                <a:gd name="T0" fmla="*/ 0 w 375"/>
                <a:gd name="T1" fmla="*/ 383063695 h 152"/>
                <a:gd name="T2" fmla="*/ 0 w 375"/>
                <a:gd name="T3" fmla="*/ 0 h 152"/>
                <a:gd name="T4" fmla="*/ 945060270 w 375"/>
                <a:gd name="T5" fmla="*/ 0 h 152"/>
                <a:gd name="T6" fmla="*/ 0 w 375"/>
                <a:gd name="T7" fmla="*/ 383063695 h 152"/>
                <a:gd name="T8" fmla="*/ 0 60000 65536"/>
                <a:gd name="T9" fmla="*/ 0 60000 65536"/>
                <a:gd name="T10" fmla="*/ 0 60000 65536"/>
                <a:gd name="T11" fmla="*/ 0 60000 65536"/>
                <a:gd name="T12" fmla="*/ 0 w 375"/>
                <a:gd name="T13" fmla="*/ 0 h 152"/>
                <a:gd name="T14" fmla="*/ 375 w 375"/>
                <a:gd name="T15" fmla="*/ 152 h 152"/>
              </a:gdLst>
              <a:ahLst/>
              <a:cxnLst>
                <a:cxn ang="T8">
                  <a:pos x="T0" y="T1"/>
                </a:cxn>
                <a:cxn ang="T9">
                  <a:pos x="T2" y="T3"/>
                </a:cxn>
                <a:cxn ang="T10">
                  <a:pos x="T4" y="T5"/>
                </a:cxn>
                <a:cxn ang="T11">
                  <a:pos x="T6" y="T7"/>
                </a:cxn>
              </a:cxnLst>
              <a:rect l="T12" t="T13" r="T14" b="T15"/>
              <a:pathLst>
                <a:path w="375" h="152">
                  <a:moveTo>
                    <a:pt x="0" y="152"/>
                  </a:moveTo>
                  <a:lnTo>
                    <a:pt x="0" y="0"/>
                  </a:lnTo>
                  <a:lnTo>
                    <a:pt x="375" y="0"/>
                  </a:lnTo>
                  <a:lnTo>
                    <a:pt x="0" y="152"/>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4" name="Rectangle 19"/>
            <p:cNvSpPr>
              <a:spLocks noChangeArrowheads="1"/>
            </p:cNvSpPr>
            <p:nvPr/>
          </p:nvSpPr>
          <p:spPr bwMode="auto">
            <a:xfrm>
              <a:off x="4360830" y="5532423"/>
              <a:ext cx="11113" cy="2413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75" name="Freeform 20"/>
            <p:cNvSpPr/>
            <p:nvPr/>
          </p:nvSpPr>
          <p:spPr bwMode="auto">
            <a:xfrm>
              <a:off x="4360830" y="5532423"/>
              <a:ext cx="595313" cy="254000"/>
            </a:xfrm>
            <a:custGeom>
              <a:avLst/>
              <a:gdLst>
                <a:gd name="T0" fmla="*/ 0 w 375"/>
                <a:gd name="T1" fmla="*/ 0 h 160"/>
                <a:gd name="T2" fmla="*/ 945060270 w 375"/>
                <a:gd name="T3" fmla="*/ 0 h 160"/>
                <a:gd name="T4" fmla="*/ 945060270 w 375"/>
                <a:gd name="T5" fmla="*/ 17640299 h 160"/>
                <a:gd name="T6" fmla="*/ 945060270 w 375"/>
                <a:gd name="T7" fmla="*/ 17640299 h 160"/>
                <a:gd name="T8" fmla="*/ 0 w 375"/>
                <a:gd name="T9" fmla="*/ 403224945 h 160"/>
                <a:gd name="T10" fmla="*/ 0 w 375"/>
                <a:gd name="T11" fmla="*/ 403224945 h 160"/>
                <a:gd name="T12" fmla="*/ 0 w 375"/>
                <a:gd name="T13" fmla="*/ 383063703 h 160"/>
                <a:gd name="T14" fmla="*/ 0 w 375"/>
                <a:gd name="T15" fmla="*/ 383063703 h 160"/>
                <a:gd name="T16" fmla="*/ 945060270 w 375"/>
                <a:gd name="T17" fmla="*/ 0 h 160"/>
                <a:gd name="T18" fmla="*/ 945060270 w 375"/>
                <a:gd name="T19" fmla="*/ 0 h 160"/>
                <a:gd name="T20" fmla="*/ 945060270 w 375"/>
                <a:gd name="T21" fmla="*/ 17640299 h 160"/>
                <a:gd name="T22" fmla="*/ 0 w 375"/>
                <a:gd name="T23" fmla="*/ 17640299 h 160"/>
                <a:gd name="T24" fmla="*/ 0 w 375"/>
                <a:gd name="T25" fmla="*/ 0 h 1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5"/>
                <a:gd name="T40" fmla="*/ 0 h 160"/>
                <a:gd name="T41" fmla="*/ 375 w 375"/>
                <a:gd name="T42" fmla="*/ 160 h 1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5" h="160">
                  <a:moveTo>
                    <a:pt x="0" y="0"/>
                  </a:moveTo>
                  <a:lnTo>
                    <a:pt x="375" y="0"/>
                  </a:lnTo>
                  <a:lnTo>
                    <a:pt x="375" y="7"/>
                  </a:lnTo>
                  <a:lnTo>
                    <a:pt x="0" y="160"/>
                  </a:lnTo>
                  <a:lnTo>
                    <a:pt x="0" y="152"/>
                  </a:lnTo>
                  <a:lnTo>
                    <a:pt x="375" y="0"/>
                  </a:lnTo>
                  <a:lnTo>
                    <a:pt x="375" y="7"/>
                  </a:lnTo>
                  <a:lnTo>
                    <a:pt x="0" y="7"/>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6" name="Freeform 21"/>
            <p:cNvSpPr/>
            <p:nvPr/>
          </p:nvSpPr>
          <p:spPr bwMode="auto">
            <a:xfrm>
              <a:off x="4360830" y="5519723"/>
              <a:ext cx="606425" cy="266700"/>
            </a:xfrm>
            <a:custGeom>
              <a:avLst/>
              <a:gdLst>
                <a:gd name="T0" fmla="*/ 0 w 382"/>
                <a:gd name="T1" fmla="*/ 423386295 h 168"/>
                <a:gd name="T2" fmla="*/ 559474707 w 382"/>
                <a:gd name="T3" fmla="*/ 423386295 h 168"/>
                <a:gd name="T4" fmla="*/ 846772626 w 382"/>
                <a:gd name="T5" fmla="*/ 365423416 h 168"/>
                <a:gd name="T6" fmla="*/ 904736995 w 382"/>
                <a:gd name="T7" fmla="*/ 327620293 h 168"/>
                <a:gd name="T8" fmla="*/ 945059482 w 382"/>
                <a:gd name="T9" fmla="*/ 249494684 h 168"/>
                <a:gd name="T10" fmla="*/ 962699777 w 382"/>
                <a:gd name="T11" fmla="*/ 0 h 168"/>
                <a:gd name="T12" fmla="*/ 0 w 382"/>
                <a:gd name="T13" fmla="*/ 423386295 h 168"/>
                <a:gd name="T14" fmla="*/ 0 60000 65536"/>
                <a:gd name="T15" fmla="*/ 0 60000 65536"/>
                <a:gd name="T16" fmla="*/ 0 60000 65536"/>
                <a:gd name="T17" fmla="*/ 0 60000 65536"/>
                <a:gd name="T18" fmla="*/ 0 60000 65536"/>
                <a:gd name="T19" fmla="*/ 0 60000 65536"/>
                <a:gd name="T20" fmla="*/ 0 60000 65536"/>
                <a:gd name="T21" fmla="*/ 0 w 382"/>
                <a:gd name="T22" fmla="*/ 0 h 168"/>
                <a:gd name="T23" fmla="*/ 382 w 382"/>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2" h="168">
                  <a:moveTo>
                    <a:pt x="0" y="168"/>
                  </a:moveTo>
                  <a:lnTo>
                    <a:pt x="222" y="168"/>
                  </a:lnTo>
                  <a:lnTo>
                    <a:pt x="336" y="145"/>
                  </a:lnTo>
                  <a:lnTo>
                    <a:pt x="359" y="130"/>
                  </a:lnTo>
                  <a:lnTo>
                    <a:pt x="375" y="99"/>
                  </a:lnTo>
                  <a:lnTo>
                    <a:pt x="382" y="0"/>
                  </a:lnTo>
                  <a:lnTo>
                    <a:pt x="0" y="168"/>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7" name="Rectangle 22"/>
            <p:cNvSpPr>
              <a:spLocks noChangeArrowheads="1"/>
            </p:cNvSpPr>
            <p:nvPr/>
          </p:nvSpPr>
          <p:spPr bwMode="auto">
            <a:xfrm>
              <a:off x="4360830" y="5786423"/>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78" name="Freeform 23"/>
            <p:cNvSpPr/>
            <p:nvPr/>
          </p:nvSpPr>
          <p:spPr bwMode="auto">
            <a:xfrm>
              <a:off x="4360830" y="5726098"/>
              <a:ext cx="582613" cy="73025"/>
            </a:xfrm>
            <a:custGeom>
              <a:avLst/>
              <a:gdLst>
                <a:gd name="T0" fmla="*/ 0 w 367"/>
                <a:gd name="T1" fmla="*/ 95765931 h 46"/>
                <a:gd name="T2" fmla="*/ 559475180 w 367"/>
                <a:gd name="T3" fmla="*/ 95765931 h 46"/>
                <a:gd name="T4" fmla="*/ 559475180 w 367"/>
                <a:gd name="T5" fmla="*/ 95765931 h 46"/>
                <a:gd name="T6" fmla="*/ 559475180 w 367"/>
                <a:gd name="T7" fmla="*/ 95765931 h 46"/>
                <a:gd name="T8" fmla="*/ 846773342 w 367"/>
                <a:gd name="T9" fmla="*/ 37801550 h 46"/>
                <a:gd name="T10" fmla="*/ 846773342 w 367"/>
                <a:gd name="T11" fmla="*/ 37801550 h 46"/>
                <a:gd name="T12" fmla="*/ 846773342 w 367"/>
                <a:gd name="T13" fmla="*/ 37801550 h 46"/>
                <a:gd name="T14" fmla="*/ 904737760 w 367"/>
                <a:gd name="T15" fmla="*/ 0 h 46"/>
                <a:gd name="T16" fmla="*/ 904737760 w 367"/>
                <a:gd name="T17" fmla="*/ 0 h 46"/>
                <a:gd name="T18" fmla="*/ 924899020 w 367"/>
                <a:gd name="T19" fmla="*/ 0 h 46"/>
                <a:gd name="T20" fmla="*/ 924899020 w 367"/>
                <a:gd name="T21" fmla="*/ 20161250 h 46"/>
                <a:gd name="T22" fmla="*/ 866934603 w 367"/>
                <a:gd name="T23" fmla="*/ 57964393 h 46"/>
                <a:gd name="T24" fmla="*/ 866934603 w 367"/>
                <a:gd name="T25" fmla="*/ 57964393 h 46"/>
                <a:gd name="T26" fmla="*/ 846773342 w 367"/>
                <a:gd name="T27" fmla="*/ 57964393 h 46"/>
                <a:gd name="T28" fmla="*/ 559475180 w 367"/>
                <a:gd name="T29" fmla="*/ 115927199 h 46"/>
                <a:gd name="T30" fmla="*/ 559475180 w 367"/>
                <a:gd name="T31" fmla="*/ 115927199 h 46"/>
                <a:gd name="T32" fmla="*/ 559475180 w 367"/>
                <a:gd name="T33" fmla="*/ 115927199 h 46"/>
                <a:gd name="T34" fmla="*/ 0 w 367"/>
                <a:gd name="T35" fmla="*/ 115927199 h 46"/>
                <a:gd name="T36" fmla="*/ 0 w 367"/>
                <a:gd name="T37" fmla="*/ 95765931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7"/>
                <a:gd name="T58" fmla="*/ 0 h 46"/>
                <a:gd name="T59" fmla="*/ 367 w 367"/>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7" h="46">
                  <a:moveTo>
                    <a:pt x="0" y="38"/>
                  </a:moveTo>
                  <a:lnTo>
                    <a:pt x="222" y="38"/>
                  </a:lnTo>
                  <a:lnTo>
                    <a:pt x="336" y="15"/>
                  </a:lnTo>
                  <a:lnTo>
                    <a:pt x="359" y="0"/>
                  </a:lnTo>
                  <a:lnTo>
                    <a:pt x="367" y="0"/>
                  </a:lnTo>
                  <a:lnTo>
                    <a:pt x="367" y="8"/>
                  </a:lnTo>
                  <a:lnTo>
                    <a:pt x="344" y="23"/>
                  </a:lnTo>
                  <a:lnTo>
                    <a:pt x="336" y="23"/>
                  </a:lnTo>
                  <a:lnTo>
                    <a:pt x="222" y="46"/>
                  </a:lnTo>
                  <a:lnTo>
                    <a:pt x="0" y="46"/>
                  </a:lnTo>
                  <a:lnTo>
                    <a:pt x="0" y="3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79" name="Freeform 24"/>
            <p:cNvSpPr/>
            <p:nvPr/>
          </p:nvSpPr>
          <p:spPr bwMode="auto">
            <a:xfrm>
              <a:off x="4930743" y="5676886"/>
              <a:ext cx="36512" cy="49212"/>
            </a:xfrm>
            <a:custGeom>
              <a:avLst/>
              <a:gdLst>
                <a:gd name="T0" fmla="*/ 0 w 23"/>
                <a:gd name="T1" fmla="*/ 78123262 h 31"/>
                <a:gd name="T2" fmla="*/ 40321947 w 23"/>
                <a:gd name="T3" fmla="*/ 0 h 31"/>
                <a:gd name="T4" fmla="*/ 40321947 w 23"/>
                <a:gd name="T5" fmla="*/ 0 h 31"/>
                <a:gd name="T6" fmla="*/ 57962012 w 23"/>
                <a:gd name="T7" fmla="*/ 0 h 31"/>
                <a:gd name="T8" fmla="*/ 57962012 w 23"/>
                <a:gd name="T9" fmla="*/ 0 h 31"/>
                <a:gd name="T10" fmla="*/ 20160973 w 23"/>
                <a:gd name="T11" fmla="*/ 78123262 h 31"/>
                <a:gd name="T12" fmla="*/ 0 w 23"/>
                <a:gd name="T13" fmla="*/ 78123262 h 31"/>
                <a:gd name="T14" fmla="*/ 0 60000 65536"/>
                <a:gd name="T15" fmla="*/ 0 60000 65536"/>
                <a:gd name="T16" fmla="*/ 0 60000 65536"/>
                <a:gd name="T17" fmla="*/ 0 60000 65536"/>
                <a:gd name="T18" fmla="*/ 0 60000 65536"/>
                <a:gd name="T19" fmla="*/ 0 60000 65536"/>
                <a:gd name="T20" fmla="*/ 0 60000 65536"/>
                <a:gd name="T21" fmla="*/ 0 w 23"/>
                <a:gd name="T22" fmla="*/ 0 h 31"/>
                <a:gd name="T23" fmla="*/ 23 w 2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1">
                  <a:moveTo>
                    <a:pt x="0" y="31"/>
                  </a:moveTo>
                  <a:lnTo>
                    <a:pt x="16" y="0"/>
                  </a:lnTo>
                  <a:lnTo>
                    <a:pt x="23" y="0"/>
                  </a:lnTo>
                  <a:lnTo>
                    <a:pt x="8" y="31"/>
                  </a:lnTo>
                  <a:lnTo>
                    <a:pt x="0" y="31"/>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0" name="Rectangle 25"/>
            <p:cNvSpPr>
              <a:spLocks noChangeArrowheads="1"/>
            </p:cNvSpPr>
            <p:nvPr/>
          </p:nvSpPr>
          <p:spPr bwMode="auto">
            <a:xfrm>
              <a:off x="4967255" y="5519723"/>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81" name="Freeform 26"/>
            <p:cNvSpPr/>
            <p:nvPr/>
          </p:nvSpPr>
          <p:spPr bwMode="auto">
            <a:xfrm>
              <a:off x="4956143" y="5519723"/>
              <a:ext cx="23812" cy="157163"/>
            </a:xfrm>
            <a:custGeom>
              <a:avLst/>
              <a:gdLst>
                <a:gd name="T0" fmla="*/ 0 w 15"/>
                <a:gd name="T1" fmla="*/ 249497079 h 99"/>
                <a:gd name="T2" fmla="*/ 17639931 w 15"/>
                <a:gd name="T3" fmla="*/ 249497079 h 99"/>
                <a:gd name="T4" fmla="*/ 37800759 w 15"/>
                <a:gd name="T5" fmla="*/ 0 h 99"/>
                <a:gd name="T6" fmla="*/ 17639931 w 15"/>
                <a:gd name="T7" fmla="*/ 0 h 99"/>
                <a:gd name="T8" fmla="*/ 0 w 15"/>
                <a:gd name="T9" fmla="*/ 249497079 h 99"/>
                <a:gd name="T10" fmla="*/ 0 60000 65536"/>
                <a:gd name="T11" fmla="*/ 0 60000 65536"/>
                <a:gd name="T12" fmla="*/ 0 60000 65536"/>
                <a:gd name="T13" fmla="*/ 0 60000 65536"/>
                <a:gd name="T14" fmla="*/ 0 60000 65536"/>
                <a:gd name="T15" fmla="*/ 0 w 15"/>
                <a:gd name="T16" fmla="*/ 0 h 99"/>
                <a:gd name="T17" fmla="*/ 15 w 15"/>
                <a:gd name="T18" fmla="*/ 99 h 99"/>
              </a:gdLst>
              <a:ahLst/>
              <a:cxnLst>
                <a:cxn ang="T10">
                  <a:pos x="T0" y="T1"/>
                </a:cxn>
                <a:cxn ang="T11">
                  <a:pos x="T2" y="T3"/>
                </a:cxn>
                <a:cxn ang="T12">
                  <a:pos x="T4" y="T5"/>
                </a:cxn>
                <a:cxn ang="T13">
                  <a:pos x="T6" y="T7"/>
                </a:cxn>
                <a:cxn ang="T14">
                  <a:pos x="T8" y="T9"/>
                </a:cxn>
              </a:cxnLst>
              <a:rect l="T15" t="T16" r="T17" b="T18"/>
              <a:pathLst>
                <a:path w="15" h="99">
                  <a:moveTo>
                    <a:pt x="0" y="99"/>
                  </a:moveTo>
                  <a:lnTo>
                    <a:pt x="7" y="99"/>
                  </a:lnTo>
                  <a:lnTo>
                    <a:pt x="15" y="0"/>
                  </a:lnTo>
                  <a:lnTo>
                    <a:pt x="7" y="0"/>
                  </a:lnTo>
                  <a:lnTo>
                    <a:pt x="0" y="99"/>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2" name="Freeform 27"/>
            <p:cNvSpPr/>
            <p:nvPr/>
          </p:nvSpPr>
          <p:spPr bwMode="auto">
            <a:xfrm>
              <a:off x="5805455" y="5519723"/>
              <a:ext cx="558800" cy="266700"/>
            </a:xfrm>
            <a:custGeom>
              <a:avLst/>
              <a:gdLst>
                <a:gd name="T0" fmla="*/ 887095089 w 352"/>
                <a:gd name="T1" fmla="*/ 423386295 h 168"/>
                <a:gd name="T2" fmla="*/ 385584666 w 352"/>
                <a:gd name="T3" fmla="*/ 423386295 h 168"/>
                <a:gd name="T4" fmla="*/ 115927197 w 352"/>
                <a:gd name="T5" fmla="*/ 365423416 h 168"/>
                <a:gd name="T6" fmla="*/ 57962805 w 352"/>
                <a:gd name="T7" fmla="*/ 327620293 h 168"/>
                <a:gd name="T8" fmla="*/ 20161249 w 352"/>
                <a:gd name="T9" fmla="*/ 249494684 h 168"/>
                <a:gd name="T10" fmla="*/ 0 w 352"/>
                <a:gd name="T11" fmla="*/ 0 h 168"/>
                <a:gd name="T12" fmla="*/ 887095089 w 352"/>
                <a:gd name="T13" fmla="*/ 423386295 h 168"/>
                <a:gd name="T14" fmla="*/ 0 60000 65536"/>
                <a:gd name="T15" fmla="*/ 0 60000 65536"/>
                <a:gd name="T16" fmla="*/ 0 60000 65536"/>
                <a:gd name="T17" fmla="*/ 0 60000 65536"/>
                <a:gd name="T18" fmla="*/ 0 60000 65536"/>
                <a:gd name="T19" fmla="*/ 0 60000 65536"/>
                <a:gd name="T20" fmla="*/ 0 60000 65536"/>
                <a:gd name="T21" fmla="*/ 0 w 352"/>
                <a:gd name="T22" fmla="*/ 0 h 168"/>
                <a:gd name="T23" fmla="*/ 352 w 352"/>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2" h="168">
                  <a:moveTo>
                    <a:pt x="352" y="168"/>
                  </a:moveTo>
                  <a:lnTo>
                    <a:pt x="153" y="168"/>
                  </a:lnTo>
                  <a:lnTo>
                    <a:pt x="46" y="145"/>
                  </a:lnTo>
                  <a:lnTo>
                    <a:pt x="23" y="130"/>
                  </a:lnTo>
                  <a:lnTo>
                    <a:pt x="8" y="99"/>
                  </a:lnTo>
                  <a:lnTo>
                    <a:pt x="0" y="0"/>
                  </a:lnTo>
                  <a:lnTo>
                    <a:pt x="352" y="168"/>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3" name="Rectangle 28"/>
            <p:cNvSpPr>
              <a:spLocks noChangeArrowheads="1"/>
            </p:cNvSpPr>
            <p:nvPr/>
          </p:nvSpPr>
          <p:spPr bwMode="auto">
            <a:xfrm>
              <a:off x="6364255" y="5786423"/>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84" name="Freeform 29"/>
            <p:cNvSpPr/>
            <p:nvPr/>
          </p:nvSpPr>
          <p:spPr bwMode="auto">
            <a:xfrm>
              <a:off x="5841968" y="5726098"/>
              <a:ext cx="522287" cy="73025"/>
            </a:xfrm>
            <a:custGeom>
              <a:avLst/>
              <a:gdLst>
                <a:gd name="T0" fmla="*/ 829129710 w 329"/>
                <a:gd name="T1" fmla="*/ 115927199 h 46"/>
                <a:gd name="T2" fmla="*/ 327619977 w 329"/>
                <a:gd name="T3" fmla="*/ 115927199 h 46"/>
                <a:gd name="T4" fmla="*/ 327619977 w 329"/>
                <a:gd name="T5" fmla="*/ 115927199 h 46"/>
                <a:gd name="T6" fmla="*/ 327619977 w 329"/>
                <a:gd name="T7" fmla="*/ 115927199 h 46"/>
                <a:gd name="T8" fmla="*/ 57962748 w 329"/>
                <a:gd name="T9" fmla="*/ 57964393 h 46"/>
                <a:gd name="T10" fmla="*/ 57962748 w 329"/>
                <a:gd name="T11" fmla="*/ 57964393 h 46"/>
                <a:gd name="T12" fmla="*/ 57962748 w 329"/>
                <a:gd name="T13" fmla="*/ 57964393 h 46"/>
                <a:gd name="T14" fmla="*/ 0 w 329"/>
                <a:gd name="T15" fmla="*/ 20161250 h 46"/>
                <a:gd name="T16" fmla="*/ 0 w 329"/>
                <a:gd name="T17" fmla="*/ 0 h 46"/>
                <a:gd name="T18" fmla="*/ 20161229 w 329"/>
                <a:gd name="T19" fmla="*/ 0 h 46"/>
                <a:gd name="T20" fmla="*/ 20161229 w 329"/>
                <a:gd name="T21" fmla="*/ 0 h 46"/>
                <a:gd name="T22" fmla="*/ 78123971 w 329"/>
                <a:gd name="T23" fmla="*/ 37801550 h 46"/>
                <a:gd name="T24" fmla="*/ 78123971 w 329"/>
                <a:gd name="T25" fmla="*/ 37801550 h 46"/>
                <a:gd name="T26" fmla="*/ 57962748 w 329"/>
                <a:gd name="T27" fmla="*/ 37801550 h 46"/>
                <a:gd name="T28" fmla="*/ 327619977 w 329"/>
                <a:gd name="T29" fmla="*/ 95765931 h 46"/>
                <a:gd name="T30" fmla="*/ 327619977 w 329"/>
                <a:gd name="T31" fmla="*/ 95765931 h 46"/>
                <a:gd name="T32" fmla="*/ 327619977 w 329"/>
                <a:gd name="T33" fmla="*/ 95765931 h 46"/>
                <a:gd name="T34" fmla="*/ 829129710 w 329"/>
                <a:gd name="T35" fmla="*/ 95765931 h 46"/>
                <a:gd name="T36" fmla="*/ 829129710 w 329"/>
                <a:gd name="T37" fmla="*/ 115927199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9"/>
                <a:gd name="T58" fmla="*/ 0 h 46"/>
                <a:gd name="T59" fmla="*/ 329 w 329"/>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9" h="46">
                  <a:moveTo>
                    <a:pt x="329" y="46"/>
                  </a:moveTo>
                  <a:lnTo>
                    <a:pt x="130" y="46"/>
                  </a:lnTo>
                  <a:lnTo>
                    <a:pt x="23" y="23"/>
                  </a:lnTo>
                  <a:lnTo>
                    <a:pt x="0" y="8"/>
                  </a:lnTo>
                  <a:lnTo>
                    <a:pt x="0" y="0"/>
                  </a:lnTo>
                  <a:lnTo>
                    <a:pt x="8" y="0"/>
                  </a:lnTo>
                  <a:lnTo>
                    <a:pt x="31" y="15"/>
                  </a:lnTo>
                  <a:lnTo>
                    <a:pt x="23" y="15"/>
                  </a:lnTo>
                  <a:lnTo>
                    <a:pt x="130" y="38"/>
                  </a:lnTo>
                  <a:lnTo>
                    <a:pt x="329" y="38"/>
                  </a:lnTo>
                  <a:lnTo>
                    <a:pt x="329" y="4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5" name="Freeform 30"/>
            <p:cNvSpPr/>
            <p:nvPr/>
          </p:nvSpPr>
          <p:spPr bwMode="auto">
            <a:xfrm>
              <a:off x="5818155" y="5676886"/>
              <a:ext cx="36513" cy="49212"/>
            </a:xfrm>
            <a:custGeom>
              <a:avLst/>
              <a:gdLst>
                <a:gd name="T0" fmla="*/ 37803655 w 23"/>
                <a:gd name="T1" fmla="*/ 78123262 h 31"/>
                <a:gd name="T2" fmla="*/ 0 w 23"/>
                <a:gd name="T3" fmla="*/ 0 h 31"/>
                <a:gd name="T4" fmla="*/ 0 w 23"/>
                <a:gd name="T5" fmla="*/ 0 h 31"/>
                <a:gd name="T6" fmla="*/ 20161526 w 23"/>
                <a:gd name="T7" fmla="*/ 0 h 31"/>
                <a:gd name="T8" fmla="*/ 20161526 w 23"/>
                <a:gd name="T9" fmla="*/ 0 h 31"/>
                <a:gd name="T10" fmla="*/ 57965187 w 23"/>
                <a:gd name="T11" fmla="*/ 78123262 h 31"/>
                <a:gd name="T12" fmla="*/ 37803655 w 23"/>
                <a:gd name="T13" fmla="*/ 78123262 h 31"/>
                <a:gd name="T14" fmla="*/ 0 60000 65536"/>
                <a:gd name="T15" fmla="*/ 0 60000 65536"/>
                <a:gd name="T16" fmla="*/ 0 60000 65536"/>
                <a:gd name="T17" fmla="*/ 0 60000 65536"/>
                <a:gd name="T18" fmla="*/ 0 60000 65536"/>
                <a:gd name="T19" fmla="*/ 0 60000 65536"/>
                <a:gd name="T20" fmla="*/ 0 60000 65536"/>
                <a:gd name="T21" fmla="*/ 0 w 23"/>
                <a:gd name="T22" fmla="*/ 0 h 31"/>
                <a:gd name="T23" fmla="*/ 23 w 2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1">
                  <a:moveTo>
                    <a:pt x="15" y="31"/>
                  </a:moveTo>
                  <a:lnTo>
                    <a:pt x="0" y="0"/>
                  </a:lnTo>
                  <a:lnTo>
                    <a:pt x="8" y="0"/>
                  </a:lnTo>
                  <a:lnTo>
                    <a:pt x="23" y="31"/>
                  </a:lnTo>
                  <a:lnTo>
                    <a:pt x="15" y="31"/>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6" name="Rectangle 31"/>
            <p:cNvSpPr>
              <a:spLocks noChangeArrowheads="1"/>
            </p:cNvSpPr>
            <p:nvPr/>
          </p:nvSpPr>
          <p:spPr bwMode="auto">
            <a:xfrm>
              <a:off x="5805455" y="5519723"/>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87" name="Freeform 32"/>
            <p:cNvSpPr/>
            <p:nvPr/>
          </p:nvSpPr>
          <p:spPr bwMode="auto">
            <a:xfrm>
              <a:off x="5805455" y="5519723"/>
              <a:ext cx="25400" cy="157163"/>
            </a:xfrm>
            <a:custGeom>
              <a:avLst/>
              <a:gdLst>
                <a:gd name="T0" fmla="*/ 20161247 w 16"/>
                <a:gd name="T1" fmla="*/ 249497079 h 99"/>
                <a:gd name="T2" fmla="*/ 40322493 w 16"/>
                <a:gd name="T3" fmla="*/ 249497079 h 99"/>
                <a:gd name="T4" fmla="*/ 20161247 w 16"/>
                <a:gd name="T5" fmla="*/ 0 h 99"/>
                <a:gd name="T6" fmla="*/ 0 w 16"/>
                <a:gd name="T7" fmla="*/ 0 h 99"/>
                <a:gd name="T8" fmla="*/ 20161247 w 16"/>
                <a:gd name="T9" fmla="*/ 249497079 h 99"/>
                <a:gd name="T10" fmla="*/ 0 60000 65536"/>
                <a:gd name="T11" fmla="*/ 0 60000 65536"/>
                <a:gd name="T12" fmla="*/ 0 60000 65536"/>
                <a:gd name="T13" fmla="*/ 0 60000 65536"/>
                <a:gd name="T14" fmla="*/ 0 60000 65536"/>
                <a:gd name="T15" fmla="*/ 0 w 16"/>
                <a:gd name="T16" fmla="*/ 0 h 99"/>
                <a:gd name="T17" fmla="*/ 16 w 16"/>
                <a:gd name="T18" fmla="*/ 99 h 99"/>
              </a:gdLst>
              <a:ahLst/>
              <a:cxnLst>
                <a:cxn ang="T10">
                  <a:pos x="T0" y="T1"/>
                </a:cxn>
                <a:cxn ang="T11">
                  <a:pos x="T2" y="T3"/>
                </a:cxn>
                <a:cxn ang="T12">
                  <a:pos x="T4" y="T5"/>
                </a:cxn>
                <a:cxn ang="T13">
                  <a:pos x="T6" y="T7"/>
                </a:cxn>
                <a:cxn ang="T14">
                  <a:pos x="T8" y="T9"/>
                </a:cxn>
              </a:cxnLst>
              <a:rect l="T15" t="T16" r="T17" b="T18"/>
              <a:pathLst>
                <a:path w="16" h="99">
                  <a:moveTo>
                    <a:pt x="8" y="99"/>
                  </a:moveTo>
                  <a:lnTo>
                    <a:pt x="16" y="99"/>
                  </a:lnTo>
                  <a:lnTo>
                    <a:pt x="8" y="0"/>
                  </a:lnTo>
                  <a:lnTo>
                    <a:pt x="0" y="0"/>
                  </a:lnTo>
                  <a:lnTo>
                    <a:pt x="8" y="99"/>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8" name="Freeform 33"/>
            <p:cNvSpPr/>
            <p:nvPr/>
          </p:nvSpPr>
          <p:spPr bwMode="auto">
            <a:xfrm>
              <a:off x="5830855" y="5532423"/>
              <a:ext cx="533400" cy="241300"/>
            </a:xfrm>
            <a:custGeom>
              <a:avLst/>
              <a:gdLst>
                <a:gd name="T0" fmla="*/ 846772589 w 336"/>
                <a:gd name="T1" fmla="*/ 383063695 h 152"/>
                <a:gd name="T2" fmla="*/ 846772589 w 336"/>
                <a:gd name="T3" fmla="*/ 0 h 152"/>
                <a:gd name="T4" fmla="*/ 0 w 336"/>
                <a:gd name="T5" fmla="*/ 0 h 152"/>
                <a:gd name="T6" fmla="*/ 846772589 w 336"/>
                <a:gd name="T7" fmla="*/ 383063695 h 152"/>
                <a:gd name="T8" fmla="*/ 0 60000 65536"/>
                <a:gd name="T9" fmla="*/ 0 60000 65536"/>
                <a:gd name="T10" fmla="*/ 0 60000 65536"/>
                <a:gd name="T11" fmla="*/ 0 60000 65536"/>
                <a:gd name="T12" fmla="*/ 0 w 336"/>
                <a:gd name="T13" fmla="*/ 0 h 152"/>
                <a:gd name="T14" fmla="*/ 336 w 336"/>
                <a:gd name="T15" fmla="*/ 152 h 152"/>
              </a:gdLst>
              <a:ahLst/>
              <a:cxnLst>
                <a:cxn ang="T8">
                  <a:pos x="T0" y="T1"/>
                </a:cxn>
                <a:cxn ang="T9">
                  <a:pos x="T2" y="T3"/>
                </a:cxn>
                <a:cxn ang="T10">
                  <a:pos x="T4" y="T5"/>
                </a:cxn>
                <a:cxn ang="T11">
                  <a:pos x="T6" y="T7"/>
                </a:cxn>
              </a:cxnLst>
              <a:rect l="T12" t="T13" r="T14" b="T15"/>
              <a:pathLst>
                <a:path w="336" h="152">
                  <a:moveTo>
                    <a:pt x="336" y="152"/>
                  </a:moveTo>
                  <a:lnTo>
                    <a:pt x="336" y="0"/>
                  </a:lnTo>
                  <a:lnTo>
                    <a:pt x="0" y="0"/>
                  </a:lnTo>
                  <a:lnTo>
                    <a:pt x="336" y="152"/>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89" name="Rectangle 34"/>
            <p:cNvSpPr>
              <a:spLocks noChangeArrowheads="1"/>
            </p:cNvSpPr>
            <p:nvPr/>
          </p:nvSpPr>
          <p:spPr bwMode="auto">
            <a:xfrm>
              <a:off x="6364255" y="5532423"/>
              <a:ext cx="12700" cy="2413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0" name="Freeform 35"/>
            <p:cNvSpPr/>
            <p:nvPr/>
          </p:nvSpPr>
          <p:spPr bwMode="auto">
            <a:xfrm>
              <a:off x="5830855" y="5532423"/>
              <a:ext cx="546100" cy="254000"/>
            </a:xfrm>
            <a:custGeom>
              <a:avLst/>
              <a:gdLst>
                <a:gd name="T0" fmla="*/ 846772596 w 344"/>
                <a:gd name="T1" fmla="*/ 17640299 h 160"/>
                <a:gd name="T2" fmla="*/ 0 w 344"/>
                <a:gd name="T3" fmla="*/ 17640299 h 160"/>
                <a:gd name="T4" fmla="*/ 0 w 344"/>
                <a:gd name="T5" fmla="*/ 0 h 160"/>
                <a:gd name="T6" fmla="*/ 0 w 344"/>
                <a:gd name="T7" fmla="*/ 0 h 160"/>
                <a:gd name="T8" fmla="*/ 846772596 w 344"/>
                <a:gd name="T9" fmla="*/ 383063703 h 160"/>
                <a:gd name="T10" fmla="*/ 866933839 w 344"/>
                <a:gd name="T11" fmla="*/ 383063703 h 160"/>
                <a:gd name="T12" fmla="*/ 866933839 w 344"/>
                <a:gd name="T13" fmla="*/ 403224945 h 160"/>
                <a:gd name="T14" fmla="*/ 846772596 w 344"/>
                <a:gd name="T15" fmla="*/ 403224945 h 160"/>
                <a:gd name="T16" fmla="*/ 0 w 344"/>
                <a:gd name="T17" fmla="*/ 17640299 h 160"/>
                <a:gd name="T18" fmla="*/ 0 w 344"/>
                <a:gd name="T19" fmla="*/ 17640299 h 160"/>
                <a:gd name="T20" fmla="*/ 0 w 344"/>
                <a:gd name="T21" fmla="*/ 0 h 160"/>
                <a:gd name="T22" fmla="*/ 846772596 w 344"/>
                <a:gd name="T23" fmla="*/ 0 h 160"/>
                <a:gd name="T24" fmla="*/ 846772596 w 344"/>
                <a:gd name="T25" fmla="*/ 17640299 h 1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4"/>
                <a:gd name="T40" fmla="*/ 0 h 160"/>
                <a:gd name="T41" fmla="*/ 344 w 344"/>
                <a:gd name="T42" fmla="*/ 160 h 1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4" h="160">
                  <a:moveTo>
                    <a:pt x="336" y="7"/>
                  </a:moveTo>
                  <a:lnTo>
                    <a:pt x="0" y="7"/>
                  </a:lnTo>
                  <a:lnTo>
                    <a:pt x="0" y="0"/>
                  </a:lnTo>
                  <a:lnTo>
                    <a:pt x="336" y="152"/>
                  </a:lnTo>
                  <a:lnTo>
                    <a:pt x="344" y="152"/>
                  </a:lnTo>
                  <a:lnTo>
                    <a:pt x="344" y="160"/>
                  </a:lnTo>
                  <a:lnTo>
                    <a:pt x="336" y="160"/>
                  </a:lnTo>
                  <a:lnTo>
                    <a:pt x="0" y="7"/>
                  </a:lnTo>
                  <a:lnTo>
                    <a:pt x="0" y="0"/>
                  </a:lnTo>
                  <a:lnTo>
                    <a:pt x="336" y="0"/>
                  </a:lnTo>
                  <a:lnTo>
                    <a:pt x="336" y="7"/>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91" name="Rectangle 36"/>
            <p:cNvSpPr>
              <a:spLocks noChangeArrowheads="1"/>
            </p:cNvSpPr>
            <p:nvPr/>
          </p:nvSpPr>
          <p:spPr bwMode="auto">
            <a:xfrm>
              <a:off x="4883118" y="5410186"/>
              <a:ext cx="984250" cy="1095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2" name="Rectangle 37"/>
            <p:cNvSpPr>
              <a:spLocks noChangeArrowheads="1"/>
            </p:cNvSpPr>
            <p:nvPr/>
          </p:nvSpPr>
          <p:spPr bwMode="auto">
            <a:xfrm>
              <a:off x="4883118" y="5410186"/>
              <a:ext cx="995362"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3" name="Rectangle 38"/>
            <p:cNvSpPr>
              <a:spLocks noChangeArrowheads="1"/>
            </p:cNvSpPr>
            <p:nvPr/>
          </p:nvSpPr>
          <p:spPr bwMode="auto">
            <a:xfrm>
              <a:off x="5867368" y="5410186"/>
              <a:ext cx="11112" cy="1222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4" name="Rectangle 39"/>
            <p:cNvSpPr>
              <a:spLocks noChangeArrowheads="1"/>
            </p:cNvSpPr>
            <p:nvPr/>
          </p:nvSpPr>
          <p:spPr bwMode="auto">
            <a:xfrm>
              <a:off x="4883118" y="5519723"/>
              <a:ext cx="98425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5" name="Rectangle 40"/>
            <p:cNvSpPr>
              <a:spLocks noChangeArrowheads="1"/>
            </p:cNvSpPr>
            <p:nvPr/>
          </p:nvSpPr>
          <p:spPr bwMode="auto">
            <a:xfrm>
              <a:off x="4883118" y="5410186"/>
              <a:ext cx="11112" cy="1095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6" name="Freeform 41"/>
            <p:cNvSpPr/>
            <p:nvPr/>
          </p:nvSpPr>
          <p:spPr bwMode="auto">
            <a:xfrm>
              <a:off x="4883118" y="5289536"/>
              <a:ext cx="995362" cy="133350"/>
            </a:xfrm>
            <a:custGeom>
              <a:avLst/>
              <a:gdLst>
                <a:gd name="T0" fmla="*/ 0 w 627"/>
                <a:gd name="T1" fmla="*/ 211693147 h 84"/>
                <a:gd name="T2" fmla="*/ 153728650 w 627"/>
                <a:gd name="T3" fmla="*/ 0 h 84"/>
                <a:gd name="T4" fmla="*/ 1446568794 w 627"/>
                <a:gd name="T5" fmla="*/ 0 h 84"/>
                <a:gd name="T6" fmla="*/ 1580136163 w 627"/>
                <a:gd name="T7" fmla="*/ 211693147 h 84"/>
                <a:gd name="T8" fmla="*/ 0 w 627"/>
                <a:gd name="T9" fmla="*/ 211693147 h 84"/>
                <a:gd name="T10" fmla="*/ 0 60000 65536"/>
                <a:gd name="T11" fmla="*/ 0 60000 65536"/>
                <a:gd name="T12" fmla="*/ 0 60000 65536"/>
                <a:gd name="T13" fmla="*/ 0 60000 65536"/>
                <a:gd name="T14" fmla="*/ 0 60000 65536"/>
                <a:gd name="T15" fmla="*/ 0 w 627"/>
                <a:gd name="T16" fmla="*/ 0 h 84"/>
                <a:gd name="T17" fmla="*/ 627 w 627"/>
                <a:gd name="T18" fmla="*/ 84 h 84"/>
              </a:gdLst>
              <a:ahLst/>
              <a:cxnLst>
                <a:cxn ang="T10">
                  <a:pos x="T0" y="T1"/>
                </a:cxn>
                <a:cxn ang="T11">
                  <a:pos x="T2" y="T3"/>
                </a:cxn>
                <a:cxn ang="T12">
                  <a:pos x="T4" y="T5"/>
                </a:cxn>
                <a:cxn ang="T13">
                  <a:pos x="T6" y="T7"/>
                </a:cxn>
                <a:cxn ang="T14">
                  <a:pos x="T8" y="T9"/>
                </a:cxn>
              </a:cxnLst>
              <a:rect l="T15" t="T16" r="T17" b="T18"/>
              <a:pathLst>
                <a:path w="627" h="84">
                  <a:moveTo>
                    <a:pt x="0" y="84"/>
                  </a:moveTo>
                  <a:lnTo>
                    <a:pt x="61" y="0"/>
                  </a:lnTo>
                  <a:lnTo>
                    <a:pt x="574" y="0"/>
                  </a:lnTo>
                  <a:lnTo>
                    <a:pt x="627" y="84"/>
                  </a:lnTo>
                  <a:lnTo>
                    <a:pt x="0" y="84"/>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97" name="Freeform 42"/>
            <p:cNvSpPr/>
            <p:nvPr/>
          </p:nvSpPr>
          <p:spPr bwMode="auto">
            <a:xfrm>
              <a:off x="4883118" y="5289536"/>
              <a:ext cx="1020762" cy="144462"/>
            </a:xfrm>
            <a:custGeom>
              <a:avLst/>
              <a:gdLst>
                <a:gd name="T0" fmla="*/ 0 w 643"/>
                <a:gd name="T1" fmla="*/ 211692421 h 91"/>
                <a:gd name="T2" fmla="*/ 153728653 w 643"/>
                <a:gd name="T3" fmla="*/ 0 h 91"/>
                <a:gd name="T4" fmla="*/ 153728653 w 643"/>
                <a:gd name="T5" fmla="*/ 0 h 91"/>
                <a:gd name="T6" fmla="*/ 153728653 w 643"/>
                <a:gd name="T7" fmla="*/ 0 h 91"/>
                <a:gd name="T8" fmla="*/ 1446568827 w 643"/>
                <a:gd name="T9" fmla="*/ 0 h 91"/>
                <a:gd name="T10" fmla="*/ 1464209111 w 643"/>
                <a:gd name="T11" fmla="*/ 0 h 91"/>
                <a:gd name="T12" fmla="*/ 1464209111 w 643"/>
                <a:gd name="T13" fmla="*/ 0 h 91"/>
                <a:gd name="T14" fmla="*/ 1600297430 w 643"/>
                <a:gd name="T15" fmla="*/ 211692421 h 91"/>
                <a:gd name="T16" fmla="*/ 1620458663 w 643"/>
                <a:gd name="T17" fmla="*/ 229332654 h 91"/>
                <a:gd name="T18" fmla="*/ 1580136198 w 643"/>
                <a:gd name="T19" fmla="*/ 229332654 h 91"/>
                <a:gd name="T20" fmla="*/ 1580136198 w 643"/>
                <a:gd name="T21" fmla="*/ 229332654 h 91"/>
                <a:gd name="T22" fmla="*/ 1446568827 w 643"/>
                <a:gd name="T23" fmla="*/ 17640239 h 91"/>
                <a:gd name="T24" fmla="*/ 1464209111 w 643"/>
                <a:gd name="T25" fmla="*/ 0 h 91"/>
                <a:gd name="T26" fmla="*/ 1446568827 w 643"/>
                <a:gd name="T27" fmla="*/ 17640239 h 91"/>
                <a:gd name="T28" fmla="*/ 153728653 w 643"/>
                <a:gd name="T29" fmla="*/ 17640239 h 91"/>
                <a:gd name="T30" fmla="*/ 153728653 w 643"/>
                <a:gd name="T31" fmla="*/ 0 h 91"/>
                <a:gd name="T32" fmla="*/ 173889886 w 643"/>
                <a:gd name="T33" fmla="*/ 17640239 h 91"/>
                <a:gd name="T34" fmla="*/ 17640291 w 643"/>
                <a:gd name="T35" fmla="*/ 229332654 h 91"/>
                <a:gd name="T36" fmla="*/ 0 w 643"/>
                <a:gd name="T37" fmla="*/ 21169242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3"/>
                <a:gd name="T58" fmla="*/ 0 h 91"/>
                <a:gd name="T59" fmla="*/ 643 w 64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3" h="91">
                  <a:moveTo>
                    <a:pt x="0" y="84"/>
                  </a:moveTo>
                  <a:lnTo>
                    <a:pt x="61" y="0"/>
                  </a:lnTo>
                  <a:lnTo>
                    <a:pt x="574" y="0"/>
                  </a:lnTo>
                  <a:lnTo>
                    <a:pt x="581" y="0"/>
                  </a:lnTo>
                  <a:lnTo>
                    <a:pt x="635" y="84"/>
                  </a:lnTo>
                  <a:lnTo>
                    <a:pt x="643" y="91"/>
                  </a:lnTo>
                  <a:lnTo>
                    <a:pt x="627" y="91"/>
                  </a:lnTo>
                  <a:lnTo>
                    <a:pt x="574" y="7"/>
                  </a:lnTo>
                  <a:lnTo>
                    <a:pt x="581" y="0"/>
                  </a:lnTo>
                  <a:lnTo>
                    <a:pt x="574" y="7"/>
                  </a:lnTo>
                  <a:lnTo>
                    <a:pt x="61" y="7"/>
                  </a:lnTo>
                  <a:lnTo>
                    <a:pt x="61" y="0"/>
                  </a:lnTo>
                  <a:lnTo>
                    <a:pt x="69" y="7"/>
                  </a:lnTo>
                  <a:lnTo>
                    <a:pt x="7" y="91"/>
                  </a:lnTo>
                  <a:lnTo>
                    <a:pt x="0" y="84"/>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98" name="Freeform 43"/>
            <p:cNvSpPr/>
            <p:nvPr/>
          </p:nvSpPr>
          <p:spPr bwMode="auto">
            <a:xfrm>
              <a:off x="4870418" y="5422886"/>
              <a:ext cx="1008062" cy="11112"/>
            </a:xfrm>
            <a:custGeom>
              <a:avLst/>
              <a:gdLst>
                <a:gd name="T0" fmla="*/ 1600297413 w 635"/>
                <a:gd name="T1" fmla="*/ 17639508 h 7"/>
                <a:gd name="T2" fmla="*/ 20161238 w 635"/>
                <a:gd name="T3" fmla="*/ 17639508 h 7"/>
                <a:gd name="T4" fmla="*/ 0 w 635"/>
                <a:gd name="T5" fmla="*/ 17639508 h 7"/>
                <a:gd name="T6" fmla="*/ 20161238 w 635"/>
                <a:gd name="T7" fmla="*/ 0 h 7"/>
                <a:gd name="T8" fmla="*/ 20161238 w 635"/>
                <a:gd name="T9" fmla="*/ 0 h 7"/>
                <a:gd name="T10" fmla="*/ 1600297413 w 635"/>
                <a:gd name="T11" fmla="*/ 0 h 7"/>
                <a:gd name="T12" fmla="*/ 1600297413 w 635"/>
                <a:gd name="T13" fmla="*/ 17639508 h 7"/>
                <a:gd name="T14" fmla="*/ 0 60000 65536"/>
                <a:gd name="T15" fmla="*/ 0 60000 65536"/>
                <a:gd name="T16" fmla="*/ 0 60000 65536"/>
                <a:gd name="T17" fmla="*/ 0 60000 65536"/>
                <a:gd name="T18" fmla="*/ 0 60000 65536"/>
                <a:gd name="T19" fmla="*/ 0 60000 65536"/>
                <a:gd name="T20" fmla="*/ 0 60000 65536"/>
                <a:gd name="T21" fmla="*/ 0 w 635"/>
                <a:gd name="T22" fmla="*/ 0 h 7"/>
                <a:gd name="T23" fmla="*/ 635 w 63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5" h="7">
                  <a:moveTo>
                    <a:pt x="635" y="7"/>
                  </a:moveTo>
                  <a:lnTo>
                    <a:pt x="8" y="7"/>
                  </a:lnTo>
                  <a:lnTo>
                    <a:pt x="0" y="7"/>
                  </a:lnTo>
                  <a:lnTo>
                    <a:pt x="8" y="0"/>
                  </a:lnTo>
                  <a:lnTo>
                    <a:pt x="635" y="0"/>
                  </a:lnTo>
                  <a:lnTo>
                    <a:pt x="635" y="7"/>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99" name="Rectangle 44"/>
            <p:cNvSpPr>
              <a:spLocks noChangeArrowheads="1"/>
            </p:cNvSpPr>
            <p:nvPr/>
          </p:nvSpPr>
          <p:spPr bwMode="auto">
            <a:xfrm>
              <a:off x="6061043" y="5519723"/>
              <a:ext cx="1762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300">
                  <a:solidFill>
                    <a:srgbClr val="000000"/>
                  </a:solidFill>
                  <a:latin typeface="Times New Roman" panose="02020603050405020304" pitchFamily="18" charset="0"/>
                </a:rPr>
                <a:t>n+</a:t>
              </a:r>
              <a:endParaRPr lang="en-US" altLang="zh-CN" sz="2400"/>
            </a:p>
          </p:txBody>
        </p:sp>
        <p:sp>
          <p:nvSpPr>
            <p:cNvPr id="82200" name="Rectangle 45"/>
            <p:cNvSpPr>
              <a:spLocks noChangeArrowheads="1"/>
            </p:cNvSpPr>
            <p:nvPr/>
          </p:nvSpPr>
          <p:spPr bwMode="auto">
            <a:xfrm>
              <a:off x="4603718" y="5519723"/>
              <a:ext cx="1762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300">
                  <a:solidFill>
                    <a:srgbClr val="000000"/>
                  </a:solidFill>
                  <a:latin typeface="Times New Roman" panose="02020603050405020304" pitchFamily="18" charset="0"/>
                </a:rPr>
                <a:t>n+</a:t>
              </a:r>
              <a:endParaRPr lang="en-US" altLang="zh-CN" sz="2400"/>
            </a:p>
          </p:txBody>
        </p:sp>
        <p:sp>
          <p:nvSpPr>
            <p:cNvPr id="82201" name="Rectangle 46"/>
            <p:cNvSpPr>
              <a:spLocks noChangeArrowheads="1"/>
            </p:cNvSpPr>
            <p:nvPr/>
          </p:nvSpPr>
          <p:spPr bwMode="auto">
            <a:xfrm>
              <a:off x="4543393" y="5313348"/>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300" b="1" i="1">
                  <a:solidFill>
                    <a:srgbClr val="000000"/>
                  </a:solidFill>
                  <a:latin typeface="Times New Roman" panose="02020603050405020304" pitchFamily="18" charset="0"/>
                </a:rPr>
                <a:t>S</a:t>
              </a:r>
              <a:endParaRPr lang="en-US" altLang="zh-CN" sz="2400"/>
            </a:p>
          </p:txBody>
        </p:sp>
        <p:sp>
          <p:nvSpPr>
            <p:cNvPr id="82202" name="Rectangle 47"/>
            <p:cNvSpPr>
              <a:spLocks noChangeArrowheads="1"/>
            </p:cNvSpPr>
            <p:nvPr/>
          </p:nvSpPr>
          <p:spPr bwMode="auto">
            <a:xfrm>
              <a:off x="5429218" y="5094273"/>
              <a:ext cx="1190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300" b="1" i="1">
                  <a:solidFill>
                    <a:srgbClr val="000000"/>
                  </a:solidFill>
                  <a:latin typeface="Times New Roman" panose="02020603050405020304" pitchFamily="18" charset="0"/>
                </a:rPr>
                <a:t>G</a:t>
              </a:r>
              <a:endParaRPr lang="en-US" altLang="zh-CN" sz="2400"/>
            </a:p>
          </p:txBody>
        </p:sp>
        <p:sp>
          <p:nvSpPr>
            <p:cNvPr id="82203" name="Rectangle 48"/>
            <p:cNvSpPr>
              <a:spLocks noChangeArrowheads="1"/>
            </p:cNvSpPr>
            <p:nvPr/>
          </p:nvSpPr>
          <p:spPr bwMode="auto">
            <a:xfrm>
              <a:off x="5356193" y="528953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04" name="Rectangle 49"/>
            <p:cNvSpPr>
              <a:spLocks noChangeArrowheads="1"/>
            </p:cNvSpPr>
            <p:nvPr/>
          </p:nvSpPr>
          <p:spPr bwMode="auto">
            <a:xfrm>
              <a:off x="5356193" y="5083161"/>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05" name="Rectangle 50"/>
            <p:cNvSpPr>
              <a:spLocks noChangeArrowheads="1"/>
            </p:cNvSpPr>
            <p:nvPr/>
          </p:nvSpPr>
          <p:spPr bwMode="auto">
            <a:xfrm>
              <a:off x="5356193" y="5083161"/>
              <a:ext cx="12700" cy="2063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06" name="Freeform 51"/>
            <p:cNvSpPr/>
            <p:nvPr/>
          </p:nvSpPr>
          <p:spPr bwMode="auto">
            <a:xfrm>
              <a:off x="5332380" y="5010136"/>
              <a:ext cx="73025" cy="84137"/>
            </a:xfrm>
            <a:custGeom>
              <a:avLst/>
              <a:gdLst>
                <a:gd name="T0" fmla="*/ 95765931 w 46"/>
                <a:gd name="T1" fmla="*/ 57962464 h 53"/>
                <a:gd name="T2" fmla="*/ 78124049 w 46"/>
                <a:gd name="T3" fmla="*/ 20161131 h 53"/>
                <a:gd name="T4" fmla="*/ 78124049 w 46"/>
                <a:gd name="T5" fmla="*/ 37801327 h 53"/>
                <a:gd name="T6" fmla="*/ 78124049 w 46"/>
                <a:gd name="T7" fmla="*/ 37801327 h 53"/>
                <a:gd name="T8" fmla="*/ 37801550 w 46"/>
                <a:gd name="T9" fmla="*/ 20161131 h 53"/>
                <a:gd name="T10" fmla="*/ 57964393 w 46"/>
                <a:gd name="T11" fmla="*/ 20161131 h 53"/>
                <a:gd name="T12" fmla="*/ 57964393 w 46"/>
                <a:gd name="T13" fmla="*/ 20161131 h 53"/>
                <a:gd name="T14" fmla="*/ 37801550 w 46"/>
                <a:gd name="T15" fmla="*/ 37801327 h 53"/>
                <a:gd name="T16" fmla="*/ 37801550 w 46"/>
                <a:gd name="T17" fmla="*/ 20161131 h 53"/>
                <a:gd name="T18" fmla="*/ 37801550 w 46"/>
                <a:gd name="T19" fmla="*/ 20161131 h 53"/>
                <a:gd name="T20" fmla="*/ 20161250 w 46"/>
                <a:gd name="T21" fmla="*/ 57962464 h 53"/>
                <a:gd name="T22" fmla="*/ 20161250 w 46"/>
                <a:gd name="T23" fmla="*/ 57962464 h 53"/>
                <a:gd name="T24" fmla="*/ 20161250 w 46"/>
                <a:gd name="T25" fmla="*/ 57962464 h 53"/>
                <a:gd name="T26" fmla="*/ 37801550 w 46"/>
                <a:gd name="T27" fmla="*/ 95765366 h 53"/>
                <a:gd name="T28" fmla="*/ 37801550 w 46"/>
                <a:gd name="T29" fmla="*/ 95765366 h 53"/>
                <a:gd name="T30" fmla="*/ 37801550 w 46"/>
                <a:gd name="T31" fmla="*/ 95765366 h 53"/>
                <a:gd name="T32" fmla="*/ 57964393 w 46"/>
                <a:gd name="T33" fmla="*/ 115926515 h 53"/>
                <a:gd name="T34" fmla="*/ 37801550 w 46"/>
                <a:gd name="T35" fmla="*/ 115926515 h 53"/>
                <a:gd name="T36" fmla="*/ 37801550 w 46"/>
                <a:gd name="T37" fmla="*/ 115926515 h 53"/>
                <a:gd name="T38" fmla="*/ 78124049 w 46"/>
                <a:gd name="T39" fmla="*/ 95765366 h 53"/>
                <a:gd name="T40" fmla="*/ 78124049 w 46"/>
                <a:gd name="T41" fmla="*/ 95765366 h 53"/>
                <a:gd name="T42" fmla="*/ 78124049 w 46"/>
                <a:gd name="T43" fmla="*/ 95765366 h 53"/>
                <a:gd name="T44" fmla="*/ 95765931 w 46"/>
                <a:gd name="T45" fmla="*/ 57962464 h 53"/>
                <a:gd name="T46" fmla="*/ 95765931 w 46"/>
                <a:gd name="T47" fmla="*/ 57962464 h 53"/>
                <a:gd name="T48" fmla="*/ 115927199 w 46"/>
                <a:gd name="T49" fmla="*/ 57962464 h 53"/>
                <a:gd name="T50" fmla="*/ 115927199 w 46"/>
                <a:gd name="T51" fmla="*/ 57962464 h 53"/>
                <a:gd name="T52" fmla="*/ 95765931 w 46"/>
                <a:gd name="T53" fmla="*/ 95765366 h 53"/>
                <a:gd name="T54" fmla="*/ 95765931 w 46"/>
                <a:gd name="T55" fmla="*/ 95765366 h 53"/>
                <a:gd name="T56" fmla="*/ 78124049 w 46"/>
                <a:gd name="T57" fmla="*/ 115926515 h 53"/>
                <a:gd name="T58" fmla="*/ 37801550 w 46"/>
                <a:gd name="T59" fmla="*/ 133566705 h 53"/>
                <a:gd name="T60" fmla="*/ 37801550 w 46"/>
                <a:gd name="T61" fmla="*/ 133566705 h 53"/>
                <a:gd name="T62" fmla="*/ 37801550 w 46"/>
                <a:gd name="T63" fmla="*/ 133566705 h 53"/>
                <a:gd name="T64" fmla="*/ 20161250 w 46"/>
                <a:gd name="T65" fmla="*/ 115926515 h 53"/>
                <a:gd name="T66" fmla="*/ 20161250 w 46"/>
                <a:gd name="T67" fmla="*/ 115926515 h 53"/>
                <a:gd name="T68" fmla="*/ 20161250 w 46"/>
                <a:gd name="T69" fmla="*/ 95765366 h 53"/>
                <a:gd name="T70" fmla="*/ 0 w 46"/>
                <a:gd name="T71" fmla="*/ 57962464 h 53"/>
                <a:gd name="T72" fmla="*/ 0 w 46"/>
                <a:gd name="T73" fmla="*/ 57962464 h 53"/>
                <a:gd name="T74" fmla="*/ 0 w 46"/>
                <a:gd name="T75" fmla="*/ 57962464 h 53"/>
                <a:gd name="T76" fmla="*/ 20161250 w 46"/>
                <a:gd name="T77" fmla="*/ 20161131 h 53"/>
                <a:gd name="T78" fmla="*/ 20161250 w 46"/>
                <a:gd name="T79" fmla="*/ 20161131 h 53"/>
                <a:gd name="T80" fmla="*/ 20161250 w 46"/>
                <a:gd name="T81" fmla="*/ 20161131 h 53"/>
                <a:gd name="T82" fmla="*/ 37801550 w 46"/>
                <a:gd name="T83" fmla="*/ 0 h 53"/>
                <a:gd name="T84" fmla="*/ 37801550 w 46"/>
                <a:gd name="T85" fmla="*/ 0 h 53"/>
                <a:gd name="T86" fmla="*/ 37801550 w 46"/>
                <a:gd name="T87" fmla="*/ 0 h 53"/>
                <a:gd name="T88" fmla="*/ 78124049 w 46"/>
                <a:gd name="T89" fmla="*/ 20161131 h 53"/>
                <a:gd name="T90" fmla="*/ 78124049 w 46"/>
                <a:gd name="T91" fmla="*/ 20161131 h 53"/>
                <a:gd name="T92" fmla="*/ 95765931 w 46"/>
                <a:gd name="T93" fmla="*/ 20161131 h 53"/>
                <a:gd name="T94" fmla="*/ 115927199 w 46"/>
                <a:gd name="T95" fmla="*/ 57962464 h 53"/>
                <a:gd name="T96" fmla="*/ 95765931 w 46"/>
                <a:gd name="T97" fmla="*/ 57962464 h 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3"/>
                <a:gd name="T149" fmla="*/ 46 w 46"/>
                <a:gd name="T150" fmla="*/ 53 h 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3">
                  <a:moveTo>
                    <a:pt x="38" y="23"/>
                  </a:moveTo>
                  <a:lnTo>
                    <a:pt x="31" y="8"/>
                  </a:lnTo>
                  <a:lnTo>
                    <a:pt x="31" y="15"/>
                  </a:lnTo>
                  <a:lnTo>
                    <a:pt x="15" y="8"/>
                  </a:lnTo>
                  <a:lnTo>
                    <a:pt x="23" y="8"/>
                  </a:lnTo>
                  <a:lnTo>
                    <a:pt x="15" y="15"/>
                  </a:lnTo>
                  <a:lnTo>
                    <a:pt x="15" y="8"/>
                  </a:lnTo>
                  <a:lnTo>
                    <a:pt x="8" y="23"/>
                  </a:lnTo>
                  <a:lnTo>
                    <a:pt x="15" y="38"/>
                  </a:lnTo>
                  <a:lnTo>
                    <a:pt x="23" y="46"/>
                  </a:lnTo>
                  <a:lnTo>
                    <a:pt x="15" y="46"/>
                  </a:lnTo>
                  <a:lnTo>
                    <a:pt x="31" y="38"/>
                  </a:lnTo>
                  <a:lnTo>
                    <a:pt x="38" y="23"/>
                  </a:lnTo>
                  <a:lnTo>
                    <a:pt x="46" y="23"/>
                  </a:lnTo>
                  <a:lnTo>
                    <a:pt x="38" y="38"/>
                  </a:lnTo>
                  <a:lnTo>
                    <a:pt x="31" y="46"/>
                  </a:lnTo>
                  <a:lnTo>
                    <a:pt x="15" y="53"/>
                  </a:lnTo>
                  <a:lnTo>
                    <a:pt x="8" y="46"/>
                  </a:lnTo>
                  <a:lnTo>
                    <a:pt x="8" y="38"/>
                  </a:lnTo>
                  <a:lnTo>
                    <a:pt x="0" y="23"/>
                  </a:lnTo>
                  <a:lnTo>
                    <a:pt x="8" y="8"/>
                  </a:lnTo>
                  <a:lnTo>
                    <a:pt x="15" y="0"/>
                  </a:lnTo>
                  <a:lnTo>
                    <a:pt x="31" y="8"/>
                  </a:lnTo>
                  <a:lnTo>
                    <a:pt x="38" y="8"/>
                  </a:lnTo>
                  <a:lnTo>
                    <a:pt x="46" y="23"/>
                  </a:lnTo>
                  <a:lnTo>
                    <a:pt x="38"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07" name="Freeform 52"/>
            <p:cNvSpPr/>
            <p:nvPr/>
          </p:nvSpPr>
          <p:spPr bwMode="auto">
            <a:xfrm>
              <a:off x="5392705" y="5046648"/>
              <a:ext cx="12700" cy="1588"/>
            </a:xfrm>
            <a:custGeom>
              <a:avLst/>
              <a:gdLst>
                <a:gd name="T0" fmla="*/ 0 w 8"/>
                <a:gd name="T1" fmla="*/ 0 h 1588"/>
                <a:gd name="T2" fmla="*/ 0 w 8"/>
                <a:gd name="T3" fmla="*/ 0 h 1588"/>
                <a:gd name="T4" fmla="*/ 0 w 8"/>
                <a:gd name="T5" fmla="*/ 0 h 1588"/>
                <a:gd name="T6" fmla="*/ 20161247 w 8"/>
                <a:gd name="T7" fmla="*/ 0 h 1588"/>
                <a:gd name="T8" fmla="*/ 20161247 w 8"/>
                <a:gd name="T9" fmla="*/ 0 h 1588"/>
                <a:gd name="T10" fmla="*/ 201612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08" name="Rectangle 53"/>
            <p:cNvSpPr>
              <a:spLocks noChangeArrowheads="1"/>
            </p:cNvSpPr>
            <p:nvPr/>
          </p:nvSpPr>
          <p:spPr bwMode="auto">
            <a:xfrm>
              <a:off x="4360830" y="5519723"/>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09" name="Rectangle 54"/>
            <p:cNvSpPr>
              <a:spLocks noChangeArrowheads="1"/>
            </p:cNvSpPr>
            <p:nvPr/>
          </p:nvSpPr>
          <p:spPr bwMode="auto">
            <a:xfrm>
              <a:off x="6376955" y="5519723"/>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0" name="Rectangle 55"/>
            <p:cNvSpPr>
              <a:spLocks noChangeArrowheads="1"/>
            </p:cNvSpPr>
            <p:nvPr/>
          </p:nvSpPr>
          <p:spPr bwMode="auto">
            <a:xfrm>
              <a:off x="4360830" y="5519723"/>
              <a:ext cx="2016125"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1" name="Rectangle 56"/>
            <p:cNvSpPr>
              <a:spLocks noChangeArrowheads="1"/>
            </p:cNvSpPr>
            <p:nvPr/>
          </p:nvSpPr>
          <p:spPr bwMode="auto">
            <a:xfrm>
              <a:off x="6207093" y="5519723"/>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2" name="Rectangle 57"/>
            <p:cNvSpPr>
              <a:spLocks noChangeArrowheads="1"/>
            </p:cNvSpPr>
            <p:nvPr/>
          </p:nvSpPr>
          <p:spPr bwMode="auto">
            <a:xfrm>
              <a:off x="6207093" y="5313348"/>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3" name="Rectangle 58"/>
            <p:cNvSpPr>
              <a:spLocks noChangeArrowheads="1"/>
            </p:cNvSpPr>
            <p:nvPr/>
          </p:nvSpPr>
          <p:spPr bwMode="auto">
            <a:xfrm>
              <a:off x="6207093" y="5313348"/>
              <a:ext cx="12700" cy="2063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4" name="Freeform 59"/>
            <p:cNvSpPr/>
            <p:nvPr/>
          </p:nvSpPr>
          <p:spPr bwMode="auto">
            <a:xfrm>
              <a:off x="6183280" y="5240323"/>
              <a:ext cx="71438" cy="85725"/>
            </a:xfrm>
            <a:custGeom>
              <a:avLst/>
              <a:gdLst>
                <a:gd name="T0" fmla="*/ 95766600 w 45"/>
                <a:gd name="T1" fmla="*/ 57964396 h 54"/>
                <a:gd name="T2" fmla="*/ 75605216 w 45"/>
                <a:gd name="T3" fmla="*/ 20161251 h 54"/>
                <a:gd name="T4" fmla="*/ 75605216 w 45"/>
                <a:gd name="T5" fmla="*/ 37801552 h 54"/>
                <a:gd name="T6" fmla="*/ 75605216 w 45"/>
                <a:gd name="T7" fmla="*/ 37801552 h 54"/>
                <a:gd name="T8" fmla="*/ 37803402 w 45"/>
                <a:gd name="T9" fmla="*/ 20161251 h 54"/>
                <a:gd name="T10" fmla="*/ 57964798 w 45"/>
                <a:gd name="T11" fmla="*/ 20161251 h 54"/>
                <a:gd name="T12" fmla="*/ 57964798 w 45"/>
                <a:gd name="T13" fmla="*/ 20161251 h 54"/>
                <a:gd name="T14" fmla="*/ 37803402 w 45"/>
                <a:gd name="T15" fmla="*/ 37801552 h 54"/>
                <a:gd name="T16" fmla="*/ 37803402 w 45"/>
                <a:gd name="T17" fmla="*/ 20161251 h 54"/>
                <a:gd name="T18" fmla="*/ 37803402 w 45"/>
                <a:gd name="T19" fmla="*/ 20161251 h 54"/>
                <a:gd name="T20" fmla="*/ 17642011 w 45"/>
                <a:gd name="T21" fmla="*/ 57964396 h 54"/>
                <a:gd name="T22" fmla="*/ 17642011 w 45"/>
                <a:gd name="T23" fmla="*/ 57964396 h 54"/>
                <a:gd name="T24" fmla="*/ 17642011 w 45"/>
                <a:gd name="T25" fmla="*/ 57964396 h 54"/>
                <a:gd name="T26" fmla="*/ 37803402 w 45"/>
                <a:gd name="T27" fmla="*/ 95765935 h 54"/>
                <a:gd name="T28" fmla="*/ 37803402 w 45"/>
                <a:gd name="T29" fmla="*/ 95765935 h 54"/>
                <a:gd name="T30" fmla="*/ 37803402 w 45"/>
                <a:gd name="T31" fmla="*/ 95765935 h 54"/>
                <a:gd name="T32" fmla="*/ 57964798 w 45"/>
                <a:gd name="T33" fmla="*/ 115927204 h 54"/>
                <a:gd name="T34" fmla="*/ 37803402 w 45"/>
                <a:gd name="T35" fmla="*/ 115927204 h 54"/>
                <a:gd name="T36" fmla="*/ 37803402 w 45"/>
                <a:gd name="T37" fmla="*/ 115927204 h 54"/>
                <a:gd name="T38" fmla="*/ 75605216 w 45"/>
                <a:gd name="T39" fmla="*/ 95765935 h 54"/>
                <a:gd name="T40" fmla="*/ 75605216 w 45"/>
                <a:gd name="T41" fmla="*/ 95765935 h 54"/>
                <a:gd name="T42" fmla="*/ 75605216 w 45"/>
                <a:gd name="T43" fmla="*/ 95765935 h 54"/>
                <a:gd name="T44" fmla="*/ 95766600 w 45"/>
                <a:gd name="T45" fmla="*/ 57964396 h 54"/>
                <a:gd name="T46" fmla="*/ 95766600 w 45"/>
                <a:gd name="T47" fmla="*/ 57964396 h 54"/>
                <a:gd name="T48" fmla="*/ 113408630 w 45"/>
                <a:gd name="T49" fmla="*/ 57964396 h 54"/>
                <a:gd name="T50" fmla="*/ 113408630 w 45"/>
                <a:gd name="T51" fmla="*/ 57964396 h 54"/>
                <a:gd name="T52" fmla="*/ 95766600 w 45"/>
                <a:gd name="T53" fmla="*/ 95765935 h 54"/>
                <a:gd name="T54" fmla="*/ 95766600 w 45"/>
                <a:gd name="T55" fmla="*/ 95765935 h 54"/>
                <a:gd name="T56" fmla="*/ 75605216 w 45"/>
                <a:gd name="T57" fmla="*/ 115927204 h 54"/>
                <a:gd name="T58" fmla="*/ 37803402 w 45"/>
                <a:gd name="T59" fmla="*/ 136088449 h 54"/>
                <a:gd name="T60" fmla="*/ 37803402 w 45"/>
                <a:gd name="T61" fmla="*/ 136088449 h 54"/>
                <a:gd name="T62" fmla="*/ 37803402 w 45"/>
                <a:gd name="T63" fmla="*/ 136088449 h 54"/>
                <a:gd name="T64" fmla="*/ 17642011 w 45"/>
                <a:gd name="T65" fmla="*/ 115927204 h 54"/>
                <a:gd name="T66" fmla="*/ 17642011 w 45"/>
                <a:gd name="T67" fmla="*/ 115927204 h 54"/>
                <a:gd name="T68" fmla="*/ 17642011 w 45"/>
                <a:gd name="T69" fmla="*/ 95765935 h 54"/>
                <a:gd name="T70" fmla="*/ 0 w 45"/>
                <a:gd name="T71" fmla="*/ 57964396 h 54"/>
                <a:gd name="T72" fmla="*/ 0 w 45"/>
                <a:gd name="T73" fmla="*/ 57964396 h 54"/>
                <a:gd name="T74" fmla="*/ 0 w 45"/>
                <a:gd name="T75" fmla="*/ 57964396 h 54"/>
                <a:gd name="T76" fmla="*/ 17642011 w 45"/>
                <a:gd name="T77" fmla="*/ 20161251 h 54"/>
                <a:gd name="T78" fmla="*/ 17642011 w 45"/>
                <a:gd name="T79" fmla="*/ 20161251 h 54"/>
                <a:gd name="T80" fmla="*/ 17642011 w 45"/>
                <a:gd name="T81" fmla="*/ 20161251 h 54"/>
                <a:gd name="T82" fmla="*/ 37803402 w 45"/>
                <a:gd name="T83" fmla="*/ 0 h 54"/>
                <a:gd name="T84" fmla="*/ 37803402 w 45"/>
                <a:gd name="T85" fmla="*/ 0 h 54"/>
                <a:gd name="T86" fmla="*/ 37803402 w 45"/>
                <a:gd name="T87" fmla="*/ 0 h 54"/>
                <a:gd name="T88" fmla="*/ 75605216 w 45"/>
                <a:gd name="T89" fmla="*/ 20161251 h 54"/>
                <a:gd name="T90" fmla="*/ 75605216 w 45"/>
                <a:gd name="T91" fmla="*/ 20161251 h 54"/>
                <a:gd name="T92" fmla="*/ 95766600 w 45"/>
                <a:gd name="T93" fmla="*/ 20161251 h 54"/>
                <a:gd name="T94" fmla="*/ 113408630 w 45"/>
                <a:gd name="T95" fmla="*/ 57964396 h 54"/>
                <a:gd name="T96" fmla="*/ 95766600 w 45"/>
                <a:gd name="T97" fmla="*/ 57964396 h 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4"/>
                <a:gd name="T149" fmla="*/ 45 w 45"/>
                <a:gd name="T150" fmla="*/ 54 h 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4">
                  <a:moveTo>
                    <a:pt x="38" y="23"/>
                  </a:moveTo>
                  <a:lnTo>
                    <a:pt x="30" y="8"/>
                  </a:lnTo>
                  <a:lnTo>
                    <a:pt x="30" y="15"/>
                  </a:lnTo>
                  <a:lnTo>
                    <a:pt x="15" y="8"/>
                  </a:lnTo>
                  <a:lnTo>
                    <a:pt x="23" y="8"/>
                  </a:lnTo>
                  <a:lnTo>
                    <a:pt x="15" y="15"/>
                  </a:lnTo>
                  <a:lnTo>
                    <a:pt x="15" y="8"/>
                  </a:lnTo>
                  <a:lnTo>
                    <a:pt x="7" y="23"/>
                  </a:lnTo>
                  <a:lnTo>
                    <a:pt x="15" y="38"/>
                  </a:lnTo>
                  <a:lnTo>
                    <a:pt x="23" y="46"/>
                  </a:lnTo>
                  <a:lnTo>
                    <a:pt x="15" y="46"/>
                  </a:lnTo>
                  <a:lnTo>
                    <a:pt x="30" y="38"/>
                  </a:lnTo>
                  <a:lnTo>
                    <a:pt x="38" y="23"/>
                  </a:lnTo>
                  <a:lnTo>
                    <a:pt x="45" y="23"/>
                  </a:lnTo>
                  <a:lnTo>
                    <a:pt x="38" y="38"/>
                  </a:lnTo>
                  <a:lnTo>
                    <a:pt x="30" y="46"/>
                  </a:lnTo>
                  <a:lnTo>
                    <a:pt x="15" y="54"/>
                  </a:lnTo>
                  <a:lnTo>
                    <a:pt x="7" y="46"/>
                  </a:lnTo>
                  <a:lnTo>
                    <a:pt x="7" y="38"/>
                  </a:lnTo>
                  <a:lnTo>
                    <a:pt x="0" y="23"/>
                  </a:lnTo>
                  <a:lnTo>
                    <a:pt x="7" y="8"/>
                  </a:lnTo>
                  <a:lnTo>
                    <a:pt x="15" y="0"/>
                  </a:lnTo>
                  <a:lnTo>
                    <a:pt x="30" y="8"/>
                  </a:lnTo>
                  <a:lnTo>
                    <a:pt x="38" y="8"/>
                  </a:lnTo>
                  <a:lnTo>
                    <a:pt x="45" y="23"/>
                  </a:lnTo>
                  <a:lnTo>
                    <a:pt x="38"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15" name="Freeform 60"/>
            <p:cNvSpPr/>
            <p:nvPr/>
          </p:nvSpPr>
          <p:spPr bwMode="auto">
            <a:xfrm>
              <a:off x="6243605" y="5276836"/>
              <a:ext cx="11113" cy="1587"/>
            </a:xfrm>
            <a:custGeom>
              <a:avLst/>
              <a:gdLst>
                <a:gd name="T0" fmla="*/ 0 w 7"/>
                <a:gd name="T1" fmla="*/ 0 h 1587"/>
                <a:gd name="T2" fmla="*/ 0 w 7"/>
                <a:gd name="T3" fmla="*/ 0 h 1587"/>
                <a:gd name="T4" fmla="*/ 0 w 7"/>
                <a:gd name="T5" fmla="*/ 0 h 1587"/>
                <a:gd name="T6" fmla="*/ 17642683 w 7"/>
                <a:gd name="T7" fmla="*/ 0 h 1587"/>
                <a:gd name="T8" fmla="*/ 17642683 w 7"/>
                <a:gd name="T9" fmla="*/ 0 h 1587"/>
                <a:gd name="T10" fmla="*/ 17642683 w 7"/>
                <a:gd name="T11" fmla="*/ 0 h 1587"/>
                <a:gd name="T12" fmla="*/ 0 w 7"/>
                <a:gd name="T13" fmla="*/ 0 h 1587"/>
                <a:gd name="T14" fmla="*/ 0 60000 65536"/>
                <a:gd name="T15" fmla="*/ 0 60000 65536"/>
                <a:gd name="T16" fmla="*/ 0 60000 65536"/>
                <a:gd name="T17" fmla="*/ 0 60000 65536"/>
                <a:gd name="T18" fmla="*/ 0 60000 65536"/>
                <a:gd name="T19" fmla="*/ 0 60000 65536"/>
                <a:gd name="T20" fmla="*/ 0 60000 65536"/>
                <a:gd name="T21" fmla="*/ 0 w 7"/>
                <a:gd name="T22" fmla="*/ 0 h 1587"/>
                <a:gd name="T23" fmla="*/ 7 w 7"/>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7">
                  <a:moveTo>
                    <a:pt x="0" y="0"/>
                  </a:moveTo>
                  <a:lnTo>
                    <a:pt x="0" y="0"/>
                  </a:lnTo>
                  <a:lnTo>
                    <a:pt x="7"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16" name="Rectangle 61"/>
            <p:cNvSpPr>
              <a:spLocks noChangeArrowheads="1"/>
            </p:cNvSpPr>
            <p:nvPr/>
          </p:nvSpPr>
          <p:spPr bwMode="auto">
            <a:xfrm>
              <a:off x="6267418" y="5276836"/>
              <a:ext cx="11906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300" b="1" i="1">
                  <a:solidFill>
                    <a:srgbClr val="000000"/>
                  </a:solidFill>
                  <a:latin typeface="Times New Roman" panose="02020603050405020304" pitchFamily="18" charset="0"/>
                </a:rPr>
                <a:t>D</a:t>
              </a:r>
              <a:endParaRPr lang="en-US" altLang="zh-CN" sz="2400"/>
            </a:p>
          </p:txBody>
        </p:sp>
        <p:sp>
          <p:nvSpPr>
            <p:cNvPr id="82217" name="Rectangle 62"/>
            <p:cNvSpPr>
              <a:spLocks noChangeArrowheads="1"/>
            </p:cNvSpPr>
            <p:nvPr/>
          </p:nvSpPr>
          <p:spPr bwMode="auto">
            <a:xfrm>
              <a:off x="4700555" y="5519723"/>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8" name="Rectangle 63"/>
            <p:cNvSpPr>
              <a:spLocks noChangeArrowheads="1"/>
            </p:cNvSpPr>
            <p:nvPr/>
          </p:nvSpPr>
          <p:spPr bwMode="auto">
            <a:xfrm>
              <a:off x="4700555" y="5313348"/>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9" name="Rectangle 64"/>
            <p:cNvSpPr>
              <a:spLocks noChangeArrowheads="1"/>
            </p:cNvSpPr>
            <p:nvPr/>
          </p:nvSpPr>
          <p:spPr bwMode="auto">
            <a:xfrm>
              <a:off x="4700555" y="5313348"/>
              <a:ext cx="12700" cy="2063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20" name="Freeform 65"/>
            <p:cNvSpPr/>
            <p:nvPr/>
          </p:nvSpPr>
          <p:spPr bwMode="auto">
            <a:xfrm>
              <a:off x="4676743" y="5240323"/>
              <a:ext cx="73025" cy="85725"/>
            </a:xfrm>
            <a:custGeom>
              <a:avLst/>
              <a:gdLst>
                <a:gd name="T0" fmla="*/ 95765931 w 46"/>
                <a:gd name="T1" fmla="*/ 57964396 h 54"/>
                <a:gd name="T2" fmla="*/ 75604687 w 46"/>
                <a:gd name="T3" fmla="*/ 20161251 h 54"/>
                <a:gd name="T4" fmla="*/ 75604687 w 46"/>
                <a:gd name="T5" fmla="*/ 37801552 h 54"/>
                <a:gd name="T6" fmla="*/ 75604687 w 46"/>
                <a:gd name="T7" fmla="*/ 37801552 h 54"/>
                <a:gd name="T8" fmla="*/ 37801550 w 46"/>
                <a:gd name="T9" fmla="*/ 20161251 h 54"/>
                <a:gd name="T10" fmla="*/ 37801550 w 46"/>
                <a:gd name="T11" fmla="*/ 20161251 h 54"/>
                <a:gd name="T12" fmla="*/ 37801550 w 46"/>
                <a:gd name="T13" fmla="*/ 20161251 h 54"/>
                <a:gd name="T14" fmla="*/ 0 w 46"/>
                <a:gd name="T15" fmla="*/ 37801552 h 54"/>
                <a:gd name="T16" fmla="*/ 17640300 w 46"/>
                <a:gd name="T17" fmla="*/ 20161251 h 54"/>
                <a:gd name="T18" fmla="*/ 17640300 w 46"/>
                <a:gd name="T19" fmla="*/ 20161251 h 54"/>
                <a:gd name="T20" fmla="*/ 17640300 w 46"/>
                <a:gd name="T21" fmla="*/ 57964396 h 54"/>
                <a:gd name="T22" fmla="*/ 17640300 w 46"/>
                <a:gd name="T23" fmla="*/ 57964396 h 54"/>
                <a:gd name="T24" fmla="*/ 17640300 w 46"/>
                <a:gd name="T25" fmla="*/ 57964396 h 54"/>
                <a:gd name="T26" fmla="*/ 17640300 w 46"/>
                <a:gd name="T27" fmla="*/ 95765935 h 54"/>
                <a:gd name="T28" fmla="*/ 0 w 46"/>
                <a:gd name="T29" fmla="*/ 95765935 h 54"/>
                <a:gd name="T30" fmla="*/ 0 w 46"/>
                <a:gd name="T31" fmla="*/ 95765935 h 54"/>
                <a:gd name="T32" fmla="*/ 37801550 w 46"/>
                <a:gd name="T33" fmla="*/ 115927204 h 54"/>
                <a:gd name="T34" fmla="*/ 37801550 w 46"/>
                <a:gd name="T35" fmla="*/ 115927204 h 54"/>
                <a:gd name="T36" fmla="*/ 37801550 w 46"/>
                <a:gd name="T37" fmla="*/ 115927204 h 54"/>
                <a:gd name="T38" fmla="*/ 75604687 w 46"/>
                <a:gd name="T39" fmla="*/ 95765935 h 54"/>
                <a:gd name="T40" fmla="*/ 75604687 w 46"/>
                <a:gd name="T41" fmla="*/ 95765935 h 54"/>
                <a:gd name="T42" fmla="*/ 75604687 w 46"/>
                <a:gd name="T43" fmla="*/ 95765935 h 54"/>
                <a:gd name="T44" fmla="*/ 95765931 w 46"/>
                <a:gd name="T45" fmla="*/ 57964396 h 54"/>
                <a:gd name="T46" fmla="*/ 95765931 w 46"/>
                <a:gd name="T47" fmla="*/ 57964396 h 54"/>
                <a:gd name="T48" fmla="*/ 115927199 w 46"/>
                <a:gd name="T49" fmla="*/ 57964396 h 54"/>
                <a:gd name="T50" fmla="*/ 115927199 w 46"/>
                <a:gd name="T51" fmla="*/ 57964396 h 54"/>
                <a:gd name="T52" fmla="*/ 95765931 w 46"/>
                <a:gd name="T53" fmla="*/ 95765935 h 54"/>
                <a:gd name="T54" fmla="*/ 95765931 w 46"/>
                <a:gd name="T55" fmla="*/ 95765935 h 54"/>
                <a:gd name="T56" fmla="*/ 75604687 w 46"/>
                <a:gd name="T57" fmla="*/ 115927204 h 54"/>
                <a:gd name="T58" fmla="*/ 37801550 w 46"/>
                <a:gd name="T59" fmla="*/ 136088449 h 54"/>
                <a:gd name="T60" fmla="*/ 37801550 w 46"/>
                <a:gd name="T61" fmla="*/ 136088449 h 54"/>
                <a:gd name="T62" fmla="*/ 37801550 w 46"/>
                <a:gd name="T63" fmla="*/ 136088449 h 54"/>
                <a:gd name="T64" fmla="*/ 0 w 46"/>
                <a:gd name="T65" fmla="*/ 115927204 h 54"/>
                <a:gd name="T66" fmla="*/ 0 w 46"/>
                <a:gd name="T67" fmla="*/ 115927204 h 54"/>
                <a:gd name="T68" fmla="*/ 0 w 46"/>
                <a:gd name="T69" fmla="*/ 95765935 h 54"/>
                <a:gd name="T70" fmla="*/ 0 w 46"/>
                <a:gd name="T71" fmla="*/ 57964396 h 54"/>
                <a:gd name="T72" fmla="*/ 0 w 46"/>
                <a:gd name="T73" fmla="*/ 57964396 h 54"/>
                <a:gd name="T74" fmla="*/ 0 w 46"/>
                <a:gd name="T75" fmla="*/ 57964396 h 54"/>
                <a:gd name="T76" fmla="*/ 0 w 46"/>
                <a:gd name="T77" fmla="*/ 20161251 h 54"/>
                <a:gd name="T78" fmla="*/ 0 w 46"/>
                <a:gd name="T79" fmla="*/ 20161251 h 54"/>
                <a:gd name="T80" fmla="*/ 0 w 46"/>
                <a:gd name="T81" fmla="*/ 20161251 h 54"/>
                <a:gd name="T82" fmla="*/ 37801550 w 46"/>
                <a:gd name="T83" fmla="*/ 0 h 54"/>
                <a:gd name="T84" fmla="*/ 37801550 w 46"/>
                <a:gd name="T85" fmla="*/ 0 h 54"/>
                <a:gd name="T86" fmla="*/ 37801550 w 46"/>
                <a:gd name="T87" fmla="*/ 0 h 54"/>
                <a:gd name="T88" fmla="*/ 75604687 w 46"/>
                <a:gd name="T89" fmla="*/ 20161251 h 54"/>
                <a:gd name="T90" fmla="*/ 75604687 w 46"/>
                <a:gd name="T91" fmla="*/ 20161251 h 54"/>
                <a:gd name="T92" fmla="*/ 95765931 w 46"/>
                <a:gd name="T93" fmla="*/ 20161251 h 54"/>
                <a:gd name="T94" fmla="*/ 115927199 w 46"/>
                <a:gd name="T95" fmla="*/ 57964396 h 54"/>
                <a:gd name="T96" fmla="*/ 95765931 w 46"/>
                <a:gd name="T97" fmla="*/ 57964396 h 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4"/>
                <a:gd name="T149" fmla="*/ 46 w 46"/>
                <a:gd name="T150" fmla="*/ 54 h 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4">
                  <a:moveTo>
                    <a:pt x="38" y="23"/>
                  </a:moveTo>
                  <a:lnTo>
                    <a:pt x="30" y="8"/>
                  </a:lnTo>
                  <a:lnTo>
                    <a:pt x="30" y="15"/>
                  </a:lnTo>
                  <a:lnTo>
                    <a:pt x="15" y="8"/>
                  </a:lnTo>
                  <a:lnTo>
                    <a:pt x="0" y="15"/>
                  </a:lnTo>
                  <a:lnTo>
                    <a:pt x="7" y="8"/>
                  </a:lnTo>
                  <a:lnTo>
                    <a:pt x="7" y="23"/>
                  </a:lnTo>
                  <a:lnTo>
                    <a:pt x="7" y="38"/>
                  </a:lnTo>
                  <a:lnTo>
                    <a:pt x="0" y="38"/>
                  </a:lnTo>
                  <a:lnTo>
                    <a:pt x="15" y="46"/>
                  </a:lnTo>
                  <a:lnTo>
                    <a:pt x="30" y="38"/>
                  </a:lnTo>
                  <a:lnTo>
                    <a:pt x="38" y="23"/>
                  </a:lnTo>
                  <a:lnTo>
                    <a:pt x="46" y="23"/>
                  </a:lnTo>
                  <a:lnTo>
                    <a:pt x="38" y="38"/>
                  </a:lnTo>
                  <a:lnTo>
                    <a:pt x="30" y="46"/>
                  </a:lnTo>
                  <a:lnTo>
                    <a:pt x="15" y="54"/>
                  </a:lnTo>
                  <a:lnTo>
                    <a:pt x="0" y="46"/>
                  </a:lnTo>
                  <a:lnTo>
                    <a:pt x="0" y="38"/>
                  </a:lnTo>
                  <a:lnTo>
                    <a:pt x="0" y="23"/>
                  </a:lnTo>
                  <a:lnTo>
                    <a:pt x="0" y="8"/>
                  </a:lnTo>
                  <a:lnTo>
                    <a:pt x="15" y="0"/>
                  </a:lnTo>
                  <a:lnTo>
                    <a:pt x="30" y="8"/>
                  </a:lnTo>
                  <a:lnTo>
                    <a:pt x="38" y="8"/>
                  </a:lnTo>
                  <a:lnTo>
                    <a:pt x="46" y="23"/>
                  </a:lnTo>
                  <a:lnTo>
                    <a:pt x="38"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21" name="Freeform 66"/>
            <p:cNvSpPr/>
            <p:nvPr/>
          </p:nvSpPr>
          <p:spPr bwMode="auto">
            <a:xfrm>
              <a:off x="4737068" y="5276836"/>
              <a:ext cx="12700" cy="1587"/>
            </a:xfrm>
            <a:custGeom>
              <a:avLst/>
              <a:gdLst>
                <a:gd name="T0" fmla="*/ 0 w 8"/>
                <a:gd name="T1" fmla="*/ 0 h 1587"/>
                <a:gd name="T2" fmla="*/ 0 w 8"/>
                <a:gd name="T3" fmla="*/ 0 h 1587"/>
                <a:gd name="T4" fmla="*/ 0 w 8"/>
                <a:gd name="T5" fmla="*/ 0 h 1587"/>
                <a:gd name="T6" fmla="*/ 20161247 w 8"/>
                <a:gd name="T7" fmla="*/ 0 h 1587"/>
                <a:gd name="T8" fmla="*/ 20161247 w 8"/>
                <a:gd name="T9" fmla="*/ 0 h 1587"/>
                <a:gd name="T10" fmla="*/ 20161247 w 8"/>
                <a:gd name="T11" fmla="*/ 0 h 1587"/>
                <a:gd name="T12" fmla="*/ 0 w 8"/>
                <a:gd name="T13" fmla="*/ 0 h 1587"/>
                <a:gd name="T14" fmla="*/ 0 60000 65536"/>
                <a:gd name="T15" fmla="*/ 0 60000 65536"/>
                <a:gd name="T16" fmla="*/ 0 60000 65536"/>
                <a:gd name="T17" fmla="*/ 0 60000 65536"/>
                <a:gd name="T18" fmla="*/ 0 60000 65536"/>
                <a:gd name="T19" fmla="*/ 0 60000 65536"/>
                <a:gd name="T20" fmla="*/ 0 60000 65536"/>
                <a:gd name="T21" fmla="*/ 0 w 8"/>
                <a:gd name="T22" fmla="*/ 0 h 1587"/>
                <a:gd name="T23" fmla="*/ 8 w 8"/>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7">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22" name="Rectangle 113"/>
            <p:cNvSpPr>
              <a:spLocks noChangeArrowheads="1"/>
            </p:cNvSpPr>
            <p:nvPr/>
          </p:nvSpPr>
          <p:spPr bwMode="auto">
            <a:xfrm>
              <a:off x="4129055" y="47307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23" name="Rectangle 119"/>
            <p:cNvSpPr>
              <a:spLocks noChangeArrowheads="1"/>
            </p:cNvSpPr>
            <p:nvPr/>
          </p:nvSpPr>
          <p:spPr bwMode="auto">
            <a:xfrm>
              <a:off x="4129055" y="4706923"/>
              <a:ext cx="1588"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24" name="Freeform 133"/>
            <p:cNvSpPr/>
            <p:nvPr/>
          </p:nvSpPr>
          <p:spPr bwMode="auto">
            <a:xfrm>
              <a:off x="4117943" y="4864086"/>
              <a:ext cx="11112" cy="12700"/>
            </a:xfrm>
            <a:custGeom>
              <a:avLst/>
              <a:gdLst>
                <a:gd name="T0" fmla="*/ 17639508 w 7"/>
                <a:gd name="T1" fmla="*/ 20161247 h 8"/>
                <a:gd name="T2" fmla="*/ 17639508 w 7"/>
                <a:gd name="T3" fmla="*/ 0 h 8"/>
                <a:gd name="T4" fmla="*/ 17639508 w 7"/>
                <a:gd name="T5" fmla="*/ 0 h 8"/>
                <a:gd name="T6" fmla="*/ 0 w 7"/>
                <a:gd name="T7" fmla="*/ 0 h 8"/>
                <a:gd name="T8" fmla="*/ 0 w 7"/>
                <a:gd name="T9" fmla="*/ 20161247 h 8"/>
                <a:gd name="T10" fmla="*/ 0 w 7"/>
                <a:gd name="T11" fmla="*/ 20161247 h 8"/>
                <a:gd name="T12" fmla="*/ 17639508 w 7"/>
                <a:gd name="T13" fmla="*/ 20161247 h 8"/>
                <a:gd name="T14" fmla="*/ 17639508 w 7"/>
                <a:gd name="T15" fmla="*/ 20161247 h 8"/>
                <a:gd name="T16" fmla="*/ 17639508 w 7"/>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7" y="8"/>
                  </a:moveTo>
                  <a:lnTo>
                    <a:pt x="7" y="0"/>
                  </a:lnTo>
                  <a:lnTo>
                    <a:pt x="0" y="0"/>
                  </a:lnTo>
                  <a:lnTo>
                    <a:pt x="0" y="8"/>
                  </a:lnTo>
                  <a:lnTo>
                    <a:pt x="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25" name="Freeform 136"/>
            <p:cNvSpPr/>
            <p:nvPr/>
          </p:nvSpPr>
          <p:spPr bwMode="auto">
            <a:xfrm>
              <a:off x="4154455" y="4840273"/>
              <a:ext cx="11113" cy="12700"/>
            </a:xfrm>
            <a:custGeom>
              <a:avLst/>
              <a:gdLst>
                <a:gd name="T0" fmla="*/ 17642683 w 7"/>
                <a:gd name="T1" fmla="*/ 20161247 h 8"/>
                <a:gd name="T2" fmla="*/ 17642683 w 7"/>
                <a:gd name="T3" fmla="*/ 0 h 8"/>
                <a:gd name="T4" fmla="*/ 17642683 w 7"/>
                <a:gd name="T5" fmla="*/ 0 h 8"/>
                <a:gd name="T6" fmla="*/ 0 w 7"/>
                <a:gd name="T7" fmla="*/ 0 h 8"/>
                <a:gd name="T8" fmla="*/ 0 w 7"/>
                <a:gd name="T9" fmla="*/ 20161247 h 8"/>
                <a:gd name="T10" fmla="*/ 0 w 7"/>
                <a:gd name="T11" fmla="*/ 20161247 h 8"/>
                <a:gd name="T12" fmla="*/ 17642683 w 7"/>
                <a:gd name="T13" fmla="*/ 20161247 h 8"/>
                <a:gd name="T14" fmla="*/ 17642683 w 7"/>
                <a:gd name="T15" fmla="*/ 20161247 h 8"/>
                <a:gd name="T16" fmla="*/ 17642683 w 7"/>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7" y="8"/>
                  </a:moveTo>
                  <a:lnTo>
                    <a:pt x="7" y="0"/>
                  </a:lnTo>
                  <a:lnTo>
                    <a:pt x="0" y="0"/>
                  </a:lnTo>
                  <a:lnTo>
                    <a:pt x="0" y="8"/>
                  </a:lnTo>
                  <a:lnTo>
                    <a:pt x="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226" name="Rectangle 222"/>
            <p:cNvSpPr>
              <a:spLocks noChangeArrowheads="1"/>
            </p:cNvSpPr>
            <p:nvPr/>
          </p:nvSpPr>
          <p:spPr bwMode="auto">
            <a:xfrm>
              <a:off x="5432393" y="4852973"/>
              <a:ext cx="9281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chemeClr val="tx2"/>
                  </a:solidFill>
                  <a:latin typeface="Times New Roman" panose="02020603050405020304" pitchFamily="18" charset="0"/>
                </a:rPr>
                <a:t>物理级</a:t>
              </a:r>
              <a:endParaRPr lang="zh-CN" altLang="en-US" sz="2400">
                <a:solidFill>
                  <a:schemeClr val="tx2"/>
                </a:solidFill>
              </a:endParaRPr>
            </a:p>
          </p:txBody>
        </p:sp>
      </p:grpSp>
      <p:grpSp>
        <p:nvGrpSpPr>
          <p:cNvPr id="3" name="组合 313"/>
          <p:cNvGrpSpPr/>
          <p:nvPr/>
        </p:nvGrpSpPr>
        <p:grpSpPr bwMode="auto">
          <a:xfrm>
            <a:off x="3084513" y="3954463"/>
            <a:ext cx="3498850" cy="2014537"/>
            <a:chOff x="3084480" y="3954448"/>
            <a:chExt cx="3498850" cy="2014538"/>
          </a:xfrm>
        </p:grpSpPr>
        <p:sp>
          <p:nvSpPr>
            <p:cNvPr id="82068" name="Freeform 13"/>
            <p:cNvSpPr/>
            <p:nvPr/>
          </p:nvSpPr>
          <p:spPr bwMode="auto">
            <a:xfrm>
              <a:off x="3084480" y="3954448"/>
              <a:ext cx="3498850" cy="2014538"/>
            </a:xfrm>
            <a:custGeom>
              <a:avLst/>
              <a:gdLst>
                <a:gd name="T0" fmla="*/ 231854371 w 2204"/>
                <a:gd name="T1" fmla="*/ 37803145 h 1269"/>
                <a:gd name="T2" fmla="*/ 115927186 w 2204"/>
                <a:gd name="T3" fmla="*/ 115927221 h 1269"/>
                <a:gd name="T4" fmla="*/ 40322495 w 2204"/>
                <a:gd name="T5" fmla="*/ 211693195 h 1269"/>
                <a:gd name="T6" fmla="*/ 20161247 w 2204"/>
                <a:gd name="T7" fmla="*/ 347781614 h 1269"/>
                <a:gd name="T8" fmla="*/ 20161247 w 2204"/>
                <a:gd name="T9" fmla="*/ 1580138944 h 1269"/>
                <a:gd name="T10" fmla="*/ 20161247 w 2204"/>
                <a:gd name="T11" fmla="*/ 2147483647 h 1269"/>
                <a:gd name="T12" fmla="*/ 40322495 w 2204"/>
                <a:gd name="T13" fmla="*/ 2147483647 h 1269"/>
                <a:gd name="T14" fmla="*/ 115927186 w 2204"/>
                <a:gd name="T15" fmla="*/ 2147483647 h 1269"/>
                <a:gd name="T16" fmla="*/ 211693130 w 2204"/>
                <a:gd name="T17" fmla="*/ 2147483647 h 1269"/>
                <a:gd name="T18" fmla="*/ 347781508 w 2204"/>
                <a:gd name="T19" fmla="*/ 2147483647 h 1269"/>
                <a:gd name="T20" fmla="*/ 2147483647 w 2204"/>
                <a:gd name="T21" fmla="*/ 2147483647 h 1269"/>
                <a:gd name="T22" fmla="*/ 2147483647 w 2204"/>
                <a:gd name="T23" fmla="*/ 2147483647 h 1269"/>
                <a:gd name="T24" fmla="*/ 2147483647 w 2204"/>
                <a:gd name="T25" fmla="*/ 2147483647 h 1269"/>
                <a:gd name="T26" fmla="*/ 2147483647 w 2204"/>
                <a:gd name="T27" fmla="*/ 2147483647 h 1269"/>
                <a:gd name="T28" fmla="*/ 2147483647 w 2204"/>
                <a:gd name="T29" fmla="*/ 2147483647 h 1269"/>
                <a:gd name="T30" fmla="*/ 2147483647 w 2204"/>
                <a:gd name="T31" fmla="*/ 2147483647 h 1269"/>
                <a:gd name="T32" fmla="*/ 2147483647 w 2204"/>
                <a:gd name="T33" fmla="*/ 1580138944 h 1269"/>
                <a:gd name="T34" fmla="*/ 2147483647 w 2204"/>
                <a:gd name="T35" fmla="*/ 347781614 h 1269"/>
                <a:gd name="T36" fmla="*/ 2147483647 w 2204"/>
                <a:gd name="T37" fmla="*/ 231854443 h 1269"/>
                <a:gd name="T38" fmla="*/ 2147483647 w 2204"/>
                <a:gd name="T39" fmla="*/ 115927221 h 1269"/>
                <a:gd name="T40" fmla="*/ 2147483647 w 2204"/>
                <a:gd name="T41" fmla="*/ 37803145 h 1269"/>
                <a:gd name="T42" fmla="*/ 2147483647 w 2204"/>
                <a:gd name="T43" fmla="*/ 20161253 h 1269"/>
                <a:gd name="T44" fmla="*/ 2147483647 w 2204"/>
                <a:gd name="T45" fmla="*/ 20161253 h 1269"/>
                <a:gd name="T46" fmla="*/ 347781508 w 2204"/>
                <a:gd name="T47" fmla="*/ 20161253 h 1269"/>
                <a:gd name="T48" fmla="*/ 2147483647 w 2204"/>
                <a:gd name="T49" fmla="*/ 0 h 1269"/>
                <a:gd name="T50" fmla="*/ 2147483647 w 2204"/>
                <a:gd name="T51" fmla="*/ 0 h 1269"/>
                <a:gd name="T52" fmla="*/ 2147483647 w 2204"/>
                <a:gd name="T53" fmla="*/ 20161253 h 1269"/>
                <a:gd name="T54" fmla="*/ 2147483647 w 2204"/>
                <a:gd name="T55" fmla="*/ 95765949 h 1269"/>
                <a:gd name="T56" fmla="*/ 2147483647 w 2204"/>
                <a:gd name="T57" fmla="*/ 211693195 h 1269"/>
                <a:gd name="T58" fmla="*/ 2147483647 w 2204"/>
                <a:gd name="T59" fmla="*/ 347781614 h 1269"/>
                <a:gd name="T60" fmla="*/ 2147483647 w 2204"/>
                <a:gd name="T61" fmla="*/ 1580138944 h 1269"/>
                <a:gd name="T62" fmla="*/ 2147483647 w 2204"/>
                <a:gd name="T63" fmla="*/ 2147483647 h 1269"/>
                <a:gd name="T64" fmla="*/ 2147483647 w 2204"/>
                <a:gd name="T65" fmla="*/ 2147483647 h 1269"/>
                <a:gd name="T66" fmla="*/ 2147483647 w 2204"/>
                <a:gd name="T67" fmla="*/ 2147483647 h 1269"/>
                <a:gd name="T68" fmla="*/ 2147483647 w 2204"/>
                <a:gd name="T69" fmla="*/ 2147483647 h 1269"/>
                <a:gd name="T70" fmla="*/ 2147483647 w 2204"/>
                <a:gd name="T71" fmla="*/ 2147483647 h 1269"/>
                <a:gd name="T72" fmla="*/ 2147483647 w 2204"/>
                <a:gd name="T73" fmla="*/ 2147483647 h 1269"/>
                <a:gd name="T74" fmla="*/ 347781508 w 2204"/>
                <a:gd name="T75" fmla="*/ 2147483647 h 1269"/>
                <a:gd name="T76" fmla="*/ 211693130 w 2204"/>
                <a:gd name="T77" fmla="*/ 2147483647 h 1269"/>
                <a:gd name="T78" fmla="*/ 98285281 w 2204"/>
                <a:gd name="T79" fmla="*/ 2147483647 h 1269"/>
                <a:gd name="T80" fmla="*/ 20161247 w 2204"/>
                <a:gd name="T81" fmla="*/ 2147483647 h 1269"/>
                <a:gd name="T82" fmla="*/ 0 w 2204"/>
                <a:gd name="T83" fmla="*/ 2147483647 h 1269"/>
                <a:gd name="T84" fmla="*/ 0 w 2204"/>
                <a:gd name="T85" fmla="*/ 1580138944 h 1269"/>
                <a:gd name="T86" fmla="*/ 0 w 2204"/>
                <a:gd name="T87" fmla="*/ 347781614 h 1269"/>
                <a:gd name="T88" fmla="*/ 20161247 w 2204"/>
                <a:gd name="T89" fmla="*/ 211693195 h 1269"/>
                <a:gd name="T90" fmla="*/ 98285281 w 2204"/>
                <a:gd name="T91" fmla="*/ 95765949 h 1269"/>
                <a:gd name="T92" fmla="*/ 211693130 w 2204"/>
                <a:gd name="T93" fmla="*/ 20161253 h 1269"/>
                <a:gd name="T94" fmla="*/ 347781508 w 2204"/>
                <a:gd name="T95" fmla="*/ 0 h 12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4"/>
                <a:gd name="T145" fmla="*/ 0 h 1269"/>
                <a:gd name="T146" fmla="*/ 2204 w 2204"/>
                <a:gd name="T147" fmla="*/ 1269 h 12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4" h="1269">
                  <a:moveTo>
                    <a:pt x="138" y="8"/>
                  </a:moveTo>
                  <a:lnTo>
                    <a:pt x="84" y="15"/>
                  </a:lnTo>
                  <a:lnTo>
                    <a:pt x="92" y="15"/>
                  </a:lnTo>
                  <a:lnTo>
                    <a:pt x="46" y="46"/>
                  </a:lnTo>
                  <a:lnTo>
                    <a:pt x="16" y="92"/>
                  </a:lnTo>
                  <a:lnTo>
                    <a:pt x="16" y="84"/>
                  </a:lnTo>
                  <a:lnTo>
                    <a:pt x="8" y="138"/>
                  </a:lnTo>
                  <a:lnTo>
                    <a:pt x="8" y="627"/>
                  </a:lnTo>
                  <a:lnTo>
                    <a:pt x="8" y="1124"/>
                  </a:lnTo>
                  <a:lnTo>
                    <a:pt x="16" y="1177"/>
                  </a:lnTo>
                  <a:lnTo>
                    <a:pt x="46" y="1215"/>
                  </a:lnTo>
                  <a:lnTo>
                    <a:pt x="92" y="1246"/>
                  </a:lnTo>
                  <a:lnTo>
                    <a:pt x="84" y="1246"/>
                  </a:lnTo>
                  <a:lnTo>
                    <a:pt x="138" y="1261"/>
                  </a:lnTo>
                  <a:lnTo>
                    <a:pt x="1095" y="1261"/>
                  </a:lnTo>
                  <a:lnTo>
                    <a:pt x="2059" y="1261"/>
                  </a:lnTo>
                  <a:lnTo>
                    <a:pt x="2112" y="1246"/>
                  </a:lnTo>
                  <a:lnTo>
                    <a:pt x="2151" y="1215"/>
                  </a:lnTo>
                  <a:lnTo>
                    <a:pt x="2181" y="1177"/>
                  </a:lnTo>
                  <a:lnTo>
                    <a:pt x="2196" y="1124"/>
                  </a:lnTo>
                  <a:lnTo>
                    <a:pt x="2196" y="627"/>
                  </a:lnTo>
                  <a:lnTo>
                    <a:pt x="2196" y="138"/>
                  </a:lnTo>
                  <a:lnTo>
                    <a:pt x="2181" y="84"/>
                  </a:lnTo>
                  <a:lnTo>
                    <a:pt x="2181" y="92"/>
                  </a:lnTo>
                  <a:lnTo>
                    <a:pt x="2151" y="46"/>
                  </a:lnTo>
                  <a:lnTo>
                    <a:pt x="2112" y="15"/>
                  </a:lnTo>
                  <a:lnTo>
                    <a:pt x="2059" y="8"/>
                  </a:lnTo>
                  <a:lnTo>
                    <a:pt x="1095" y="8"/>
                  </a:lnTo>
                  <a:lnTo>
                    <a:pt x="138" y="8"/>
                  </a:lnTo>
                  <a:lnTo>
                    <a:pt x="138" y="0"/>
                  </a:lnTo>
                  <a:lnTo>
                    <a:pt x="1095" y="0"/>
                  </a:lnTo>
                  <a:lnTo>
                    <a:pt x="2059" y="0"/>
                  </a:lnTo>
                  <a:lnTo>
                    <a:pt x="2112" y="8"/>
                  </a:lnTo>
                  <a:lnTo>
                    <a:pt x="2120" y="8"/>
                  </a:lnTo>
                  <a:lnTo>
                    <a:pt x="2158" y="38"/>
                  </a:lnTo>
                  <a:lnTo>
                    <a:pt x="2189" y="84"/>
                  </a:lnTo>
                  <a:lnTo>
                    <a:pt x="2204" y="138"/>
                  </a:lnTo>
                  <a:lnTo>
                    <a:pt x="2204" y="627"/>
                  </a:lnTo>
                  <a:lnTo>
                    <a:pt x="2204" y="1124"/>
                  </a:lnTo>
                  <a:lnTo>
                    <a:pt x="2189" y="1177"/>
                  </a:lnTo>
                  <a:lnTo>
                    <a:pt x="2189" y="1185"/>
                  </a:lnTo>
                  <a:lnTo>
                    <a:pt x="2158" y="1223"/>
                  </a:lnTo>
                  <a:lnTo>
                    <a:pt x="2120" y="1253"/>
                  </a:lnTo>
                  <a:lnTo>
                    <a:pt x="2112" y="1253"/>
                  </a:lnTo>
                  <a:lnTo>
                    <a:pt x="2059" y="1269"/>
                  </a:lnTo>
                  <a:lnTo>
                    <a:pt x="1095" y="1269"/>
                  </a:lnTo>
                  <a:lnTo>
                    <a:pt x="138" y="1269"/>
                  </a:lnTo>
                  <a:lnTo>
                    <a:pt x="84" y="1253"/>
                  </a:lnTo>
                  <a:lnTo>
                    <a:pt x="39" y="1223"/>
                  </a:lnTo>
                  <a:lnTo>
                    <a:pt x="8" y="1185"/>
                  </a:lnTo>
                  <a:lnTo>
                    <a:pt x="8" y="1177"/>
                  </a:lnTo>
                  <a:lnTo>
                    <a:pt x="0" y="1124"/>
                  </a:lnTo>
                  <a:lnTo>
                    <a:pt x="0" y="627"/>
                  </a:lnTo>
                  <a:lnTo>
                    <a:pt x="0" y="138"/>
                  </a:lnTo>
                  <a:lnTo>
                    <a:pt x="8" y="84"/>
                  </a:lnTo>
                  <a:lnTo>
                    <a:pt x="39" y="38"/>
                  </a:lnTo>
                  <a:lnTo>
                    <a:pt x="84" y="8"/>
                  </a:lnTo>
                  <a:lnTo>
                    <a:pt x="138" y="0"/>
                  </a:lnTo>
                  <a:lnTo>
                    <a:pt x="13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69" name="Freeform 14"/>
            <p:cNvSpPr/>
            <p:nvPr/>
          </p:nvSpPr>
          <p:spPr bwMode="auto">
            <a:xfrm>
              <a:off x="3303555" y="3954448"/>
              <a:ext cx="1588" cy="12700"/>
            </a:xfrm>
            <a:custGeom>
              <a:avLst/>
              <a:gdLst>
                <a:gd name="T0" fmla="*/ 0 w 1588"/>
                <a:gd name="T1" fmla="*/ 20161247 h 8"/>
                <a:gd name="T2" fmla="*/ 0 w 1588"/>
                <a:gd name="T3" fmla="*/ 20161247 h 8"/>
                <a:gd name="T4" fmla="*/ 0 w 1588"/>
                <a:gd name="T5" fmla="*/ 20161247 h 8"/>
                <a:gd name="T6" fmla="*/ 0 w 1588"/>
                <a:gd name="T7" fmla="*/ 0 h 8"/>
                <a:gd name="T8" fmla="*/ 0 w 1588"/>
                <a:gd name="T9" fmla="*/ 0 h 8"/>
                <a:gd name="T10" fmla="*/ 0 w 1588"/>
                <a:gd name="T11" fmla="*/ 0 h 8"/>
                <a:gd name="T12" fmla="*/ 0 w 1588"/>
                <a:gd name="T13" fmla="*/ 20161247 h 8"/>
                <a:gd name="T14" fmla="*/ 0 60000 65536"/>
                <a:gd name="T15" fmla="*/ 0 60000 65536"/>
                <a:gd name="T16" fmla="*/ 0 60000 65536"/>
                <a:gd name="T17" fmla="*/ 0 60000 65536"/>
                <a:gd name="T18" fmla="*/ 0 60000 65536"/>
                <a:gd name="T19" fmla="*/ 0 60000 65536"/>
                <a:gd name="T20" fmla="*/ 0 60000 65536"/>
                <a:gd name="T21" fmla="*/ 0 w 1588"/>
                <a:gd name="T22" fmla="*/ 0 h 8"/>
                <a:gd name="T23" fmla="*/ 1588 w 158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8">
                  <a:moveTo>
                    <a:pt x="0" y="8"/>
                  </a:moveTo>
                  <a:lnTo>
                    <a:pt x="0" y="8"/>
                  </a:lnTo>
                  <a:lnTo>
                    <a:pt x="0" y="0"/>
                  </a:lnTo>
                  <a:lnTo>
                    <a:pt x="0"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70" name="Rectangle 67"/>
            <p:cNvSpPr>
              <a:spLocks noChangeArrowheads="1"/>
            </p:cNvSpPr>
            <p:nvPr/>
          </p:nvSpPr>
          <p:spPr bwMode="auto">
            <a:xfrm>
              <a:off x="3606768" y="473073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1" name="Rectangle 68"/>
            <p:cNvSpPr>
              <a:spLocks noChangeArrowheads="1"/>
            </p:cNvSpPr>
            <p:nvPr/>
          </p:nvSpPr>
          <p:spPr bwMode="auto">
            <a:xfrm>
              <a:off x="3606768" y="5046648"/>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2" name="Rectangle 69"/>
            <p:cNvSpPr>
              <a:spLocks noChangeArrowheads="1"/>
            </p:cNvSpPr>
            <p:nvPr/>
          </p:nvSpPr>
          <p:spPr bwMode="auto">
            <a:xfrm>
              <a:off x="3606768" y="4730736"/>
              <a:ext cx="12700" cy="3159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3" name="Rectangle 70"/>
            <p:cNvSpPr>
              <a:spLocks noChangeArrowheads="1"/>
            </p:cNvSpPr>
            <p:nvPr/>
          </p:nvSpPr>
          <p:spPr bwMode="auto">
            <a:xfrm>
              <a:off x="3729005" y="49974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4" name="Rectangle 71"/>
            <p:cNvSpPr>
              <a:spLocks noChangeArrowheads="1"/>
            </p:cNvSpPr>
            <p:nvPr/>
          </p:nvSpPr>
          <p:spPr bwMode="auto">
            <a:xfrm>
              <a:off x="3606768" y="4997436"/>
              <a:ext cx="12223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5" name="Rectangle 72"/>
            <p:cNvSpPr>
              <a:spLocks noChangeArrowheads="1"/>
            </p:cNvSpPr>
            <p:nvPr/>
          </p:nvSpPr>
          <p:spPr bwMode="auto">
            <a:xfrm>
              <a:off x="3606768" y="4779948"/>
              <a:ext cx="12700" cy="2174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6" name="Rectangle 73"/>
            <p:cNvSpPr>
              <a:spLocks noChangeArrowheads="1"/>
            </p:cNvSpPr>
            <p:nvPr/>
          </p:nvSpPr>
          <p:spPr bwMode="auto">
            <a:xfrm>
              <a:off x="3729005" y="4779948"/>
              <a:ext cx="1588"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7" name="Rectangle 74"/>
            <p:cNvSpPr>
              <a:spLocks noChangeArrowheads="1"/>
            </p:cNvSpPr>
            <p:nvPr/>
          </p:nvSpPr>
          <p:spPr bwMode="auto">
            <a:xfrm>
              <a:off x="3606768" y="4779948"/>
              <a:ext cx="122237"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8" name="Rectangle 75"/>
            <p:cNvSpPr>
              <a:spLocks noChangeArrowheads="1"/>
            </p:cNvSpPr>
            <p:nvPr/>
          </p:nvSpPr>
          <p:spPr bwMode="auto">
            <a:xfrm>
              <a:off x="3729005" y="4779948"/>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79" name="Rectangle 76"/>
            <p:cNvSpPr>
              <a:spLocks noChangeArrowheads="1"/>
            </p:cNvSpPr>
            <p:nvPr/>
          </p:nvSpPr>
          <p:spPr bwMode="auto">
            <a:xfrm>
              <a:off x="3729005" y="4670411"/>
              <a:ext cx="1111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0" name="Rectangle 77"/>
            <p:cNvSpPr>
              <a:spLocks noChangeArrowheads="1"/>
            </p:cNvSpPr>
            <p:nvPr/>
          </p:nvSpPr>
          <p:spPr bwMode="auto">
            <a:xfrm>
              <a:off x="3729005" y="4670411"/>
              <a:ext cx="11113" cy="1095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1" name="Rectangle 78"/>
            <p:cNvSpPr>
              <a:spLocks noChangeArrowheads="1"/>
            </p:cNvSpPr>
            <p:nvPr/>
          </p:nvSpPr>
          <p:spPr bwMode="auto">
            <a:xfrm>
              <a:off x="3729005" y="4997436"/>
              <a:ext cx="1111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2" name="Rectangle 79"/>
            <p:cNvSpPr>
              <a:spLocks noChangeArrowheads="1"/>
            </p:cNvSpPr>
            <p:nvPr/>
          </p:nvSpPr>
          <p:spPr bwMode="auto">
            <a:xfrm>
              <a:off x="3729005" y="5094273"/>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3" name="Rectangle 80"/>
            <p:cNvSpPr>
              <a:spLocks noChangeArrowheads="1"/>
            </p:cNvSpPr>
            <p:nvPr/>
          </p:nvSpPr>
          <p:spPr bwMode="auto">
            <a:xfrm>
              <a:off x="3729005" y="4997436"/>
              <a:ext cx="11113" cy="968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4" name="Rectangle 81"/>
            <p:cNvSpPr>
              <a:spLocks noChangeArrowheads="1"/>
            </p:cNvSpPr>
            <p:nvPr/>
          </p:nvSpPr>
          <p:spPr bwMode="auto">
            <a:xfrm>
              <a:off x="3533743" y="4779948"/>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5" name="Rectangle 82"/>
            <p:cNvSpPr>
              <a:spLocks noChangeArrowheads="1"/>
            </p:cNvSpPr>
            <p:nvPr/>
          </p:nvSpPr>
          <p:spPr bwMode="auto">
            <a:xfrm>
              <a:off x="3533743" y="499743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6" name="Rectangle 83"/>
            <p:cNvSpPr>
              <a:spLocks noChangeArrowheads="1"/>
            </p:cNvSpPr>
            <p:nvPr/>
          </p:nvSpPr>
          <p:spPr bwMode="auto">
            <a:xfrm>
              <a:off x="3533743" y="4779948"/>
              <a:ext cx="12700" cy="2174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7" name="Rectangle 84"/>
            <p:cNvSpPr>
              <a:spLocks noChangeArrowheads="1"/>
            </p:cNvSpPr>
            <p:nvPr/>
          </p:nvSpPr>
          <p:spPr bwMode="auto">
            <a:xfrm>
              <a:off x="3436905" y="4900598"/>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8" name="Rectangle 85"/>
            <p:cNvSpPr>
              <a:spLocks noChangeArrowheads="1"/>
            </p:cNvSpPr>
            <p:nvPr/>
          </p:nvSpPr>
          <p:spPr bwMode="auto">
            <a:xfrm>
              <a:off x="3533743" y="4900598"/>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89" name="Rectangle 86"/>
            <p:cNvSpPr>
              <a:spLocks noChangeArrowheads="1"/>
            </p:cNvSpPr>
            <p:nvPr/>
          </p:nvSpPr>
          <p:spPr bwMode="auto">
            <a:xfrm>
              <a:off x="3436905" y="4900598"/>
              <a:ext cx="9683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0" name="Rectangle 87"/>
            <p:cNvSpPr>
              <a:spLocks noChangeArrowheads="1"/>
            </p:cNvSpPr>
            <p:nvPr/>
          </p:nvSpPr>
          <p:spPr bwMode="auto">
            <a:xfrm>
              <a:off x="3606768" y="4137011"/>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1" name="Rectangle 88"/>
            <p:cNvSpPr>
              <a:spLocks noChangeArrowheads="1"/>
            </p:cNvSpPr>
            <p:nvPr/>
          </p:nvSpPr>
          <p:spPr bwMode="auto">
            <a:xfrm>
              <a:off x="3606768" y="445133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2" name="Rectangle 89"/>
            <p:cNvSpPr>
              <a:spLocks noChangeArrowheads="1"/>
            </p:cNvSpPr>
            <p:nvPr/>
          </p:nvSpPr>
          <p:spPr bwMode="auto">
            <a:xfrm>
              <a:off x="3606768" y="4137011"/>
              <a:ext cx="12700" cy="3143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3" name="Rectangle 90"/>
            <p:cNvSpPr>
              <a:spLocks noChangeArrowheads="1"/>
            </p:cNvSpPr>
            <p:nvPr/>
          </p:nvSpPr>
          <p:spPr bwMode="auto">
            <a:xfrm>
              <a:off x="3729005" y="4403711"/>
              <a:ext cx="1588"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4" name="Rectangle 91"/>
            <p:cNvSpPr>
              <a:spLocks noChangeArrowheads="1"/>
            </p:cNvSpPr>
            <p:nvPr/>
          </p:nvSpPr>
          <p:spPr bwMode="auto">
            <a:xfrm>
              <a:off x="3606768" y="4403711"/>
              <a:ext cx="122237"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5" name="Rectangle 92"/>
            <p:cNvSpPr>
              <a:spLocks noChangeArrowheads="1"/>
            </p:cNvSpPr>
            <p:nvPr/>
          </p:nvSpPr>
          <p:spPr bwMode="auto">
            <a:xfrm>
              <a:off x="3606768" y="4184636"/>
              <a:ext cx="12700" cy="2190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6" name="Rectangle 93"/>
            <p:cNvSpPr>
              <a:spLocks noChangeArrowheads="1"/>
            </p:cNvSpPr>
            <p:nvPr/>
          </p:nvSpPr>
          <p:spPr bwMode="auto">
            <a:xfrm>
              <a:off x="3729005" y="41846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7" name="Rectangle 94"/>
            <p:cNvSpPr>
              <a:spLocks noChangeArrowheads="1"/>
            </p:cNvSpPr>
            <p:nvPr/>
          </p:nvSpPr>
          <p:spPr bwMode="auto">
            <a:xfrm>
              <a:off x="3606768" y="4184636"/>
              <a:ext cx="12223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8" name="Rectangle 95"/>
            <p:cNvSpPr>
              <a:spLocks noChangeArrowheads="1"/>
            </p:cNvSpPr>
            <p:nvPr/>
          </p:nvSpPr>
          <p:spPr bwMode="auto">
            <a:xfrm>
              <a:off x="3729005" y="4184636"/>
              <a:ext cx="1111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99" name="Rectangle 96"/>
            <p:cNvSpPr>
              <a:spLocks noChangeArrowheads="1"/>
            </p:cNvSpPr>
            <p:nvPr/>
          </p:nvSpPr>
          <p:spPr bwMode="auto">
            <a:xfrm>
              <a:off x="3729005" y="4075098"/>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0" name="Rectangle 97"/>
            <p:cNvSpPr>
              <a:spLocks noChangeArrowheads="1"/>
            </p:cNvSpPr>
            <p:nvPr/>
          </p:nvSpPr>
          <p:spPr bwMode="auto">
            <a:xfrm>
              <a:off x="3729005" y="4075098"/>
              <a:ext cx="11113" cy="10953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1" name="Rectangle 98"/>
            <p:cNvSpPr>
              <a:spLocks noChangeArrowheads="1"/>
            </p:cNvSpPr>
            <p:nvPr/>
          </p:nvSpPr>
          <p:spPr bwMode="auto">
            <a:xfrm>
              <a:off x="3729005" y="4403711"/>
              <a:ext cx="1111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2" name="Rectangle 99"/>
            <p:cNvSpPr>
              <a:spLocks noChangeArrowheads="1"/>
            </p:cNvSpPr>
            <p:nvPr/>
          </p:nvSpPr>
          <p:spPr bwMode="auto">
            <a:xfrm>
              <a:off x="3729005" y="4500548"/>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3" name="Rectangle 100"/>
            <p:cNvSpPr>
              <a:spLocks noChangeArrowheads="1"/>
            </p:cNvSpPr>
            <p:nvPr/>
          </p:nvSpPr>
          <p:spPr bwMode="auto">
            <a:xfrm>
              <a:off x="3729005" y="4403711"/>
              <a:ext cx="11113" cy="968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4" name="Rectangle 101"/>
            <p:cNvSpPr>
              <a:spLocks noChangeArrowheads="1"/>
            </p:cNvSpPr>
            <p:nvPr/>
          </p:nvSpPr>
          <p:spPr bwMode="auto">
            <a:xfrm>
              <a:off x="3533743" y="418463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5" name="Rectangle 102"/>
            <p:cNvSpPr>
              <a:spLocks noChangeArrowheads="1"/>
            </p:cNvSpPr>
            <p:nvPr/>
          </p:nvSpPr>
          <p:spPr bwMode="auto">
            <a:xfrm>
              <a:off x="3533743" y="4403711"/>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6" name="Rectangle 103"/>
            <p:cNvSpPr>
              <a:spLocks noChangeArrowheads="1"/>
            </p:cNvSpPr>
            <p:nvPr/>
          </p:nvSpPr>
          <p:spPr bwMode="auto">
            <a:xfrm>
              <a:off x="3533743" y="4184636"/>
              <a:ext cx="12700" cy="2190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07" name="Freeform 104"/>
            <p:cNvSpPr/>
            <p:nvPr/>
          </p:nvSpPr>
          <p:spPr bwMode="auto">
            <a:xfrm>
              <a:off x="3460718" y="4257661"/>
              <a:ext cx="85725" cy="85725"/>
            </a:xfrm>
            <a:custGeom>
              <a:avLst/>
              <a:gdLst>
                <a:gd name="T0" fmla="*/ 115927204 w 54"/>
                <a:gd name="T1" fmla="*/ 57964396 h 54"/>
                <a:gd name="T2" fmla="*/ 98286885 w 54"/>
                <a:gd name="T3" fmla="*/ 20161251 h 54"/>
                <a:gd name="T4" fmla="*/ 98286885 w 54"/>
                <a:gd name="T5" fmla="*/ 37801552 h 54"/>
                <a:gd name="T6" fmla="*/ 98286885 w 54"/>
                <a:gd name="T7" fmla="*/ 37801552 h 54"/>
                <a:gd name="T8" fmla="*/ 57964396 w 54"/>
                <a:gd name="T9" fmla="*/ 20161251 h 54"/>
                <a:gd name="T10" fmla="*/ 57964396 w 54"/>
                <a:gd name="T11" fmla="*/ 20161251 h 54"/>
                <a:gd name="T12" fmla="*/ 57964396 w 54"/>
                <a:gd name="T13" fmla="*/ 20161251 h 54"/>
                <a:gd name="T14" fmla="*/ 20161251 w 54"/>
                <a:gd name="T15" fmla="*/ 37801552 h 54"/>
                <a:gd name="T16" fmla="*/ 40322501 w 54"/>
                <a:gd name="T17" fmla="*/ 20161251 h 54"/>
                <a:gd name="T18" fmla="*/ 40322501 w 54"/>
                <a:gd name="T19" fmla="*/ 20161251 h 54"/>
                <a:gd name="T20" fmla="*/ 20161251 w 54"/>
                <a:gd name="T21" fmla="*/ 57964396 h 54"/>
                <a:gd name="T22" fmla="*/ 20161251 w 54"/>
                <a:gd name="T23" fmla="*/ 57964396 h 54"/>
                <a:gd name="T24" fmla="*/ 20161251 w 54"/>
                <a:gd name="T25" fmla="*/ 57964396 h 54"/>
                <a:gd name="T26" fmla="*/ 40322501 w 54"/>
                <a:gd name="T27" fmla="*/ 95765935 h 54"/>
                <a:gd name="T28" fmla="*/ 20161251 w 54"/>
                <a:gd name="T29" fmla="*/ 95765935 h 54"/>
                <a:gd name="T30" fmla="*/ 20161251 w 54"/>
                <a:gd name="T31" fmla="*/ 95765935 h 54"/>
                <a:gd name="T32" fmla="*/ 57964396 w 54"/>
                <a:gd name="T33" fmla="*/ 115927204 h 54"/>
                <a:gd name="T34" fmla="*/ 57964396 w 54"/>
                <a:gd name="T35" fmla="*/ 115927204 h 54"/>
                <a:gd name="T36" fmla="*/ 57964396 w 54"/>
                <a:gd name="T37" fmla="*/ 115927204 h 54"/>
                <a:gd name="T38" fmla="*/ 98286885 w 54"/>
                <a:gd name="T39" fmla="*/ 95765935 h 54"/>
                <a:gd name="T40" fmla="*/ 98286885 w 54"/>
                <a:gd name="T41" fmla="*/ 95765935 h 54"/>
                <a:gd name="T42" fmla="*/ 98286885 w 54"/>
                <a:gd name="T43" fmla="*/ 95765935 h 54"/>
                <a:gd name="T44" fmla="*/ 115927204 w 54"/>
                <a:gd name="T45" fmla="*/ 57964396 h 54"/>
                <a:gd name="T46" fmla="*/ 115927204 w 54"/>
                <a:gd name="T47" fmla="*/ 57964396 h 54"/>
                <a:gd name="T48" fmla="*/ 136088449 w 54"/>
                <a:gd name="T49" fmla="*/ 57964396 h 54"/>
                <a:gd name="T50" fmla="*/ 136088449 w 54"/>
                <a:gd name="T51" fmla="*/ 57964396 h 54"/>
                <a:gd name="T52" fmla="*/ 115927204 w 54"/>
                <a:gd name="T53" fmla="*/ 95765935 h 54"/>
                <a:gd name="T54" fmla="*/ 115927204 w 54"/>
                <a:gd name="T55" fmla="*/ 95765935 h 54"/>
                <a:gd name="T56" fmla="*/ 98286885 w 54"/>
                <a:gd name="T57" fmla="*/ 115927204 h 54"/>
                <a:gd name="T58" fmla="*/ 57964396 w 54"/>
                <a:gd name="T59" fmla="*/ 136088449 h 54"/>
                <a:gd name="T60" fmla="*/ 57964396 w 54"/>
                <a:gd name="T61" fmla="*/ 136088449 h 54"/>
                <a:gd name="T62" fmla="*/ 57964396 w 54"/>
                <a:gd name="T63" fmla="*/ 136088449 h 54"/>
                <a:gd name="T64" fmla="*/ 20161251 w 54"/>
                <a:gd name="T65" fmla="*/ 115927204 h 54"/>
                <a:gd name="T66" fmla="*/ 20161251 w 54"/>
                <a:gd name="T67" fmla="*/ 115927204 h 54"/>
                <a:gd name="T68" fmla="*/ 20161251 w 54"/>
                <a:gd name="T69" fmla="*/ 95765935 h 54"/>
                <a:gd name="T70" fmla="*/ 0 w 54"/>
                <a:gd name="T71" fmla="*/ 57964396 h 54"/>
                <a:gd name="T72" fmla="*/ 0 w 54"/>
                <a:gd name="T73" fmla="*/ 57964396 h 54"/>
                <a:gd name="T74" fmla="*/ 0 w 54"/>
                <a:gd name="T75" fmla="*/ 57964396 h 54"/>
                <a:gd name="T76" fmla="*/ 20161251 w 54"/>
                <a:gd name="T77" fmla="*/ 20161251 h 54"/>
                <a:gd name="T78" fmla="*/ 20161251 w 54"/>
                <a:gd name="T79" fmla="*/ 20161251 h 54"/>
                <a:gd name="T80" fmla="*/ 20161251 w 54"/>
                <a:gd name="T81" fmla="*/ 20161251 h 54"/>
                <a:gd name="T82" fmla="*/ 57964396 w 54"/>
                <a:gd name="T83" fmla="*/ 0 h 54"/>
                <a:gd name="T84" fmla="*/ 57964396 w 54"/>
                <a:gd name="T85" fmla="*/ 0 h 54"/>
                <a:gd name="T86" fmla="*/ 57964396 w 54"/>
                <a:gd name="T87" fmla="*/ 0 h 54"/>
                <a:gd name="T88" fmla="*/ 98286885 w 54"/>
                <a:gd name="T89" fmla="*/ 20161251 h 54"/>
                <a:gd name="T90" fmla="*/ 98286885 w 54"/>
                <a:gd name="T91" fmla="*/ 20161251 h 54"/>
                <a:gd name="T92" fmla="*/ 115927204 w 54"/>
                <a:gd name="T93" fmla="*/ 20161251 h 54"/>
                <a:gd name="T94" fmla="*/ 136088449 w 54"/>
                <a:gd name="T95" fmla="*/ 57964396 h 54"/>
                <a:gd name="T96" fmla="*/ 115927204 w 54"/>
                <a:gd name="T97" fmla="*/ 57964396 h 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4"/>
                <a:gd name="T148" fmla="*/ 0 h 54"/>
                <a:gd name="T149" fmla="*/ 54 w 54"/>
                <a:gd name="T150" fmla="*/ 54 h 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4" h="54">
                  <a:moveTo>
                    <a:pt x="46" y="23"/>
                  </a:moveTo>
                  <a:lnTo>
                    <a:pt x="39" y="8"/>
                  </a:lnTo>
                  <a:lnTo>
                    <a:pt x="39" y="15"/>
                  </a:lnTo>
                  <a:lnTo>
                    <a:pt x="23" y="8"/>
                  </a:lnTo>
                  <a:lnTo>
                    <a:pt x="8" y="15"/>
                  </a:lnTo>
                  <a:lnTo>
                    <a:pt x="16" y="8"/>
                  </a:lnTo>
                  <a:lnTo>
                    <a:pt x="8" y="23"/>
                  </a:lnTo>
                  <a:lnTo>
                    <a:pt x="16" y="38"/>
                  </a:lnTo>
                  <a:lnTo>
                    <a:pt x="8" y="38"/>
                  </a:lnTo>
                  <a:lnTo>
                    <a:pt x="23" y="46"/>
                  </a:lnTo>
                  <a:lnTo>
                    <a:pt x="39" y="38"/>
                  </a:lnTo>
                  <a:lnTo>
                    <a:pt x="46" y="23"/>
                  </a:lnTo>
                  <a:lnTo>
                    <a:pt x="54" y="23"/>
                  </a:lnTo>
                  <a:lnTo>
                    <a:pt x="46" y="38"/>
                  </a:lnTo>
                  <a:lnTo>
                    <a:pt x="39" y="46"/>
                  </a:lnTo>
                  <a:lnTo>
                    <a:pt x="23" y="54"/>
                  </a:lnTo>
                  <a:lnTo>
                    <a:pt x="8" y="46"/>
                  </a:lnTo>
                  <a:lnTo>
                    <a:pt x="8" y="38"/>
                  </a:lnTo>
                  <a:lnTo>
                    <a:pt x="0" y="23"/>
                  </a:lnTo>
                  <a:lnTo>
                    <a:pt x="8" y="8"/>
                  </a:lnTo>
                  <a:lnTo>
                    <a:pt x="23" y="0"/>
                  </a:lnTo>
                  <a:lnTo>
                    <a:pt x="39" y="8"/>
                  </a:lnTo>
                  <a:lnTo>
                    <a:pt x="46" y="8"/>
                  </a:lnTo>
                  <a:lnTo>
                    <a:pt x="54" y="23"/>
                  </a:lnTo>
                  <a:lnTo>
                    <a:pt x="46"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08" name="Freeform 105"/>
            <p:cNvSpPr/>
            <p:nvPr/>
          </p:nvSpPr>
          <p:spPr bwMode="auto">
            <a:xfrm>
              <a:off x="3533743" y="4294173"/>
              <a:ext cx="12700" cy="1588"/>
            </a:xfrm>
            <a:custGeom>
              <a:avLst/>
              <a:gdLst>
                <a:gd name="T0" fmla="*/ 0 w 8"/>
                <a:gd name="T1" fmla="*/ 0 h 1588"/>
                <a:gd name="T2" fmla="*/ 0 w 8"/>
                <a:gd name="T3" fmla="*/ 0 h 1588"/>
                <a:gd name="T4" fmla="*/ 0 w 8"/>
                <a:gd name="T5" fmla="*/ 0 h 1588"/>
                <a:gd name="T6" fmla="*/ 20161247 w 8"/>
                <a:gd name="T7" fmla="*/ 0 h 1588"/>
                <a:gd name="T8" fmla="*/ 20161247 w 8"/>
                <a:gd name="T9" fmla="*/ 0 h 1588"/>
                <a:gd name="T10" fmla="*/ 201612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09" name="Rectangle 106"/>
            <p:cNvSpPr>
              <a:spLocks noChangeArrowheads="1"/>
            </p:cNvSpPr>
            <p:nvPr/>
          </p:nvSpPr>
          <p:spPr bwMode="auto">
            <a:xfrm>
              <a:off x="3389280" y="4294173"/>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0" name="Rectangle 107"/>
            <p:cNvSpPr>
              <a:spLocks noChangeArrowheads="1"/>
            </p:cNvSpPr>
            <p:nvPr/>
          </p:nvSpPr>
          <p:spPr bwMode="auto">
            <a:xfrm>
              <a:off x="3460718" y="4294173"/>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1" name="Rectangle 108"/>
            <p:cNvSpPr>
              <a:spLocks noChangeArrowheads="1"/>
            </p:cNvSpPr>
            <p:nvPr/>
          </p:nvSpPr>
          <p:spPr bwMode="auto">
            <a:xfrm>
              <a:off x="3389280" y="4294173"/>
              <a:ext cx="7143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2" name="Rectangle 109"/>
            <p:cNvSpPr>
              <a:spLocks noChangeArrowheads="1"/>
            </p:cNvSpPr>
            <p:nvPr/>
          </p:nvSpPr>
          <p:spPr bwMode="auto">
            <a:xfrm>
              <a:off x="4019518" y="4840273"/>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3" name="Rectangle 110"/>
            <p:cNvSpPr>
              <a:spLocks noChangeArrowheads="1"/>
            </p:cNvSpPr>
            <p:nvPr/>
          </p:nvSpPr>
          <p:spPr bwMode="auto">
            <a:xfrm>
              <a:off x="4019518" y="473073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4" name="Rectangle 111"/>
            <p:cNvSpPr>
              <a:spLocks noChangeArrowheads="1"/>
            </p:cNvSpPr>
            <p:nvPr/>
          </p:nvSpPr>
          <p:spPr bwMode="auto">
            <a:xfrm>
              <a:off x="4019518" y="4730736"/>
              <a:ext cx="12700" cy="1095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5" name="Rectangle 112"/>
            <p:cNvSpPr>
              <a:spLocks noChangeArrowheads="1"/>
            </p:cNvSpPr>
            <p:nvPr/>
          </p:nvSpPr>
          <p:spPr bwMode="auto">
            <a:xfrm>
              <a:off x="3911568" y="4730736"/>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6" name="Rectangle 114"/>
            <p:cNvSpPr>
              <a:spLocks noChangeArrowheads="1"/>
            </p:cNvSpPr>
            <p:nvPr/>
          </p:nvSpPr>
          <p:spPr bwMode="auto">
            <a:xfrm>
              <a:off x="3911568" y="4730736"/>
              <a:ext cx="2174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7" name="Rectangle 115"/>
            <p:cNvSpPr>
              <a:spLocks noChangeArrowheads="1"/>
            </p:cNvSpPr>
            <p:nvPr/>
          </p:nvSpPr>
          <p:spPr bwMode="auto">
            <a:xfrm>
              <a:off x="4019518" y="4597386"/>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8" name="Rectangle 116"/>
            <p:cNvSpPr>
              <a:spLocks noChangeArrowheads="1"/>
            </p:cNvSpPr>
            <p:nvPr/>
          </p:nvSpPr>
          <p:spPr bwMode="auto">
            <a:xfrm>
              <a:off x="4019518" y="4706923"/>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9" name="Rectangle 117"/>
            <p:cNvSpPr>
              <a:spLocks noChangeArrowheads="1"/>
            </p:cNvSpPr>
            <p:nvPr/>
          </p:nvSpPr>
          <p:spPr bwMode="auto">
            <a:xfrm>
              <a:off x="4019518" y="4597386"/>
              <a:ext cx="12700" cy="1095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20" name="Rectangle 118"/>
            <p:cNvSpPr>
              <a:spLocks noChangeArrowheads="1"/>
            </p:cNvSpPr>
            <p:nvPr/>
          </p:nvSpPr>
          <p:spPr bwMode="auto">
            <a:xfrm>
              <a:off x="3911568" y="4706923"/>
              <a:ext cx="1587"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21" name="Rectangle 120"/>
            <p:cNvSpPr>
              <a:spLocks noChangeArrowheads="1"/>
            </p:cNvSpPr>
            <p:nvPr/>
          </p:nvSpPr>
          <p:spPr bwMode="auto">
            <a:xfrm>
              <a:off x="3911568" y="4706923"/>
              <a:ext cx="217487"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22" name="Freeform 121"/>
            <p:cNvSpPr/>
            <p:nvPr/>
          </p:nvSpPr>
          <p:spPr bwMode="auto">
            <a:xfrm>
              <a:off x="3776630" y="5167298"/>
              <a:ext cx="12700" cy="12700"/>
            </a:xfrm>
            <a:custGeom>
              <a:avLst/>
              <a:gdLst>
                <a:gd name="T0" fmla="*/ 20161247 w 8"/>
                <a:gd name="T1" fmla="*/ 20161247 h 8"/>
                <a:gd name="T2" fmla="*/ 20161247 w 8"/>
                <a:gd name="T3" fmla="*/ 0 h 8"/>
                <a:gd name="T4" fmla="*/ 20161247 w 8"/>
                <a:gd name="T5" fmla="*/ 0 h 8"/>
                <a:gd name="T6" fmla="*/ 0 w 8"/>
                <a:gd name="T7" fmla="*/ 0 h 8"/>
                <a:gd name="T8" fmla="*/ 0 w 8"/>
                <a:gd name="T9" fmla="*/ 20161247 h 8"/>
                <a:gd name="T10" fmla="*/ 0 w 8"/>
                <a:gd name="T11" fmla="*/ 20161247 h 8"/>
                <a:gd name="T12" fmla="*/ 20161247 w 8"/>
                <a:gd name="T13" fmla="*/ 20161247 h 8"/>
                <a:gd name="T14" fmla="*/ 20161247 w 8"/>
                <a:gd name="T15" fmla="*/ 20161247 h 8"/>
                <a:gd name="T16" fmla="*/ 20161247 w 8"/>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8" y="8"/>
                  </a:moveTo>
                  <a:lnTo>
                    <a:pt x="8" y="0"/>
                  </a:lnTo>
                  <a:lnTo>
                    <a:pt x="0" y="0"/>
                  </a:lnTo>
                  <a:lnTo>
                    <a:pt x="0" y="8"/>
                  </a:lnTo>
                  <a:lnTo>
                    <a:pt x="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23" name="Freeform 122"/>
            <p:cNvSpPr/>
            <p:nvPr/>
          </p:nvSpPr>
          <p:spPr bwMode="auto">
            <a:xfrm>
              <a:off x="3668680" y="5167298"/>
              <a:ext cx="11113" cy="12700"/>
            </a:xfrm>
            <a:custGeom>
              <a:avLst/>
              <a:gdLst>
                <a:gd name="T0" fmla="*/ 17642683 w 7"/>
                <a:gd name="T1" fmla="*/ 20161247 h 8"/>
                <a:gd name="T2" fmla="*/ 17642683 w 7"/>
                <a:gd name="T3" fmla="*/ 0 h 8"/>
                <a:gd name="T4" fmla="*/ 17642683 w 7"/>
                <a:gd name="T5" fmla="*/ 0 h 8"/>
                <a:gd name="T6" fmla="*/ 0 w 7"/>
                <a:gd name="T7" fmla="*/ 0 h 8"/>
                <a:gd name="T8" fmla="*/ 0 w 7"/>
                <a:gd name="T9" fmla="*/ 20161247 h 8"/>
                <a:gd name="T10" fmla="*/ 0 w 7"/>
                <a:gd name="T11" fmla="*/ 20161247 h 8"/>
                <a:gd name="T12" fmla="*/ 17642683 w 7"/>
                <a:gd name="T13" fmla="*/ 20161247 h 8"/>
                <a:gd name="T14" fmla="*/ 17642683 w 7"/>
                <a:gd name="T15" fmla="*/ 20161247 h 8"/>
                <a:gd name="T16" fmla="*/ 17642683 w 7"/>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7" y="8"/>
                  </a:moveTo>
                  <a:lnTo>
                    <a:pt x="7" y="0"/>
                  </a:lnTo>
                  <a:lnTo>
                    <a:pt x="0" y="0"/>
                  </a:lnTo>
                  <a:lnTo>
                    <a:pt x="0" y="8"/>
                  </a:lnTo>
                  <a:lnTo>
                    <a:pt x="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24" name="Rectangle 123"/>
            <p:cNvSpPr>
              <a:spLocks noChangeArrowheads="1"/>
            </p:cNvSpPr>
            <p:nvPr/>
          </p:nvSpPr>
          <p:spPr bwMode="auto">
            <a:xfrm>
              <a:off x="3668680" y="5167298"/>
              <a:ext cx="10795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25" name="Freeform 124"/>
            <p:cNvSpPr/>
            <p:nvPr/>
          </p:nvSpPr>
          <p:spPr bwMode="auto">
            <a:xfrm>
              <a:off x="3838543" y="5130786"/>
              <a:ext cx="11112" cy="12700"/>
            </a:xfrm>
            <a:custGeom>
              <a:avLst/>
              <a:gdLst>
                <a:gd name="T0" fmla="*/ 17639508 w 7"/>
                <a:gd name="T1" fmla="*/ 20161247 h 8"/>
                <a:gd name="T2" fmla="*/ 17639508 w 7"/>
                <a:gd name="T3" fmla="*/ 0 h 8"/>
                <a:gd name="T4" fmla="*/ 17639508 w 7"/>
                <a:gd name="T5" fmla="*/ 0 h 8"/>
                <a:gd name="T6" fmla="*/ 0 w 7"/>
                <a:gd name="T7" fmla="*/ 0 h 8"/>
                <a:gd name="T8" fmla="*/ 0 w 7"/>
                <a:gd name="T9" fmla="*/ 20161247 h 8"/>
                <a:gd name="T10" fmla="*/ 0 w 7"/>
                <a:gd name="T11" fmla="*/ 20161247 h 8"/>
                <a:gd name="T12" fmla="*/ 17639508 w 7"/>
                <a:gd name="T13" fmla="*/ 20161247 h 8"/>
                <a:gd name="T14" fmla="*/ 17639508 w 7"/>
                <a:gd name="T15" fmla="*/ 20161247 h 8"/>
                <a:gd name="T16" fmla="*/ 17639508 w 7"/>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7" y="8"/>
                  </a:moveTo>
                  <a:lnTo>
                    <a:pt x="7" y="0"/>
                  </a:lnTo>
                  <a:lnTo>
                    <a:pt x="0" y="0"/>
                  </a:lnTo>
                  <a:lnTo>
                    <a:pt x="0" y="8"/>
                  </a:lnTo>
                  <a:lnTo>
                    <a:pt x="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26" name="Freeform 125"/>
            <p:cNvSpPr/>
            <p:nvPr/>
          </p:nvSpPr>
          <p:spPr bwMode="auto">
            <a:xfrm>
              <a:off x="3619468" y="5130786"/>
              <a:ext cx="12700" cy="12700"/>
            </a:xfrm>
            <a:custGeom>
              <a:avLst/>
              <a:gdLst>
                <a:gd name="T0" fmla="*/ 20161247 w 8"/>
                <a:gd name="T1" fmla="*/ 20161247 h 8"/>
                <a:gd name="T2" fmla="*/ 20161247 w 8"/>
                <a:gd name="T3" fmla="*/ 0 h 8"/>
                <a:gd name="T4" fmla="*/ 20161247 w 8"/>
                <a:gd name="T5" fmla="*/ 0 h 8"/>
                <a:gd name="T6" fmla="*/ 0 w 8"/>
                <a:gd name="T7" fmla="*/ 0 h 8"/>
                <a:gd name="T8" fmla="*/ 0 w 8"/>
                <a:gd name="T9" fmla="*/ 20161247 h 8"/>
                <a:gd name="T10" fmla="*/ 0 w 8"/>
                <a:gd name="T11" fmla="*/ 20161247 h 8"/>
                <a:gd name="T12" fmla="*/ 20161247 w 8"/>
                <a:gd name="T13" fmla="*/ 20161247 h 8"/>
                <a:gd name="T14" fmla="*/ 20161247 w 8"/>
                <a:gd name="T15" fmla="*/ 20161247 h 8"/>
                <a:gd name="T16" fmla="*/ 20161247 w 8"/>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8" y="8"/>
                  </a:moveTo>
                  <a:lnTo>
                    <a:pt x="8" y="0"/>
                  </a:lnTo>
                  <a:lnTo>
                    <a:pt x="0" y="0"/>
                  </a:lnTo>
                  <a:lnTo>
                    <a:pt x="0" y="8"/>
                  </a:lnTo>
                  <a:lnTo>
                    <a:pt x="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27" name="Rectangle 126"/>
            <p:cNvSpPr>
              <a:spLocks noChangeArrowheads="1"/>
            </p:cNvSpPr>
            <p:nvPr/>
          </p:nvSpPr>
          <p:spPr bwMode="auto">
            <a:xfrm>
              <a:off x="3619468" y="5130786"/>
              <a:ext cx="219075"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28" name="Freeform 127"/>
            <p:cNvSpPr/>
            <p:nvPr/>
          </p:nvSpPr>
          <p:spPr bwMode="auto">
            <a:xfrm>
              <a:off x="3886168" y="5094273"/>
              <a:ext cx="12700" cy="12700"/>
            </a:xfrm>
            <a:custGeom>
              <a:avLst/>
              <a:gdLst>
                <a:gd name="T0" fmla="*/ 20161247 w 8"/>
                <a:gd name="T1" fmla="*/ 20161247 h 8"/>
                <a:gd name="T2" fmla="*/ 20161247 w 8"/>
                <a:gd name="T3" fmla="*/ 0 h 8"/>
                <a:gd name="T4" fmla="*/ 20161247 w 8"/>
                <a:gd name="T5" fmla="*/ 0 h 8"/>
                <a:gd name="T6" fmla="*/ 0 w 8"/>
                <a:gd name="T7" fmla="*/ 0 h 8"/>
                <a:gd name="T8" fmla="*/ 0 w 8"/>
                <a:gd name="T9" fmla="*/ 20161247 h 8"/>
                <a:gd name="T10" fmla="*/ 0 w 8"/>
                <a:gd name="T11" fmla="*/ 20161247 h 8"/>
                <a:gd name="T12" fmla="*/ 20161247 w 8"/>
                <a:gd name="T13" fmla="*/ 20161247 h 8"/>
                <a:gd name="T14" fmla="*/ 20161247 w 8"/>
                <a:gd name="T15" fmla="*/ 20161247 h 8"/>
                <a:gd name="T16" fmla="*/ 20161247 w 8"/>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8" y="8"/>
                  </a:moveTo>
                  <a:lnTo>
                    <a:pt x="8" y="0"/>
                  </a:lnTo>
                  <a:lnTo>
                    <a:pt x="0" y="0"/>
                  </a:lnTo>
                  <a:lnTo>
                    <a:pt x="0" y="8"/>
                  </a:lnTo>
                  <a:lnTo>
                    <a:pt x="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29" name="Freeform 128"/>
            <p:cNvSpPr/>
            <p:nvPr/>
          </p:nvSpPr>
          <p:spPr bwMode="auto">
            <a:xfrm>
              <a:off x="3559143" y="5094273"/>
              <a:ext cx="11112" cy="12700"/>
            </a:xfrm>
            <a:custGeom>
              <a:avLst/>
              <a:gdLst>
                <a:gd name="T0" fmla="*/ 17639508 w 7"/>
                <a:gd name="T1" fmla="*/ 20161247 h 8"/>
                <a:gd name="T2" fmla="*/ 17639508 w 7"/>
                <a:gd name="T3" fmla="*/ 0 h 8"/>
                <a:gd name="T4" fmla="*/ 17639508 w 7"/>
                <a:gd name="T5" fmla="*/ 0 h 8"/>
                <a:gd name="T6" fmla="*/ 0 w 7"/>
                <a:gd name="T7" fmla="*/ 0 h 8"/>
                <a:gd name="T8" fmla="*/ 0 w 7"/>
                <a:gd name="T9" fmla="*/ 20161247 h 8"/>
                <a:gd name="T10" fmla="*/ 0 w 7"/>
                <a:gd name="T11" fmla="*/ 20161247 h 8"/>
                <a:gd name="T12" fmla="*/ 17639508 w 7"/>
                <a:gd name="T13" fmla="*/ 20161247 h 8"/>
                <a:gd name="T14" fmla="*/ 17639508 w 7"/>
                <a:gd name="T15" fmla="*/ 20161247 h 8"/>
                <a:gd name="T16" fmla="*/ 17639508 w 7"/>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7" y="8"/>
                  </a:moveTo>
                  <a:lnTo>
                    <a:pt x="7" y="0"/>
                  </a:lnTo>
                  <a:lnTo>
                    <a:pt x="0" y="0"/>
                  </a:lnTo>
                  <a:lnTo>
                    <a:pt x="0" y="8"/>
                  </a:lnTo>
                  <a:lnTo>
                    <a:pt x="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30" name="Rectangle 129"/>
            <p:cNvSpPr>
              <a:spLocks noChangeArrowheads="1"/>
            </p:cNvSpPr>
            <p:nvPr/>
          </p:nvSpPr>
          <p:spPr bwMode="auto">
            <a:xfrm>
              <a:off x="3559143" y="5094273"/>
              <a:ext cx="327025"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31" name="Freeform 130"/>
            <p:cNvSpPr/>
            <p:nvPr/>
          </p:nvSpPr>
          <p:spPr bwMode="auto">
            <a:xfrm>
              <a:off x="4068730" y="4889486"/>
              <a:ext cx="12700" cy="11112"/>
            </a:xfrm>
            <a:custGeom>
              <a:avLst/>
              <a:gdLst>
                <a:gd name="T0" fmla="*/ 20161247 w 8"/>
                <a:gd name="T1" fmla="*/ 17639508 h 7"/>
                <a:gd name="T2" fmla="*/ 20161247 w 8"/>
                <a:gd name="T3" fmla="*/ 0 h 7"/>
                <a:gd name="T4" fmla="*/ 20161247 w 8"/>
                <a:gd name="T5" fmla="*/ 0 h 7"/>
                <a:gd name="T6" fmla="*/ 0 w 8"/>
                <a:gd name="T7" fmla="*/ 0 h 7"/>
                <a:gd name="T8" fmla="*/ 0 w 8"/>
                <a:gd name="T9" fmla="*/ 17639508 h 7"/>
                <a:gd name="T10" fmla="*/ 0 w 8"/>
                <a:gd name="T11" fmla="*/ 17639508 h 7"/>
                <a:gd name="T12" fmla="*/ 20161247 w 8"/>
                <a:gd name="T13" fmla="*/ 17639508 h 7"/>
                <a:gd name="T14" fmla="*/ 20161247 w 8"/>
                <a:gd name="T15" fmla="*/ 17639508 h 7"/>
                <a:gd name="T16" fmla="*/ 20161247 w 8"/>
                <a:gd name="T17" fmla="*/ 1763950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
                <a:gd name="T29" fmla="*/ 8 w 8"/>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
                  <a:moveTo>
                    <a:pt x="8" y="7"/>
                  </a:moveTo>
                  <a:lnTo>
                    <a:pt x="8" y="0"/>
                  </a:lnTo>
                  <a:lnTo>
                    <a:pt x="0" y="0"/>
                  </a:lnTo>
                  <a:lnTo>
                    <a:pt x="0" y="7"/>
                  </a:lnTo>
                  <a:lnTo>
                    <a:pt x="8"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32" name="Freeform 131"/>
            <p:cNvSpPr/>
            <p:nvPr/>
          </p:nvSpPr>
          <p:spPr bwMode="auto">
            <a:xfrm>
              <a:off x="3971893" y="4889486"/>
              <a:ext cx="12700" cy="11112"/>
            </a:xfrm>
            <a:custGeom>
              <a:avLst/>
              <a:gdLst>
                <a:gd name="T0" fmla="*/ 20161247 w 8"/>
                <a:gd name="T1" fmla="*/ 17639508 h 7"/>
                <a:gd name="T2" fmla="*/ 20161247 w 8"/>
                <a:gd name="T3" fmla="*/ 0 h 7"/>
                <a:gd name="T4" fmla="*/ 20161247 w 8"/>
                <a:gd name="T5" fmla="*/ 0 h 7"/>
                <a:gd name="T6" fmla="*/ 0 w 8"/>
                <a:gd name="T7" fmla="*/ 0 h 7"/>
                <a:gd name="T8" fmla="*/ 0 w 8"/>
                <a:gd name="T9" fmla="*/ 17639508 h 7"/>
                <a:gd name="T10" fmla="*/ 0 w 8"/>
                <a:gd name="T11" fmla="*/ 17639508 h 7"/>
                <a:gd name="T12" fmla="*/ 20161247 w 8"/>
                <a:gd name="T13" fmla="*/ 17639508 h 7"/>
                <a:gd name="T14" fmla="*/ 20161247 w 8"/>
                <a:gd name="T15" fmla="*/ 17639508 h 7"/>
                <a:gd name="T16" fmla="*/ 20161247 w 8"/>
                <a:gd name="T17" fmla="*/ 1763950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
                <a:gd name="T29" fmla="*/ 8 w 8"/>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
                  <a:moveTo>
                    <a:pt x="8" y="7"/>
                  </a:moveTo>
                  <a:lnTo>
                    <a:pt x="8" y="0"/>
                  </a:lnTo>
                  <a:lnTo>
                    <a:pt x="0" y="0"/>
                  </a:lnTo>
                  <a:lnTo>
                    <a:pt x="0" y="7"/>
                  </a:lnTo>
                  <a:lnTo>
                    <a:pt x="8"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33" name="Rectangle 132"/>
            <p:cNvSpPr>
              <a:spLocks noChangeArrowheads="1"/>
            </p:cNvSpPr>
            <p:nvPr/>
          </p:nvSpPr>
          <p:spPr bwMode="auto">
            <a:xfrm>
              <a:off x="3971893" y="4889486"/>
              <a:ext cx="96837"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34" name="Freeform 134"/>
            <p:cNvSpPr/>
            <p:nvPr/>
          </p:nvSpPr>
          <p:spPr bwMode="auto">
            <a:xfrm>
              <a:off x="3935380" y="4864086"/>
              <a:ext cx="12700" cy="12700"/>
            </a:xfrm>
            <a:custGeom>
              <a:avLst/>
              <a:gdLst>
                <a:gd name="T0" fmla="*/ 20161247 w 8"/>
                <a:gd name="T1" fmla="*/ 20161247 h 8"/>
                <a:gd name="T2" fmla="*/ 20161247 w 8"/>
                <a:gd name="T3" fmla="*/ 0 h 8"/>
                <a:gd name="T4" fmla="*/ 20161247 w 8"/>
                <a:gd name="T5" fmla="*/ 0 h 8"/>
                <a:gd name="T6" fmla="*/ 0 w 8"/>
                <a:gd name="T7" fmla="*/ 0 h 8"/>
                <a:gd name="T8" fmla="*/ 0 w 8"/>
                <a:gd name="T9" fmla="*/ 20161247 h 8"/>
                <a:gd name="T10" fmla="*/ 0 w 8"/>
                <a:gd name="T11" fmla="*/ 20161247 h 8"/>
                <a:gd name="T12" fmla="*/ 20161247 w 8"/>
                <a:gd name="T13" fmla="*/ 20161247 h 8"/>
                <a:gd name="T14" fmla="*/ 20161247 w 8"/>
                <a:gd name="T15" fmla="*/ 20161247 h 8"/>
                <a:gd name="T16" fmla="*/ 20161247 w 8"/>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8" y="8"/>
                  </a:moveTo>
                  <a:lnTo>
                    <a:pt x="8" y="0"/>
                  </a:lnTo>
                  <a:lnTo>
                    <a:pt x="0" y="0"/>
                  </a:lnTo>
                  <a:lnTo>
                    <a:pt x="0" y="8"/>
                  </a:lnTo>
                  <a:lnTo>
                    <a:pt x="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35" name="Rectangle 135"/>
            <p:cNvSpPr>
              <a:spLocks noChangeArrowheads="1"/>
            </p:cNvSpPr>
            <p:nvPr/>
          </p:nvSpPr>
          <p:spPr bwMode="auto">
            <a:xfrm>
              <a:off x="3935380" y="4864086"/>
              <a:ext cx="182563"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36" name="Freeform 137"/>
            <p:cNvSpPr/>
            <p:nvPr/>
          </p:nvSpPr>
          <p:spPr bwMode="auto">
            <a:xfrm>
              <a:off x="3886168" y="4840273"/>
              <a:ext cx="12700" cy="12700"/>
            </a:xfrm>
            <a:custGeom>
              <a:avLst/>
              <a:gdLst>
                <a:gd name="T0" fmla="*/ 20161247 w 8"/>
                <a:gd name="T1" fmla="*/ 20161247 h 8"/>
                <a:gd name="T2" fmla="*/ 20161247 w 8"/>
                <a:gd name="T3" fmla="*/ 0 h 8"/>
                <a:gd name="T4" fmla="*/ 20161247 w 8"/>
                <a:gd name="T5" fmla="*/ 0 h 8"/>
                <a:gd name="T6" fmla="*/ 0 w 8"/>
                <a:gd name="T7" fmla="*/ 0 h 8"/>
                <a:gd name="T8" fmla="*/ 0 w 8"/>
                <a:gd name="T9" fmla="*/ 20161247 h 8"/>
                <a:gd name="T10" fmla="*/ 0 w 8"/>
                <a:gd name="T11" fmla="*/ 20161247 h 8"/>
                <a:gd name="T12" fmla="*/ 20161247 w 8"/>
                <a:gd name="T13" fmla="*/ 20161247 h 8"/>
                <a:gd name="T14" fmla="*/ 20161247 w 8"/>
                <a:gd name="T15" fmla="*/ 20161247 h 8"/>
                <a:gd name="T16" fmla="*/ 20161247 w 8"/>
                <a:gd name="T17" fmla="*/ 201612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8" y="8"/>
                  </a:moveTo>
                  <a:lnTo>
                    <a:pt x="8" y="0"/>
                  </a:lnTo>
                  <a:lnTo>
                    <a:pt x="0" y="0"/>
                  </a:lnTo>
                  <a:lnTo>
                    <a:pt x="0" y="8"/>
                  </a:lnTo>
                  <a:lnTo>
                    <a:pt x="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37" name="Rectangle 138"/>
            <p:cNvSpPr>
              <a:spLocks noChangeArrowheads="1"/>
            </p:cNvSpPr>
            <p:nvPr/>
          </p:nvSpPr>
          <p:spPr bwMode="auto">
            <a:xfrm>
              <a:off x="3886168" y="4840273"/>
              <a:ext cx="2682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38" name="Rectangle 139"/>
            <p:cNvSpPr>
              <a:spLocks noChangeArrowheads="1"/>
            </p:cNvSpPr>
            <p:nvPr/>
          </p:nvSpPr>
          <p:spPr bwMode="auto">
            <a:xfrm>
              <a:off x="3729005" y="45973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39" name="Rectangle 140"/>
            <p:cNvSpPr>
              <a:spLocks noChangeArrowheads="1"/>
            </p:cNvSpPr>
            <p:nvPr/>
          </p:nvSpPr>
          <p:spPr bwMode="auto">
            <a:xfrm>
              <a:off x="4202080" y="45973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0" name="Rectangle 141"/>
            <p:cNvSpPr>
              <a:spLocks noChangeArrowheads="1"/>
            </p:cNvSpPr>
            <p:nvPr/>
          </p:nvSpPr>
          <p:spPr bwMode="auto">
            <a:xfrm>
              <a:off x="3729005" y="4597386"/>
              <a:ext cx="473075"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1" name="Rectangle 142"/>
            <p:cNvSpPr>
              <a:spLocks noChangeArrowheads="1"/>
            </p:cNvSpPr>
            <p:nvPr/>
          </p:nvSpPr>
          <p:spPr bwMode="auto">
            <a:xfrm>
              <a:off x="3729005" y="4487848"/>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2" name="Rectangle 143"/>
            <p:cNvSpPr>
              <a:spLocks noChangeArrowheads="1"/>
            </p:cNvSpPr>
            <p:nvPr/>
          </p:nvSpPr>
          <p:spPr bwMode="auto">
            <a:xfrm>
              <a:off x="3729005" y="4694223"/>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3" name="Rectangle 144"/>
            <p:cNvSpPr>
              <a:spLocks noChangeArrowheads="1"/>
            </p:cNvSpPr>
            <p:nvPr/>
          </p:nvSpPr>
          <p:spPr bwMode="auto">
            <a:xfrm>
              <a:off x="3729005" y="4487848"/>
              <a:ext cx="11113" cy="2063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4" name="Rectangle 145"/>
            <p:cNvSpPr>
              <a:spLocks noChangeArrowheads="1"/>
            </p:cNvSpPr>
            <p:nvPr/>
          </p:nvSpPr>
          <p:spPr bwMode="auto">
            <a:xfrm>
              <a:off x="3449605" y="4900598"/>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5" name="Rectangle 146"/>
            <p:cNvSpPr>
              <a:spLocks noChangeArrowheads="1"/>
            </p:cNvSpPr>
            <p:nvPr/>
          </p:nvSpPr>
          <p:spPr bwMode="auto">
            <a:xfrm>
              <a:off x="3389280" y="4900598"/>
              <a:ext cx="60325"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6" name="Rectangle 147"/>
            <p:cNvSpPr>
              <a:spLocks noChangeArrowheads="1"/>
            </p:cNvSpPr>
            <p:nvPr/>
          </p:nvSpPr>
          <p:spPr bwMode="auto">
            <a:xfrm>
              <a:off x="3389280" y="4294173"/>
              <a:ext cx="1111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7" name="Rectangle 148"/>
            <p:cNvSpPr>
              <a:spLocks noChangeArrowheads="1"/>
            </p:cNvSpPr>
            <p:nvPr/>
          </p:nvSpPr>
          <p:spPr bwMode="auto">
            <a:xfrm>
              <a:off x="3389280" y="4294173"/>
              <a:ext cx="11113" cy="6064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8" name="Rectangle 149"/>
            <p:cNvSpPr>
              <a:spLocks noChangeArrowheads="1"/>
            </p:cNvSpPr>
            <p:nvPr/>
          </p:nvSpPr>
          <p:spPr bwMode="auto">
            <a:xfrm>
              <a:off x="3194018" y="4597386"/>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9" name="Rectangle 150"/>
            <p:cNvSpPr>
              <a:spLocks noChangeArrowheads="1"/>
            </p:cNvSpPr>
            <p:nvPr/>
          </p:nvSpPr>
          <p:spPr bwMode="auto">
            <a:xfrm>
              <a:off x="3389280" y="45973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50" name="Rectangle 151"/>
            <p:cNvSpPr>
              <a:spLocks noChangeArrowheads="1"/>
            </p:cNvSpPr>
            <p:nvPr/>
          </p:nvSpPr>
          <p:spPr bwMode="auto">
            <a:xfrm>
              <a:off x="3194018" y="4597386"/>
              <a:ext cx="195262"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51" name="Rectangle 152"/>
            <p:cNvSpPr>
              <a:spLocks noChangeArrowheads="1"/>
            </p:cNvSpPr>
            <p:nvPr/>
          </p:nvSpPr>
          <p:spPr bwMode="auto">
            <a:xfrm>
              <a:off x="3655980" y="4075098"/>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52" name="Rectangle 153"/>
            <p:cNvSpPr>
              <a:spLocks noChangeArrowheads="1"/>
            </p:cNvSpPr>
            <p:nvPr/>
          </p:nvSpPr>
          <p:spPr bwMode="auto">
            <a:xfrm>
              <a:off x="3813143" y="4075098"/>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53" name="Rectangle 154"/>
            <p:cNvSpPr>
              <a:spLocks noChangeArrowheads="1"/>
            </p:cNvSpPr>
            <p:nvPr/>
          </p:nvSpPr>
          <p:spPr bwMode="auto">
            <a:xfrm>
              <a:off x="3655980" y="4075098"/>
              <a:ext cx="157163"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54" name="Freeform 155"/>
            <p:cNvSpPr/>
            <p:nvPr/>
          </p:nvSpPr>
          <p:spPr bwMode="auto">
            <a:xfrm>
              <a:off x="3716305" y="4584686"/>
              <a:ext cx="23813" cy="25400"/>
            </a:xfrm>
            <a:custGeom>
              <a:avLst/>
              <a:gdLst>
                <a:gd name="T0" fmla="*/ 37803934 w 15"/>
                <a:gd name="T1" fmla="*/ 20161247 h 16"/>
                <a:gd name="T2" fmla="*/ 37803934 w 15"/>
                <a:gd name="T3" fmla="*/ 20161247 h 16"/>
                <a:gd name="T4" fmla="*/ 20161674 w 15"/>
                <a:gd name="T5" fmla="*/ 0 h 16"/>
                <a:gd name="T6" fmla="*/ 0 w 15"/>
                <a:gd name="T7" fmla="*/ 20161247 h 16"/>
                <a:gd name="T8" fmla="*/ 0 w 15"/>
                <a:gd name="T9" fmla="*/ 20161247 h 16"/>
                <a:gd name="T10" fmla="*/ 0 w 15"/>
                <a:gd name="T11" fmla="*/ 40322493 h 16"/>
                <a:gd name="T12" fmla="*/ 20161674 w 15"/>
                <a:gd name="T13" fmla="*/ 40322493 h 16"/>
                <a:gd name="T14" fmla="*/ 37803934 w 15"/>
                <a:gd name="T15" fmla="*/ 40322493 h 16"/>
                <a:gd name="T16" fmla="*/ 37803934 w 15"/>
                <a:gd name="T17" fmla="*/ 201612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15" y="8"/>
                  </a:moveTo>
                  <a:lnTo>
                    <a:pt x="15" y="8"/>
                  </a:lnTo>
                  <a:lnTo>
                    <a:pt x="8" y="0"/>
                  </a:lnTo>
                  <a:lnTo>
                    <a:pt x="0" y="8"/>
                  </a:lnTo>
                  <a:lnTo>
                    <a:pt x="0" y="16"/>
                  </a:lnTo>
                  <a:lnTo>
                    <a:pt x="8" y="16"/>
                  </a:lnTo>
                  <a:lnTo>
                    <a:pt x="15" y="16"/>
                  </a:lnTo>
                  <a:lnTo>
                    <a:pt x="1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55" name="Freeform 156"/>
            <p:cNvSpPr/>
            <p:nvPr/>
          </p:nvSpPr>
          <p:spPr bwMode="auto">
            <a:xfrm>
              <a:off x="3716305" y="4584686"/>
              <a:ext cx="36513" cy="36512"/>
            </a:xfrm>
            <a:custGeom>
              <a:avLst/>
              <a:gdLst>
                <a:gd name="T0" fmla="*/ 57965187 w 23"/>
                <a:gd name="T1" fmla="*/ 20160973 h 23"/>
                <a:gd name="T2" fmla="*/ 57965187 w 23"/>
                <a:gd name="T3" fmla="*/ 20160973 h 23"/>
                <a:gd name="T4" fmla="*/ 37803655 w 23"/>
                <a:gd name="T5" fmla="*/ 40321947 h 23"/>
                <a:gd name="T6" fmla="*/ 37803655 w 23"/>
                <a:gd name="T7" fmla="*/ 40321947 h 23"/>
                <a:gd name="T8" fmla="*/ 20161526 w 23"/>
                <a:gd name="T9" fmla="*/ 20160973 h 23"/>
                <a:gd name="T10" fmla="*/ 37803655 w 23"/>
                <a:gd name="T11" fmla="*/ 20160973 h 23"/>
                <a:gd name="T12" fmla="*/ 37803655 w 23"/>
                <a:gd name="T13" fmla="*/ 20160973 h 23"/>
                <a:gd name="T14" fmla="*/ 20161526 w 23"/>
                <a:gd name="T15" fmla="*/ 40321947 h 23"/>
                <a:gd name="T16" fmla="*/ 20161526 w 23"/>
                <a:gd name="T17" fmla="*/ 40321947 h 23"/>
                <a:gd name="T18" fmla="*/ 20161526 w 23"/>
                <a:gd name="T19" fmla="*/ 40321947 h 23"/>
                <a:gd name="T20" fmla="*/ 20161526 w 23"/>
                <a:gd name="T21" fmla="*/ 40321947 h 23"/>
                <a:gd name="T22" fmla="*/ 20161526 w 23"/>
                <a:gd name="T23" fmla="*/ 20160973 h 23"/>
                <a:gd name="T24" fmla="*/ 20161526 w 23"/>
                <a:gd name="T25" fmla="*/ 20160973 h 23"/>
                <a:gd name="T26" fmla="*/ 20161526 w 23"/>
                <a:gd name="T27" fmla="*/ 40321947 h 23"/>
                <a:gd name="T28" fmla="*/ 0 w 23"/>
                <a:gd name="T29" fmla="*/ 40321947 h 23"/>
                <a:gd name="T30" fmla="*/ 0 w 23"/>
                <a:gd name="T31" fmla="*/ 40321947 h 23"/>
                <a:gd name="T32" fmla="*/ 20161526 w 23"/>
                <a:gd name="T33" fmla="*/ 40321947 h 23"/>
                <a:gd name="T34" fmla="*/ 20161526 w 23"/>
                <a:gd name="T35" fmla="*/ 40321947 h 23"/>
                <a:gd name="T36" fmla="*/ 20161526 w 23"/>
                <a:gd name="T37" fmla="*/ 40321947 h 23"/>
                <a:gd name="T38" fmla="*/ 37803655 w 23"/>
                <a:gd name="T39" fmla="*/ 40321947 h 23"/>
                <a:gd name="T40" fmla="*/ 37803655 w 23"/>
                <a:gd name="T41" fmla="*/ 40321947 h 23"/>
                <a:gd name="T42" fmla="*/ 37803655 w 23"/>
                <a:gd name="T43" fmla="*/ 40321947 h 23"/>
                <a:gd name="T44" fmla="*/ 37803655 w 23"/>
                <a:gd name="T45" fmla="*/ 20160973 h 23"/>
                <a:gd name="T46" fmla="*/ 37803655 w 23"/>
                <a:gd name="T47" fmla="*/ 20160973 h 23"/>
                <a:gd name="T48" fmla="*/ 57965187 w 23"/>
                <a:gd name="T49" fmla="*/ 20160973 h 23"/>
                <a:gd name="T50" fmla="*/ 57965187 w 23"/>
                <a:gd name="T51" fmla="*/ 20160973 h 23"/>
                <a:gd name="T52" fmla="*/ 57965187 w 23"/>
                <a:gd name="T53" fmla="*/ 40321947 h 23"/>
                <a:gd name="T54" fmla="*/ 57965187 w 23"/>
                <a:gd name="T55" fmla="*/ 40321947 h 23"/>
                <a:gd name="T56" fmla="*/ 37803655 w 23"/>
                <a:gd name="T57" fmla="*/ 57962012 h 23"/>
                <a:gd name="T58" fmla="*/ 20161526 w 23"/>
                <a:gd name="T59" fmla="*/ 57962012 h 23"/>
                <a:gd name="T60" fmla="*/ 20161526 w 23"/>
                <a:gd name="T61" fmla="*/ 57962012 h 23"/>
                <a:gd name="T62" fmla="*/ 20161526 w 23"/>
                <a:gd name="T63" fmla="*/ 57962012 h 23"/>
                <a:gd name="T64" fmla="*/ 0 w 23"/>
                <a:gd name="T65" fmla="*/ 57962012 h 23"/>
                <a:gd name="T66" fmla="*/ 0 w 23"/>
                <a:gd name="T67" fmla="*/ 57962012 h 23"/>
                <a:gd name="T68" fmla="*/ 0 w 23"/>
                <a:gd name="T69" fmla="*/ 40321947 h 23"/>
                <a:gd name="T70" fmla="*/ 0 w 23"/>
                <a:gd name="T71" fmla="*/ 20160973 h 23"/>
                <a:gd name="T72" fmla="*/ 0 w 23"/>
                <a:gd name="T73" fmla="*/ 20160973 h 23"/>
                <a:gd name="T74" fmla="*/ 0 w 23"/>
                <a:gd name="T75" fmla="*/ 20160973 h 23"/>
                <a:gd name="T76" fmla="*/ 0 w 23"/>
                <a:gd name="T77" fmla="*/ 20160973 h 23"/>
                <a:gd name="T78" fmla="*/ 0 w 23"/>
                <a:gd name="T79" fmla="*/ 20160973 h 23"/>
                <a:gd name="T80" fmla="*/ 0 w 23"/>
                <a:gd name="T81" fmla="*/ 20160973 h 23"/>
                <a:gd name="T82" fmla="*/ 20161526 w 23"/>
                <a:gd name="T83" fmla="*/ 0 h 23"/>
                <a:gd name="T84" fmla="*/ 20161526 w 23"/>
                <a:gd name="T85" fmla="*/ 0 h 23"/>
                <a:gd name="T86" fmla="*/ 37803655 w 23"/>
                <a:gd name="T87" fmla="*/ 0 h 23"/>
                <a:gd name="T88" fmla="*/ 57965187 w 23"/>
                <a:gd name="T89" fmla="*/ 20160973 h 23"/>
                <a:gd name="T90" fmla="*/ 57965187 w 23"/>
                <a:gd name="T91" fmla="*/ 20160973 h 23"/>
                <a:gd name="T92" fmla="*/ 37803655 w 23"/>
                <a:gd name="T93" fmla="*/ 20160973 h 23"/>
                <a:gd name="T94" fmla="*/ 37803655 w 23"/>
                <a:gd name="T95" fmla="*/ 20160973 h 23"/>
                <a:gd name="T96" fmla="*/ 57965187 w 23"/>
                <a:gd name="T97" fmla="*/ 20160973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3"/>
                <a:gd name="T149" fmla="*/ 23 w 23"/>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3">
                  <a:moveTo>
                    <a:pt x="23" y="8"/>
                  </a:moveTo>
                  <a:lnTo>
                    <a:pt x="23" y="8"/>
                  </a:lnTo>
                  <a:lnTo>
                    <a:pt x="15" y="16"/>
                  </a:lnTo>
                  <a:lnTo>
                    <a:pt x="8" y="8"/>
                  </a:lnTo>
                  <a:lnTo>
                    <a:pt x="15" y="8"/>
                  </a:lnTo>
                  <a:lnTo>
                    <a:pt x="8" y="16"/>
                  </a:lnTo>
                  <a:lnTo>
                    <a:pt x="8" y="8"/>
                  </a:lnTo>
                  <a:lnTo>
                    <a:pt x="8" y="16"/>
                  </a:lnTo>
                  <a:lnTo>
                    <a:pt x="0" y="16"/>
                  </a:lnTo>
                  <a:lnTo>
                    <a:pt x="8" y="16"/>
                  </a:lnTo>
                  <a:lnTo>
                    <a:pt x="15" y="16"/>
                  </a:lnTo>
                  <a:lnTo>
                    <a:pt x="15" y="8"/>
                  </a:lnTo>
                  <a:lnTo>
                    <a:pt x="23" y="8"/>
                  </a:lnTo>
                  <a:lnTo>
                    <a:pt x="23" y="16"/>
                  </a:lnTo>
                  <a:lnTo>
                    <a:pt x="15" y="23"/>
                  </a:lnTo>
                  <a:lnTo>
                    <a:pt x="8" y="23"/>
                  </a:lnTo>
                  <a:lnTo>
                    <a:pt x="0" y="23"/>
                  </a:lnTo>
                  <a:lnTo>
                    <a:pt x="0" y="16"/>
                  </a:lnTo>
                  <a:lnTo>
                    <a:pt x="0" y="8"/>
                  </a:lnTo>
                  <a:lnTo>
                    <a:pt x="8" y="0"/>
                  </a:lnTo>
                  <a:lnTo>
                    <a:pt x="15" y="0"/>
                  </a:lnTo>
                  <a:lnTo>
                    <a:pt x="23" y="8"/>
                  </a:lnTo>
                  <a:lnTo>
                    <a:pt x="15" y="8"/>
                  </a:lnTo>
                  <a:lnTo>
                    <a:pt x="23"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56" name="Freeform 157"/>
            <p:cNvSpPr/>
            <p:nvPr/>
          </p:nvSpPr>
          <p:spPr bwMode="auto">
            <a:xfrm>
              <a:off x="3740118" y="4597386"/>
              <a:ext cx="12700" cy="1587"/>
            </a:xfrm>
            <a:custGeom>
              <a:avLst/>
              <a:gdLst>
                <a:gd name="T0" fmla="*/ 0 w 8"/>
                <a:gd name="T1" fmla="*/ 0 h 1587"/>
                <a:gd name="T2" fmla="*/ 0 w 8"/>
                <a:gd name="T3" fmla="*/ 0 h 1587"/>
                <a:gd name="T4" fmla="*/ 0 w 8"/>
                <a:gd name="T5" fmla="*/ 0 h 1587"/>
                <a:gd name="T6" fmla="*/ 20161247 w 8"/>
                <a:gd name="T7" fmla="*/ 0 h 1587"/>
                <a:gd name="T8" fmla="*/ 20161247 w 8"/>
                <a:gd name="T9" fmla="*/ 0 h 1587"/>
                <a:gd name="T10" fmla="*/ 20161247 w 8"/>
                <a:gd name="T11" fmla="*/ 0 h 1587"/>
                <a:gd name="T12" fmla="*/ 0 w 8"/>
                <a:gd name="T13" fmla="*/ 0 h 1587"/>
                <a:gd name="T14" fmla="*/ 0 60000 65536"/>
                <a:gd name="T15" fmla="*/ 0 60000 65536"/>
                <a:gd name="T16" fmla="*/ 0 60000 65536"/>
                <a:gd name="T17" fmla="*/ 0 60000 65536"/>
                <a:gd name="T18" fmla="*/ 0 60000 65536"/>
                <a:gd name="T19" fmla="*/ 0 60000 65536"/>
                <a:gd name="T20" fmla="*/ 0 60000 65536"/>
                <a:gd name="T21" fmla="*/ 0 w 8"/>
                <a:gd name="T22" fmla="*/ 0 h 1587"/>
                <a:gd name="T23" fmla="*/ 8 w 8"/>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7">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57" name="Freeform 158"/>
            <p:cNvSpPr/>
            <p:nvPr/>
          </p:nvSpPr>
          <p:spPr bwMode="auto">
            <a:xfrm>
              <a:off x="3376580" y="4584686"/>
              <a:ext cx="23813" cy="25400"/>
            </a:xfrm>
            <a:custGeom>
              <a:avLst/>
              <a:gdLst>
                <a:gd name="T0" fmla="*/ 37803934 w 15"/>
                <a:gd name="T1" fmla="*/ 20161247 h 16"/>
                <a:gd name="T2" fmla="*/ 37803934 w 15"/>
                <a:gd name="T3" fmla="*/ 20161247 h 16"/>
                <a:gd name="T4" fmla="*/ 20161674 w 15"/>
                <a:gd name="T5" fmla="*/ 0 h 16"/>
                <a:gd name="T6" fmla="*/ 0 w 15"/>
                <a:gd name="T7" fmla="*/ 20161247 h 16"/>
                <a:gd name="T8" fmla="*/ 0 w 15"/>
                <a:gd name="T9" fmla="*/ 20161247 h 16"/>
                <a:gd name="T10" fmla="*/ 0 w 15"/>
                <a:gd name="T11" fmla="*/ 40322493 h 16"/>
                <a:gd name="T12" fmla="*/ 20161674 w 15"/>
                <a:gd name="T13" fmla="*/ 40322493 h 16"/>
                <a:gd name="T14" fmla="*/ 37803934 w 15"/>
                <a:gd name="T15" fmla="*/ 40322493 h 16"/>
                <a:gd name="T16" fmla="*/ 37803934 w 15"/>
                <a:gd name="T17" fmla="*/ 201612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15" y="8"/>
                  </a:moveTo>
                  <a:lnTo>
                    <a:pt x="15" y="8"/>
                  </a:lnTo>
                  <a:lnTo>
                    <a:pt x="8" y="0"/>
                  </a:lnTo>
                  <a:lnTo>
                    <a:pt x="0" y="8"/>
                  </a:lnTo>
                  <a:lnTo>
                    <a:pt x="0" y="16"/>
                  </a:lnTo>
                  <a:lnTo>
                    <a:pt x="8" y="16"/>
                  </a:lnTo>
                  <a:lnTo>
                    <a:pt x="15" y="16"/>
                  </a:lnTo>
                  <a:lnTo>
                    <a:pt x="1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58" name="Freeform 159"/>
            <p:cNvSpPr/>
            <p:nvPr/>
          </p:nvSpPr>
          <p:spPr bwMode="auto">
            <a:xfrm>
              <a:off x="3376580" y="4584686"/>
              <a:ext cx="36513" cy="36512"/>
            </a:xfrm>
            <a:custGeom>
              <a:avLst/>
              <a:gdLst>
                <a:gd name="T0" fmla="*/ 57965187 w 23"/>
                <a:gd name="T1" fmla="*/ 20160973 h 23"/>
                <a:gd name="T2" fmla="*/ 57965187 w 23"/>
                <a:gd name="T3" fmla="*/ 20160973 h 23"/>
                <a:gd name="T4" fmla="*/ 37803655 w 23"/>
                <a:gd name="T5" fmla="*/ 40321947 h 23"/>
                <a:gd name="T6" fmla="*/ 37803655 w 23"/>
                <a:gd name="T7" fmla="*/ 40321947 h 23"/>
                <a:gd name="T8" fmla="*/ 20161526 w 23"/>
                <a:gd name="T9" fmla="*/ 20160973 h 23"/>
                <a:gd name="T10" fmla="*/ 37803655 w 23"/>
                <a:gd name="T11" fmla="*/ 20160973 h 23"/>
                <a:gd name="T12" fmla="*/ 37803655 w 23"/>
                <a:gd name="T13" fmla="*/ 20160973 h 23"/>
                <a:gd name="T14" fmla="*/ 20161526 w 23"/>
                <a:gd name="T15" fmla="*/ 40321947 h 23"/>
                <a:gd name="T16" fmla="*/ 20161526 w 23"/>
                <a:gd name="T17" fmla="*/ 40321947 h 23"/>
                <a:gd name="T18" fmla="*/ 20161526 w 23"/>
                <a:gd name="T19" fmla="*/ 40321947 h 23"/>
                <a:gd name="T20" fmla="*/ 20161526 w 23"/>
                <a:gd name="T21" fmla="*/ 40321947 h 23"/>
                <a:gd name="T22" fmla="*/ 20161526 w 23"/>
                <a:gd name="T23" fmla="*/ 20160973 h 23"/>
                <a:gd name="T24" fmla="*/ 20161526 w 23"/>
                <a:gd name="T25" fmla="*/ 20160973 h 23"/>
                <a:gd name="T26" fmla="*/ 20161526 w 23"/>
                <a:gd name="T27" fmla="*/ 40321947 h 23"/>
                <a:gd name="T28" fmla="*/ 0 w 23"/>
                <a:gd name="T29" fmla="*/ 40321947 h 23"/>
                <a:gd name="T30" fmla="*/ 0 w 23"/>
                <a:gd name="T31" fmla="*/ 40321947 h 23"/>
                <a:gd name="T32" fmla="*/ 20161526 w 23"/>
                <a:gd name="T33" fmla="*/ 40321947 h 23"/>
                <a:gd name="T34" fmla="*/ 20161526 w 23"/>
                <a:gd name="T35" fmla="*/ 40321947 h 23"/>
                <a:gd name="T36" fmla="*/ 20161526 w 23"/>
                <a:gd name="T37" fmla="*/ 40321947 h 23"/>
                <a:gd name="T38" fmla="*/ 37803655 w 23"/>
                <a:gd name="T39" fmla="*/ 40321947 h 23"/>
                <a:gd name="T40" fmla="*/ 37803655 w 23"/>
                <a:gd name="T41" fmla="*/ 40321947 h 23"/>
                <a:gd name="T42" fmla="*/ 37803655 w 23"/>
                <a:gd name="T43" fmla="*/ 40321947 h 23"/>
                <a:gd name="T44" fmla="*/ 37803655 w 23"/>
                <a:gd name="T45" fmla="*/ 20160973 h 23"/>
                <a:gd name="T46" fmla="*/ 37803655 w 23"/>
                <a:gd name="T47" fmla="*/ 20160973 h 23"/>
                <a:gd name="T48" fmla="*/ 57965187 w 23"/>
                <a:gd name="T49" fmla="*/ 20160973 h 23"/>
                <a:gd name="T50" fmla="*/ 57965187 w 23"/>
                <a:gd name="T51" fmla="*/ 20160973 h 23"/>
                <a:gd name="T52" fmla="*/ 57965187 w 23"/>
                <a:gd name="T53" fmla="*/ 40321947 h 23"/>
                <a:gd name="T54" fmla="*/ 57965187 w 23"/>
                <a:gd name="T55" fmla="*/ 40321947 h 23"/>
                <a:gd name="T56" fmla="*/ 37803655 w 23"/>
                <a:gd name="T57" fmla="*/ 57962012 h 23"/>
                <a:gd name="T58" fmla="*/ 20161526 w 23"/>
                <a:gd name="T59" fmla="*/ 57962012 h 23"/>
                <a:gd name="T60" fmla="*/ 20161526 w 23"/>
                <a:gd name="T61" fmla="*/ 57962012 h 23"/>
                <a:gd name="T62" fmla="*/ 20161526 w 23"/>
                <a:gd name="T63" fmla="*/ 57962012 h 23"/>
                <a:gd name="T64" fmla="*/ 0 w 23"/>
                <a:gd name="T65" fmla="*/ 57962012 h 23"/>
                <a:gd name="T66" fmla="*/ 0 w 23"/>
                <a:gd name="T67" fmla="*/ 57962012 h 23"/>
                <a:gd name="T68" fmla="*/ 0 w 23"/>
                <a:gd name="T69" fmla="*/ 40321947 h 23"/>
                <a:gd name="T70" fmla="*/ 0 w 23"/>
                <a:gd name="T71" fmla="*/ 20160973 h 23"/>
                <a:gd name="T72" fmla="*/ 0 w 23"/>
                <a:gd name="T73" fmla="*/ 20160973 h 23"/>
                <a:gd name="T74" fmla="*/ 0 w 23"/>
                <a:gd name="T75" fmla="*/ 20160973 h 23"/>
                <a:gd name="T76" fmla="*/ 0 w 23"/>
                <a:gd name="T77" fmla="*/ 20160973 h 23"/>
                <a:gd name="T78" fmla="*/ 0 w 23"/>
                <a:gd name="T79" fmla="*/ 20160973 h 23"/>
                <a:gd name="T80" fmla="*/ 0 w 23"/>
                <a:gd name="T81" fmla="*/ 20160973 h 23"/>
                <a:gd name="T82" fmla="*/ 20161526 w 23"/>
                <a:gd name="T83" fmla="*/ 0 h 23"/>
                <a:gd name="T84" fmla="*/ 20161526 w 23"/>
                <a:gd name="T85" fmla="*/ 0 h 23"/>
                <a:gd name="T86" fmla="*/ 37803655 w 23"/>
                <a:gd name="T87" fmla="*/ 0 h 23"/>
                <a:gd name="T88" fmla="*/ 57965187 w 23"/>
                <a:gd name="T89" fmla="*/ 20160973 h 23"/>
                <a:gd name="T90" fmla="*/ 57965187 w 23"/>
                <a:gd name="T91" fmla="*/ 20160973 h 23"/>
                <a:gd name="T92" fmla="*/ 37803655 w 23"/>
                <a:gd name="T93" fmla="*/ 20160973 h 23"/>
                <a:gd name="T94" fmla="*/ 37803655 w 23"/>
                <a:gd name="T95" fmla="*/ 20160973 h 23"/>
                <a:gd name="T96" fmla="*/ 57965187 w 23"/>
                <a:gd name="T97" fmla="*/ 20160973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3"/>
                <a:gd name="T149" fmla="*/ 23 w 23"/>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3">
                  <a:moveTo>
                    <a:pt x="23" y="8"/>
                  </a:moveTo>
                  <a:lnTo>
                    <a:pt x="23" y="8"/>
                  </a:lnTo>
                  <a:lnTo>
                    <a:pt x="15" y="16"/>
                  </a:lnTo>
                  <a:lnTo>
                    <a:pt x="8" y="8"/>
                  </a:lnTo>
                  <a:lnTo>
                    <a:pt x="15" y="8"/>
                  </a:lnTo>
                  <a:lnTo>
                    <a:pt x="8" y="16"/>
                  </a:lnTo>
                  <a:lnTo>
                    <a:pt x="8" y="8"/>
                  </a:lnTo>
                  <a:lnTo>
                    <a:pt x="8" y="16"/>
                  </a:lnTo>
                  <a:lnTo>
                    <a:pt x="0" y="16"/>
                  </a:lnTo>
                  <a:lnTo>
                    <a:pt x="8" y="16"/>
                  </a:lnTo>
                  <a:lnTo>
                    <a:pt x="15" y="16"/>
                  </a:lnTo>
                  <a:lnTo>
                    <a:pt x="15" y="8"/>
                  </a:lnTo>
                  <a:lnTo>
                    <a:pt x="23" y="8"/>
                  </a:lnTo>
                  <a:lnTo>
                    <a:pt x="23" y="16"/>
                  </a:lnTo>
                  <a:lnTo>
                    <a:pt x="15" y="23"/>
                  </a:lnTo>
                  <a:lnTo>
                    <a:pt x="8" y="23"/>
                  </a:lnTo>
                  <a:lnTo>
                    <a:pt x="0" y="23"/>
                  </a:lnTo>
                  <a:lnTo>
                    <a:pt x="0" y="16"/>
                  </a:lnTo>
                  <a:lnTo>
                    <a:pt x="0" y="8"/>
                  </a:lnTo>
                  <a:lnTo>
                    <a:pt x="8" y="0"/>
                  </a:lnTo>
                  <a:lnTo>
                    <a:pt x="15" y="0"/>
                  </a:lnTo>
                  <a:lnTo>
                    <a:pt x="23" y="8"/>
                  </a:lnTo>
                  <a:lnTo>
                    <a:pt x="15" y="8"/>
                  </a:lnTo>
                  <a:lnTo>
                    <a:pt x="23"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59" name="Freeform 160"/>
            <p:cNvSpPr/>
            <p:nvPr/>
          </p:nvSpPr>
          <p:spPr bwMode="auto">
            <a:xfrm>
              <a:off x="3400393" y="4597386"/>
              <a:ext cx="12700" cy="1587"/>
            </a:xfrm>
            <a:custGeom>
              <a:avLst/>
              <a:gdLst>
                <a:gd name="T0" fmla="*/ 0 w 8"/>
                <a:gd name="T1" fmla="*/ 0 h 1587"/>
                <a:gd name="T2" fmla="*/ 0 w 8"/>
                <a:gd name="T3" fmla="*/ 0 h 1587"/>
                <a:gd name="T4" fmla="*/ 0 w 8"/>
                <a:gd name="T5" fmla="*/ 0 h 1587"/>
                <a:gd name="T6" fmla="*/ 20161247 w 8"/>
                <a:gd name="T7" fmla="*/ 0 h 1587"/>
                <a:gd name="T8" fmla="*/ 20161247 w 8"/>
                <a:gd name="T9" fmla="*/ 0 h 1587"/>
                <a:gd name="T10" fmla="*/ 20161247 w 8"/>
                <a:gd name="T11" fmla="*/ 0 h 1587"/>
                <a:gd name="T12" fmla="*/ 0 w 8"/>
                <a:gd name="T13" fmla="*/ 0 h 1587"/>
                <a:gd name="T14" fmla="*/ 0 60000 65536"/>
                <a:gd name="T15" fmla="*/ 0 60000 65536"/>
                <a:gd name="T16" fmla="*/ 0 60000 65536"/>
                <a:gd name="T17" fmla="*/ 0 60000 65536"/>
                <a:gd name="T18" fmla="*/ 0 60000 65536"/>
                <a:gd name="T19" fmla="*/ 0 60000 65536"/>
                <a:gd name="T20" fmla="*/ 0 60000 65536"/>
                <a:gd name="T21" fmla="*/ 0 w 8"/>
                <a:gd name="T22" fmla="*/ 0 h 1587"/>
                <a:gd name="T23" fmla="*/ 8 w 8"/>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7">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0" name="Freeform 161"/>
            <p:cNvSpPr/>
            <p:nvPr/>
          </p:nvSpPr>
          <p:spPr bwMode="auto">
            <a:xfrm>
              <a:off x="4008405" y="4584686"/>
              <a:ext cx="23813" cy="25400"/>
            </a:xfrm>
            <a:custGeom>
              <a:avLst/>
              <a:gdLst>
                <a:gd name="T0" fmla="*/ 37803934 w 15"/>
                <a:gd name="T1" fmla="*/ 20161247 h 16"/>
                <a:gd name="T2" fmla="*/ 37803934 w 15"/>
                <a:gd name="T3" fmla="*/ 20161247 h 16"/>
                <a:gd name="T4" fmla="*/ 17642260 w 15"/>
                <a:gd name="T5" fmla="*/ 0 h 16"/>
                <a:gd name="T6" fmla="*/ 0 w 15"/>
                <a:gd name="T7" fmla="*/ 20161247 h 16"/>
                <a:gd name="T8" fmla="*/ 0 w 15"/>
                <a:gd name="T9" fmla="*/ 20161247 h 16"/>
                <a:gd name="T10" fmla="*/ 0 w 15"/>
                <a:gd name="T11" fmla="*/ 40322493 h 16"/>
                <a:gd name="T12" fmla="*/ 17642260 w 15"/>
                <a:gd name="T13" fmla="*/ 40322493 h 16"/>
                <a:gd name="T14" fmla="*/ 37803934 w 15"/>
                <a:gd name="T15" fmla="*/ 40322493 h 16"/>
                <a:gd name="T16" fmla="*/ 37803934 w 15"/>
                <a:gd name="T17" fmla="*/ 201612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15" y="8"/>
                  </a:moveTo>
                  <a:lnTo>
                    <a:pt x="15" y="8"/>
                  </a:lnTo>
                  <a:lnTo>
                    <a:pt x="7" y="0"/>
                  </a:lnTo>
                  <a:lnTo>
                    <a:pt x="0" y="8"/>
                  </a:lnTo>
                  <a:lnTo>
                    <a:pt x="0" y="16"/>
                  </a:lnTo>
                  <a:lnTo>
                    <a:pt x="7" y="16"/>
                  </a:lnTo>
                  <a:lnTo>
                    <a:pt x="15" y="16"/>
                  </a:lnTo>
                  <a:lnTo>
                    <a:pt x="1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1" name="Freeform 162"/>
            <p:cNvSpPr/>
            <p:nvPr/>
          </p:nvSpPr>
          <p:spPr bwMode="auto">
            <a:xfrm>
              <a:off x="4008405" y="4584686"/>
              <a:ext cx="36513" cy="36512"/>
            </a:xfrm>
            <a:custGeom>
              <a:avLst/>
              <a:gdLst>
                <a:gd name="T0" fmla="*/ 57965187 w 23"/>
                <a:gd name="T1" fmla="*/ 20160973 h 23"/>
                <a:gd name="T2" fmla="*/ 57965187 w 23"/>
                <a:gd name="T3" fmla="*/ 20160973 h 23"/>
                <a:gd name="T4" fmla="*/ 37803655 w 23"/>
                <a:gd name="T5" fmla="*/ 40321947 h 23"/>
                <a:gd name="T6" fmla="*/ 37803655 w 23"/>
                <a:gd name="T7" fmla="*/ 40321947 h 23"/>
                <a:gd name="T8" fmla="*/ 17642129 w 23"/>
                <a:gd name="T9" fmla="*/ 20160973 h 23"/>
                <a:gd name="T10" fmla="*/ 37803655 w 23"/>
                <a:gd name="T11" fmla="*/ 20160973 h 23"/>
                <a:gd name="T12" fmla="*/ 37803655 w 23"/>
                <a:gd name="T13" fmla="*/ 20160973 h 23"/>
                <a:gd name="T14" fmla="*/ 17642129 w 23"/>
                <a:gd name="T15" fmla="*/ 40321947 h 23"/>
                <a:gd name="T16" fmla="*/ 17642129 w 23"/>
                <a:gd name="T17" fmla="*/ 40321947 h 23"/>
                <a:gd name="T18" fmla="*/ 17642129 w 23"/>
                <a:gd name="T19" fmla="*/ 40321947 h 23"/>
                <a:gd name="T20" fmla="*/ 17642129 w 23"/>
                <a:gd name="T21" fmla="*/ 40321947 h 23"/>
                <a:gd name="T22" fmla="*/ 17642129 w 23"/>
                <a:gd name="T23" fmla="*/ 20160973 h 23"/>
                <a:gd name="T24" fmla="*/ 17642129 w 23"/>
                <a:gd name="T25" fmla="*/ 20160973 h 23"/>
                <a:gd name="T26" fmla="*/ 17642129 w 23"/>
                <a:gd name="T27" fmla="*/ 40321947 h 23"/>
                <a:gd name="T28" fmla="*/ 0 w 23"/>
                <a:gd name="T29" fmla="*/ 40321947 h 23"/>
                <a:gd name="T30" fmla="*/ 0 w 23"/>
                <a:gd name="T31" fmla="*/ 40321947 h 23"/>
                <a:gd name="T32" fmla="*/ 17642129 w 23"/>
                <a:gd name="T33" fmla="*/ 40321947 h 23"/>
                <a:gd name="T34" fmla="*/ 17642129 w 23"/>
                <a:gd name="T35" fmla="*/ 40321947 h 23"/>
                <a:gd name="T36" fmla="*/ 17642129 w 23"/>
                <a:gd name="T37" fmla="*/ 40321947 h 23"/>
                <a:gd name="T38" fmla="*/ 37803655 w 23"/>
                <a:gd name="T39" fmla="*/ 40321947 h 23"/>
                <a:gd name="T40" fmla="*/ 37803655 w 23"/>
                <a:gd name="T41" fmla="*/ 40321947 h 23"/>
                <a:gd name="T42" fmla="*/ 37803655 w 23"/>
                <a:gd name="T43" fmla="*/ 40321947 h 23"/>
                <a:gd name="T44" fmla="*/ 37803655 w 23"/>
                <a:gd name="T45" fmla="*/ 20160973 h 23"/>
                <a:gd name="T46" fmla="*/ 37803655 w 23"/>
                <a:gd name="T47" fmla="*/ 20160973 h 23"/>
                <a:gd name="T48" fmla="*/ 57965187 w 23"/>
                <a:gd name="T49" fmla="*/ 20160973 h 23"/>
                <a:gd name="T50" fmla="*/ 57965187 w 23"/>
                <a:gd name="T51" fmla="*/ 20160973 h 23"/>
                <a:gd name="T52" fmla="*/ 57965187 w 23"/>
                <a:gd name="T53" fmla="*/ 40321947 h 23"/>
                <a:gd name="T54" fmla="*/ 57965187 w 23"/>
                <a:gd name="T55" fmla="*/ 40321947 h 23"/>
                <a:gd name="T56" fmla="*/ 37803655 w 23"/>
                <a:gd name="T57" fmla="*/ 57962012 h 23"/>
                <a:gd name="T58" fmla="*/ 17642129 w 23"/>
                <a:gd name="T59" fmla="*/ 57962012 h 23"/>
                <a:gd name="T60" fmla="*/ 17642129 w 23"/>
                <a:gd name="T61" fmla="*/ 57962012 h 23"/>
                <a:gd name="T62" fmla="*/ 17642129 w 23"/>
                <a:gd name="T63" fmla="*/ 57962012 h 23"/>
                <a:gd name="T64" fmla="*/ 0 w 23"/>
                <a:gd name="T65" fmla="*/ 57962012 h 23"/>
                <a:gd name="T66" fmla="*/ 0 w 23"/>
                <a:gd name="T67" fmla="*/ 57962012 h 23"/>
                <a:gd name="T68" fmla="*/ 0 w 23"/>
                <a:gd name="T69" fmla="*/ 40321947 h 23"/>
                <a:gd name="T70" fmla="*/ 0 w 23"/>
                <a:gd name="T71" fmla="*/ 20160973 h 23"/>
                <a:gd name="T72" fmla="*/ 0 w 23"/>
                <a:gd name="T73" fmla="*/ 20160973 h 23"/>
                <a:gd name="T74" fmla="*/ 0 w 23"/>
                <a:gd name="T75" fmla="*/ 20160973 h 23"/>
                <a:gd name="T76" fmla="*/ 0 w 23"/>
                <a:gd name="T77" fmla="*/ 20160973 h 23"/>
                <a:gd name="T78" fmla="*/ 0 w 23"/>
                <a:gd name="T79" fmla="*/ 20160973 h 23"/>
                <a:gd name="T80" fmla="*/ 0 w 23"/>
                <a:gd name="T81" fmla="*/ 20160973 h 23"/>
                <a:gd name="T82" fmla="*/ 17642129 w 23"/>
                <a:gd name="T83" fmla="*/ 0 h 23"/>
                <a:gd name="T84" fmla="*/ 17642129 w 23"/>
                <a:gd name="T85" fmla="*/ 0 h 23"/>
                <a:gd name="T86" fmla="*/ 37803655 w 23"/>
                <a:gd name="T87" fmla="*/ 0 h 23"/>
                <a:gd name="T88" fmla="*/ 57965187 w 23"/>
                <a:gd name="T89" fmla="*/ 20160973 h 23"/>
                <a:gd name="T90" fmla="*/ 57965187 w 23"/>
                <a:gd name="T91" fmla="*/ 20160973 h 23"/>
                <a:gd name="T92" fmla="*/ 37803655 w 23"/>
                <a:gd name="T93" fmla="*/ 20160973 h 23"/>
                <a:gd name="T94" fmla="*/ 37803655 w 23"/>
                <a:gd name="T95" fmla="*/ 20160973 h 23"/>
                <a:gd name="T96" fmla="*/ 57965187 w 23"/>
                <a:gd name="T97" fmla="*/ 20160973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3"/>
                <a:gd name="T149" fmla="*/ 23 w 23"/>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3">
                  <a:moveTo>
                    <a:pt x="23" y="8"/>
                  </a:moveTo>
                  <a:lnTo>
                    <a:pt x="23" y="8"/>
                  </a:lnTo>
                  <a:lnTo>
                    <a:pt x="15" y="16"/>
                  </a:lnTo>
                  <a:lnTo>
                    <a:pt x="7" y="8"/>
                  </a:lnTo>
                  <a:lnTo>
                    <a:pt x="15" y="8"/>
                  </a:lnTo>
                  <a:lnTo>
                    <a:pt x="7" y="16"/>
                  </a:lnTo>
                  <a:lnTo>
                    <a:pt x="7" y="8"/>
                  </a:lnTo>
                  <a:lnTo>
                    <a:pt x="7" y="16"/>
                  </a:lnTo>
                  <a:lnTo>
                    <a:pt x="0" y="16"/>
                  </a:lnTo>
                  <a:lnTo>
                    <a:pt x="7" y="16"/>
                  </a:lnTo>
                  <a:lnTo>
                    <a:pt x="15" y="16"/>
                  </a:lnTo>
                  <a:lnTo>
                    <a:pt x="15" y="8"/>
                  </a:lnTo>
                  <a:lnTo>
                    <a:pt x="23" y="8"/>
                  </a:lnTo>
                  <a:lnTo>
                    <a:pt x="23" y="16"/>
                  </a:lnTo>
                  <a:lnTo>
                    <a:pt x="15" y="23"/>
                  </a:lnTo>
                  <a:lnTo>
                    <a:pt x="7" y="23"/>
                  </a:lnTo>
                  <a:lnTo>
                    <a:pt x="0" y="23"/>
                  </a:lnTo>
                  <a:lnTo>
                    <a:pt x="0" y="16"/>
                  </a:lnTo>
                  <a:lnTo>
                    <a:pt x="0" y="8"/>
                  </a:lnTo>
                  <a:lnTo>
                    <a:pt x="7" y="0"/>
                  </a:lnTo>
                  <a:lnTo>
                    <a:pt x="15" y="0"/>
                  </a:lnTo>
                  <a:lnTo>
                    <a:pt x="23" y="8"/>
                  </a:lnTo>
                  <a:lnTo>
                    <a:pt x="15" y="8"/>
                  </a:lnTo>
                  <a:lnTo>
                    <a:pt x="23"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2" name="Freeform 163"/>
            <p:cNvSpPr/>
            <p:nvPr/>
          </p:nvSpPr>
          <p:spPr bwMode="auto">
            <a:xfrm>
              <a:off x="4032218" y="4597386"/>
              <a:ext cx="12700" cy="1587"/>
            </a:xfrm>
            <a:custGeom>
              <a:avLst/>
              <a:gdLst>
                <a:gd name="T0" fmla="*/ 0 w 8"/>
                <a:gd name="T1" fmla="*/ 0 h 1587"/>
                <a:gd name="T2" fmla="*/ 0 w 8"/>
                <a:gd name="T3" fmla="*/ 0 h 1587"/>
                <a:gd name="T4" fmla="*/ 0 w 8"/>
                <a:gd name="T5" fmla="*/ 0 h 1587"/>
                <a:gd name="T6" fmla="*/ 20161247 w 8"/>
                <a:gd name="T7" fmla="*/ 0 h 1587"/>
                <a:gd name="T8" fmla="*/ 20161247 w 8"/>
                <a:gd name="T9" fmla="*/ 0 h 1587"/>
                <a:gd name="T10" fmla="*/ 20161247 w 8"/>
                <a:gd name="T11" fmla="*/ 0 h 1587"/>
                <a:gd name="T12" fmla="*/ 0 w 8"/>
                <a:gd name="T13" fmla="*/ 0 h 1587"/>
                <a:gd name="T14" fmla="*/ 0 60000 65536"/>
                <a:gd name="T15" fmla="*/ 0 60000 65536"/>
                <a:gd name="T16" fmla="*/ 0 60000 65536"/>
                <a:gd name="T17" fmla="*/ 0 60000 65536"/>
                <a:gd name="T18" fmla="*/ 0 60000 65536"/>
                <a:gd name="T19" fmla="*/ 0 60000 65536"/>
                <a:gd name="T20" fmla="*/ 0 60000 65536"/>
                <a:gd name="T21" fmla="*/ 0 w 8"/>
                <a:gd name="T22" fmla="*/ 0 h 1587"/>
                <a:gd name="T23" fmla="*/ 8 w 8"/>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7">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3" name="Freeform 164"/>
            <p:cNvSpPr/>
            <p:nvPr/>
          </p:nvSpPr>
          <p:spPr bwMode="auto">
            <a:xfrm>
              <a:off x="4202080" y="4584686"/>
              <a:ext cx="25400" cy="25400"/>
            </a:xfrm>
            <a:custGeom>
              <a:avLst/>
              <a:gdLst>
                <a:gd name="T0" fmla="*/ 40322493 w 16"/>
                <a:gd name="T1" fmla="*/ 20161247 h 16"/>
                <a:gd name="T2" fmla="*/ 20161247 w 16"/>
                <a:gd name="T3" fmla="*/ 20161247 h 16"/>
                <a:gd name="T4" fmla="*/ 20161247 w 16"/>
                <a:gd name="T5" fmla="*/ 0 h 16"/>
                <a:gd name="T6" fmla="*/ 0 w 16"/>
                <a:gd name="T7" fmla="*/ 20161247 h 16"/>
                <a:gd name="T8" fmla="*/ 0 w 16"/>
                <a:gd name="T9" fmla="*/ 20161247 h 16"/>
                <a:gd name="T10" fmla="*/ 0 w 16"/>
                <a:gd name="T11" fmla="*/ 40322493 h 16"/>
                <a:gd name="T12" fmla="*/ 20161247 w 16"/>
                <a:gd name="T13" fmla="*/ 40322493 h 16"/>
                <a:gd name="T14" fmla="*/ 20161247 w 16"/>
                <a:gd name="T15" fmla="*/ 40322493 h 16"/>
                <a:gd name="T16" fmla="*/ 40322493 w 16"/>
                <a:gd name="T17" fmla="*/ 201612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6"/>
                <a:gd name="T29" fmla="*/ 16 w 16"/>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6">
                  <a:moveTo>
                    <a:pt x="16" y="8"/>
                  </a:moveTo>
                  <a:lnTo>
                    <a:pt x="8" y="8"/>
                  </a:lnTo>
                  <a:lnTo>
                    <a:pt x="8" y="0"/>
                  </a:lnTo>
                  <a:lnTo>
                    <a:pt x="0" y="8"/>
                  </a:lnTo>
                  <a:lnTo>
                    <a:pt x="0" y="16"/>
                  </a:lnTo>
                  <a:lnTo>
                    <a:pt x="8" y="16"/>
                  </a:lnTo>
                  <a:lnTo>
                    <a:pt x="16"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4" name="Freeform 165"/>
            <p:cNvSpPr/>
            <p:nvPr/>
          </p:nvSpPr>
          <p:spPr bwMode="auto">
            <a:xfrm>
              <a:off x="4202080" y="4584686"/>
              <a:ext cx="36513" cy="36512"/>
            </a:xfrm>
            <a:custGeom>
              <a:avLst/>
              <a:gdLst>
                <a:gd name="T0" fmla="*/ 40323051 w 23"/>
                <a:gd name="T1" fmla="*/ 40321947 h 23"/>
                <a:gd name="T2" fmla="*/ 20161526 w 23"/>
                <a:gd name="T3" fmla="*/ 40321947 h 23"/>
                <a:gd name="T4" fmla="*/ 20161526 w 23"/>
                <a:gd name="T5" fmla="*/ 20160973 h 23"/>
                <a:gd name="T6" fmla="*/ 20161526 w 23"/>
                <a:gd name="T7" fmla="*/ 20160973 h 23"/>
                <a:gd name="T8" fmla="*/ 20161526 w 23"/>
                <a:gd name="T9" fmla="*/ 0 h 23"/>
                <a:gd name="T10" fmla="*/ 40323051 w 23"/>
                <a:gd name="T11" fmla="*/ 20160973 h 23"/>
                <a:gd name="T12" fmla="*/ 40323051 w 23"/>
                <a:gd name="T13" fmla="*/ 20160973 h 23"/>
                <a:gd name="T14" fmla="*/ 20161526 w 23"/>
                <a:gd name="T15" fmla="*/ 40321947 h 23"/>
                <a:gd name="T16" fmla="*/ 20161526 w 23"/>
                <a:gd name="T17" fmla="*/ 40321947 h 23"/>
                <a:gd name="T18" fmla="*/ 20161526 w 23"/>
                <a:gd name="T19" fmla="*/ 40321947 h 23"/>
                <a:gd name="T20" fmla="*/ 20161526 w 23"/>
                <a:gd name="T21" fmla="*/ 40321947 h 23"/>
                <a:gd name="T22" fmla="*/ 20161526 w 23"/>
                <a:gd name="T23" fmla="*/ 20160973 h 23"/>
                <a:gd name="T24" fmla="*/ 20161526 w 23"/>
                <a:gd name="T25" fmla="*/ 20160973 h 23"/>
                <a:gd name="T26" fmla="*/ 20161526 w 23"/>
                <a:gd name="T27" fmla="*/ 40321947 h 23"/>
                <a:gd name="T28" fmla="*/ 0 w 23"/>
                <a:gd name="T29" fmla="*/ 40321947 h 23"/>
                <a:gd name="T30" fmla="*/ 0 w 23"/>
                <a:gd name="T31" fmla="*/ 40321947 h 23"/>
                <a:gd name="T32" fmla="*/ 20161526 w 23"/>
                <a:gd name="T33" fmla="*/ 40321947 h 23"/>
                <a:gd name="T34" fmla="*/ 20161526 w 23"/>
                <a:gd name="T35" fmla="*/ 40321947 h 23"/>
                <a:gd name="T36" fmla="*/ 20161526 w 23"/>
                <a:gd name="T37" fmla="*/ 40321947 h 23"/>
                <a:gd name="T38" fmla="*/ 20161526 w 23"/>
                <a:gd name="T39" fmla="*/ 40321947 h 23"/>
                <a:gd name="T40" fmla="*/ 20161526 w 23"/>
                <a:gd name="T41" fmla="*/ 40321947 h 23"/>
                <a:gd name="T42" fmla="*/ 20161526 w 23"/>
                <a:gd name="T43" fmla="*/ 40321947 h 23"/>
                <a:gd name="T44" fmla="*/ 40323051 w 23"/>
                <a:gd name="T45" fmla="*/ 20160973 h 23"/>
                <a:gd name="T46" fmla="*/ 40323051 w 23"/>
                <a:gd name="T47" fmla="*/ 20160973 h 23"/>
                <a:gd name="T48" fmla="*/ 57965187 w 23"/>
                <a:gd name="T49" fmla="*/ 40321947 h 23"/>
                <a:gd name="T50" fmla="*/ 57965187 w 23"/>
                <a:gd name="T51" fmla="*/ 40321947 h 23"/>
                <a:gd name="T52" fmla="*/ 40323051 w 23"/>
                <a:gd name="T53" fmla="*/ 57962012 h 23"/>
                <a:gd name="T54" fmla="*/ 40323051 w 23"/>
                <a:gd name="T55" fmla="*/ 57962012 h 23"/>
                <a:gd name="T56" fmla="*/ 20161526 w 23"/>
                <a:gd name="T57" fmla="*/ 57962012 h 23"/>
                <a:gd name="T58" fmla="*/ 20161526 w 23"/>
                <a:gd name="T59" fmla="*/ 57962012 h 23"/>
                <a:gd name="T60" fmla="*/ 20161526 w 23"/>
                <a:gd name="T61" fmla="*/ 57962012 h 23"/>
                <a:gd name="T62" fmla="*/ 20161526 w 23"/>
                <a:gd name="T63" fmla="*/ 57962012 h 23"/>
                <a:gd name="T64" fmla="*/ 0 w 23"/>
                <a:gd name="T65" fmla="*/ 57962012 h 23"/>
                <a:gd name="T66" fmla="*/ 0 w 23"/>
                <a:gd name="T67" fmla="*/ 57962012 h 23"/>
                <a:gd name="T68" fmla="*/ 0 w 23"/>
                <a:gd name="T69" fmla="*/ 40321947 h 23"/>
                <a:gd name="T70" fmla="*/ 0 w 23"/>
                <a:gd name="T71" fmla="*/ 20160973 h 23"/>
                <a:gd name="T72" fmla="*/ 0 w 23"/>
                <a:gd name="T73" fmla="*/ 20160973 h 23"/>
                <a:gd name="T74" fmla="*/ 0 w 23"/>
                <a:gd name="T75" fmla="*/ 20160973 h 23"/>
                <a:gd name="T76" fmla="*/ 0 w 23"/>
                <a:gd name="T77" fmla="*/ 20160973 h 23"/>
                <a:gd name="T78" fmla="*/ 0 w 23"/>
                <a:gd name="T79" fmla="*/ 20160973 h 23"/>
                <a:gd name="T80" fmla="*/ 0 w 23"/>
                <a:gd name="T81" fmla="*/ 20160973 h 23"/>
                <a:gd name="T82" fmla="*/ 20161526 w 23"/>
                <a:gd name="T83" fmla="*/ 0 h 23"/>
                <a:gd name="T84" fmla="*/ 20161526 w 23"/>
                <a:gd name="T85" fmla="*/ 0 h 23"/>
                <a:gd name="T86" fmla="*/ 40323051 w 23"/>
                <a:gd name="T87" fmla="*/ 0 h 23"/>
                <a:gd name="T88" fmla="*/ 40323051 w 23"/>
                <a:gd name="T89" fmla="*/ 20160973 h 23"/>
                <a:gd name="T90" fmla="*/ 40323051 w 23"/>
                <a:gd name="T91" fmla="*/ 20160973 h 23"/>
                <a:gd name="T92" fmla="*/ 20161526 w 23"/>
                <a:gd name="T93" fmla="*/ 20160973 h 23"/>
                <a:gd name="T94" fmla="*/ 40323051 w 23"/>
                <a:gd name="T95" fmla="*/ 20160973 h 23"/>
                <a:gd name="T96" fmla="*/ 40323051 w 23"/>
                <a:gd name="T97" fmla="*/ 40321947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3"/>
                <a:gd name="T149" fmla="*/ 23 w 23"/>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3">
                  <a:moveTo>
                    <a:pt x="16" y="16"/>
                  </a:moveTo>
                  <a:lnTo>
                    <a:pt x="8" y="16"/>
                  </a:lnTo>
                  <a:lnTo>
                    <a:pt x="8" y="8"/>
                  </a:lnTo>
                  <a:lnTo>
                    <a:pt x="8" y="0"/>
                  </a:lnTo>
                  <a:lnTo>
                    <a:pt x="16" y="8"/>
                  </a:lnTo>
                  <a:lnTo>
                    <a:pt x="8" y="16"/>
                  </a:lnTo>
                  <a:lnTo>
                    <a:pt x="8" y="8"/>
                  </a:lnTo>
                  <a:lnTo>
                    <a:pt x="8" y="16"/>
                  </a:lnTo>
                  <a:lnTo>
                    <a:pt x="0" y="16"/>
                  </a:lnTo>
                  <a:lnTo>
                    <a:pt x="8" y="16"/>
                  </a:lnTo>
                  <a:lnTo>
                    <a:pt x="16" y="8"/>
                  </a:lnTo>
                  <a:lnTo>
                    <a:pt x="23" y="16"/>
                  </a:lnTo>
                  <a:lnTo>
                    <a:pt x="16" y="23"/>
                  </a:lnTo>
                  <a:lnTo>
                    <a:pt x="8" y="23"/>
                  </a:lnTo>
                  <a:lnTo>
                    <a:pt x="0" y="23"/>
                  </a:lnTo>
                  <a:lnTo>
                    <a:pt x="0" y="16"/>
                  </a:lnTo>
                  <a:lnTo>
                    <a:pt x="0" y="8"/>
                  </a:lnTo>
                  <a:lnTo>
                    <a:pt x="8" y="0"/>
                  </a:lnTo>
                  <a:lnTo>
                    <a:pt x="16" y="0"/>
                  </a:lnTo>
                  <a:lnTo>
                    <a:pt x="16" y="8"/>
                  </a:lnTo>
                  <a:lnTo>
                    <a:pt x="8" y="8"/>
                  </a:lnTo>
                  <a:lnTo>
                    <a:pt x="16" y="8"/>
                  </a:lnTo>
                  <a:lnTo>
                    <a:pt x="16"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5" name="Freeform 166"/>
            <p:cNvSpPr/>
            <p:nvPr/>
          </p:nvSpPr>
          <p:spPr bwMode="auto">
            <a:xfrm>
              <a:off x="4227480" y="4597386"/>
              <a:ext cx="11113" cy="12700"/>
            </a:xfrm>
            <a:custGeom>
              <a:avLst/>
              <a:gdLst>
                <a:gd name="T0" fmla="*/ 0 w 7"/>
                <a:gd name="T1" fmla="*/ 0 h 8"/>
                <a:gd name="T2" fmla="*/ 0 w 7"/>
                <a:gd name="T3" fmla="*/ 0 h 8"/>
                <a:gd name="T4" fmla="*/ 0 w 7"/>
                <a:gd name="T5" fmla="*/ 20161247 h 8"/>
                <a:gd name="T6" fmla="*/ 0 w 7"/>
                <a:gd name="T7" fmla="*/ 0 h 8"/>
                <a:gd name="T8" fmla="*/ 17642683 w 7"/>
                <a:gd name="T9" fmla="*/ 20161247 h 8"/>
                <a:gd name="T10" fmla="*/ 17642683 w 7"/>
                <a:gd name="T11" fmla="*/ 20161247 h 8"/>
                <a:gd name="T12" fmla="*/ 0 w 7"/>
                <a:gd name="T13" fmla="*/ 0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0"/>
                  </a:moveTo>
                  <a:lnTo>
                    <a:pt x="0" y="0"/>
                  </a:lnTo>
                  <a:lnTo>
                    <a:pt x="0" y="8"/>
                  </a:lnTo>
                  <a:lnTo>
                    <a:pt x="0" y="0"/>
                  </a:lnTo>
                  <a:lnTo>
                    <a:pt x="7"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6" name="Freeform 167"/>
            <p:cNvSpPr/>
            <p:nvPr/>
          </p:nvSpPr>
          <p:spPr bwMode="auto">
            <a:xfrm>
              <a:off x="3170205" y="4584686"/>
              <a:ext cx="23813" cy="25400"/>
            </a:xfrm>
            <a:custGeom>
              <a:avLst/>
              <a:gdLst>
                <a:gd name="T0" fmla="*/ 37803934 w 15"/>
                <a:gd name="T1" fmla="*/ 20161247 h 16"/>
                <a:gd name="T2" fmla="*/ 37803934 w 15"/>
                <a:gd name="T3" fmla="*/ 20161247 h 16"/>
                <a:gd name="T4" fmla="*/ 17642260 w 15"/>
                <a:gd name="T5" fmla="*/ 0 h 16"/>
                <a:gd name="T6" fmla="*/ 0 w 15"/>
                <a:gd name="T7" fmla="*/ 20161247 h 16"/>
                <a:gd name="T8" fmla="*/ 0 w 15"/>
                <a:gd name="T9" fmla="*/ 20161247 h 16"/>
                <a:gd name="T10" fmla="*/ 0 w 15"/>
                <a:gd name="T11" fmla="*/ 40322493 h 16"/>
                <a:gd name="T12" fmla="*/ 17642260 w 15"/>
                <a:gd name="T13" fmla="*/ 40322493 h 16"/>
                <a:gd name="T14" fmla="*/ 37803934 w 15"/>
                <a:gd name="T15" fmla="*/ 40322493 h 16"/>
                <a:gd name="T16" fmla="*/ 37803934 w 15"/>
                <a:gd name="T17" fmla="*/ 201612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15" y="8"/>
                  </a:moveTo>
                  <a:lnTo>
                    <a:pt x="15" y="8"/>
                  </a:lnTo>
                  <a:lnTo>
                    <a:pt x="7" y="0"/>
                  </a:lnTo>
                  <a:lnTo>
                    <a:pt x="0" y="8"/>
                  </a:lnTo>
                  <a:lnTo>
                    <a:pt x="0" y="16"/>
                  </a:lnTo>
                  <a:lnTo>
                    <a:pt x="7" y="16"/>
                  </a:lnTo>
                  <a:lnTo>
                    <a:pt x="15" y="16"/>
                  </a:lnTo>
                  <a:lnTo>
                    <a:pt x="1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7" name="Freeform 168"/>
            <p:cNvSpPr/>
            <p:nvPr/>
          </p:nvSpPr>
          <p:spPr bwMode="auto">
            <a:xfrm>
              <a:off x="3170205" y="4584686"/>
              <a:ext cx="36513" cy="36512"/>
            </a:xfrm>
            <a:custGeom>
              <a:avLst/>
              <a:gdLst>
                <a:gd name="T0" fmla="*/ 57965187 w 23"/>
                <a:gd name="T1" fmla="*/ 20160973 h 23"/>
                <a:gd name="T2" fmla="*/ 57965187 w 23"/>
                <a:gd name="T3" fmla="*/ 20160973 h 23"/>
                <a:gd name="T4" fmla="*/ 37803655 w 23"/>
                <a:gd name="T5" fmla="*/ 40321947 h 23"/>
                <a:gd name="T6" fmla="*/ 37803655 w 23"/>
                <a:gd name="T7" fmla="*/ 40321947 h 23"/>
                <a:gd name="T8" fmla="*/ 17642129 w 23"/>
                <a:gd name="T9" fmla="*/ 20160973 h 23"/>
                <a:gd name="T10" fmla="*/ 37803655 w 23"/>
                <a:gd name="T11" fmla="*/ 20160973 h 23"/>
                <a:gd name="T12" fmla="*/ 37803655 w 23"/>
                <a:gd name="T13" fmla="*/ 20160973 h 23"/>
                <a:gd name="T14" fmla="*/ 17642129 w 23"/>
                <a:gd name="T15" fmla="*/ 40321947 h 23"/>
                <a:gd name="T16" fmla="*/ 17642129 w 23"/>
                <a:gd name="T17" fmla="*/ 40321947 h 23"/>
                <a:gd name="T18" fmla="*/ 17642129 w 23"/>
                <a:gd name="T19" fmla="*/ 40321947 h 23"/>
                <a:gd name="T20" fmla="*/ 17642129 w 23"/>
                <a:gd name="T21" fmla="*/ 40321947 h 23"/>
                <a:gd name="T22" fmla="*/ 17642129 w 23"/>
                <a:gd name="T23" fmla="*/ 20160973 h 23"/>
                <a:gd name="T24" fmla="*/ 17642129 w 23"/>
                <a:gd name="T25" fmla="*/ 20160973 h 23"/>
                <a:gd name="T26" fmla="*/ 17642129 w 23"/>
                <a:gd name="T27" fmla="*/ 40321947 h 23"/>
                <a:gd name="T28" fmla="*/ 0 w 23"/>
                <a:gd name="T29" fmla="*/ 40321947 h 23"/>
                <a:gd name="T30" fmla="*/ 0 w 23"/>
                <a:gd name="T31" fmla="*/ 40321947 h 23"/>
                <a:gd name="T32" fmla="*/ 17642129 w 23"/>
                <a:gd name="T33" fmla="*/ 40321947 h 23"/>
                <a:gd name="T34" fmla="*/ 17642129 w 23"/>
                <a:gd name="T35" fmla="*/ 40321947 h 23"/>
                <a:gd name="T36" fmla="*/ 17642129 w 23"/>
                <a:gd name="T37" fmla="*/ 40321947 h 23"/>
                <a:gd name="T38" fmla="*/ 37803655 w 23"/>
                <a:gd name="T39" fmla="*/ 40321947 h 23"/>
                <a:gd name="T40" fmla="*/ 37803655 w 23"/>
                <a:gd name="T41" fmla="*/ 40321947 h 23"/>
                <a:gd name="T42" fmla="*/ 37803655 w 23"/>
                <a:gd name="T43" fmla="*/ 40321947 h 23"/>
                <a:gd name="T44" fmla="*/ 37803655 w 23"/>
                <a:gd name="T45" fmla="*/ 20160973 h 23"/>
                <a:gd name="T46" fmla="*/ 37803655 w 23"/>
                <a:gd name="T47" fmla="*/ 20160973 h 23"/>
                <a:gd name="T48" fmla="*/ 57965187 w 23"/>
                <a:gd name="T49" fmla="*/ 20160973 h 23"/>
                <a:gd name="T50" fmla="*/ 57965187 w 23"/>
                <a:gd name="T51" fmla="*/ 20160973 h 23"/>
                <a:gd name="T52" fmla="*/ 57965187 w 23"/>
                <a:gd name="T53" fmla="*/ 40321947 h 23"/>
                <a:gd name="T54" fmla="*/ 57965187 w 23"/>
                <a:gd name="T55" fmla="*/ 40321947 h 23"/>
                <a:gd name="T56" fmla="*/ 37803655 w 23"/>
                <a:gd name="T57" fmla="*/ 57962012 h 23"/>
                <a:gd name="T58" fmla="*/ 17642129 w 23"/>
                <a:gd name="T59" fmla="*/ 57962012 h 23"/>
                <a:gd name="T60" fmla="*/ 17642129 w 23"/>
                <a:gd name="T61" fmla="*/ 57962012 h 23"/>
                <a:gd name="T62" fmla="*/ 17642129 w 23"/>
                <a:gd name="T63" fmla="*/ 57962012 h 23"/>
                <a:gd name="T64" fmla="*/ 0 w 23"/>
                <a:gd name="T65" fmla="*/ 57962012 h 23"/>
                <a:gd name="T66" fmla="*/ 0 w 23"/>
                <a:gd name="T67" fmla="*/ 57962012 h 23"/>
                <a:gd name="T68" fmla="*/ 0 w 23"/>
                <a:gd name="T69" fmla="*/ 40321947 h 23"/>
                <a:gd name="T70" fmla="*/ 0 w 23"/>
                <a:gd name="T71" fmla="*/ 20160973 h 23"/>
                <a:gd name="T72" fmla="*/ 0 w 23"/>
                <a:gd name="T73" fmla="*/ 20160973 h 23"/>
                <a:gd name="T74" fmla="*/ 0 w 23"/>
                <a:gd name="T75" fmla="*/ 20160973 h 23"/>
                <a:gd name="T76" fmla="*/ 0 w 23"/>
                <a:gd name="T77" fmla="*/ 20160973 h 23"/>
                <a:gd name="T78" fmla="*/ 0 w 23"/>
                <a:gd name="T79" fmla="*/ 20160973 h 23"/>
                <a:gd name="T80" fmla="*/ 0 w 23"/>
                <a:gd name="T81" fmla="*/ 20160973 h 23"/>
                <a:gd name="T82" fmla="*/ 17642129 w 23"/>
                <a:gd name="T83" fmla="*/ 0 h 23"/>
                <a:gd name="T84" fmla="*/ 17642129 w 23"/>
                <a:gd name="T85" fmla="*/ 0 h 23"/>
                <a:gd name="T86" fmla="*/ 37803655 w 23"/>
                <a:gd name="T87" fmla="*/ 0 h 23"/>
                <a:gd name="T88" fmla="*/ 57965187 w 23"/>
                <a:gd name="T89" fmla="*/ 20160973 h 23"/>
                <a:gd name="T90" fmla="*/ 57965187 w 23"/>
                <a:gd name="T91" fmla="*/ 20160973 h 23"/>
                <a:gd name="T92" fmla="*/ 37803655 w 23"/>
                <a:gd name="T93" fmla="*/ 20160973 h 23"/>
                <a:gd name="T94" fmla="*/ 37803655 w 23"/>
                <a:gd name="T95" fmla="*/ 20160973 h 23"/>
                <a:gd name="T96" fmla="*/ 57965187 w 23"/>
                <a:gd name="T97" fmla="*/ 20160973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3"/>
                <a:gd name="T149" fmla="*/ 23 w 23"/>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3">
                  <a:moveTo>
                    <a:pt x="23" y="8"/>
                  </a:moveTo>
                  <a:lnTo>
                    <a:pt x="23" y="8"/>
                  </a:lnTo>
                  <a:lnTo>
                    <a:pt x="15" y="16"/>
                  </a:lnTo>
                  <a:lnTo>
                    <a:pt x="7" y="8"/>
                  </a:lnTo>
                  <a:lnTo>
                    <a:pt x="15" y="8"/>
                  </a:lnTo>
                  <a:lnTo>
                    <a:pt x="7" y="16"/>
                  </a:lnTo>
                  <a:lnTo>
                    <a:pt x="7" y="8"/>
                  </a:lnTo>
                  <a:lnTo>
                    <a:pt x="7" y="16"/>
                  </a:lnTo>
                  <a:lnTo>
                    <a:pt x="0" y="16"/>
                  </a:lnTo>
                  <a:lnTo>
                    <a:pt x="7" y="16"/>
                  </a:lnTo>
                  <a:lnTo>
                    <a:pt x="15" y="16"/>
                  </a:lnTo>
                  <a:lnTo>
                    <a:pt x="15" y="8"/>
                  </a:lnTo>
                  <a:lnTo>
                    <a:pt x="23" y="8"/>
                  </a:lnTo>
                  <a:lnTo>
                    <a:pt x="23" y="16"/>
                  </a:lnTo>
                  <a:lnTo>
                    <a:pt x="15" y="23"/>
                  </a:lnTo>
                  <a:lnTo>
                    <a:pt x="7" y="23"/>
                  </a:lnTo>
                  <a:lnTo>
                    <a:pt x="0" y="23"/>
                  </a:lnTo>
                  <a:lnTo>
                    <a:pt x="0" y="16"/>
                  </a:lnTo>
                  <a:lnTo>
                    <a:pt x="0" y="8"/>
                  </a:lnTo>
                  <a:lnTo>
                    <a:pt x="7" y="0"/>
                  </a:lnTo>
                  <a:lnTo>
                    <a:pt x="15" y="0"/>
                  </a:lnTo>
                  <a:lnTo>
                    <a:pt x="23" y="8"/>
                  </a:lnTo>
                  <a:lnTo>
                    <a:pt x="15" y="8"/>
                  </a:lnTo>
                  <a:lnTo>
                    <a:pt x="23"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8" name="Freeform 169"/>
            <p:cNvSpPr/>
            <p:nvPr/>
          </p:nvSpPr>
          <p:spPr bwMode="auto">
            <a:xfrm>
              <a:off x="3194018" y="4597386"/>
              <a:ext cx="12700" cy="1587"/>
            </a:xfrm>
            <a:custGeom>
              <a:avLst/>
              <a:gdLst>
                <a:gd name="T0" fmla="*/ 0 w 8"/>
                <a:gd name="T1" fmla="*/ 0 h 1587"/>
                <a:gd name="T2" fmla="*/ 0 w 8"/>
                <a:gd name="T3" fmla="*/ 0 h 1587"/>
                <a:gd name="T4" fmla="*/ 0 w 8"/>
                <a:gd name="T5" fmla="*/ 0 h 1587"/>
                <a:gd name="T6" fmla="*/ 20161247 w 8"/>
                <a:gd name="T7" fmla="*/ 0 h 1587"/>
                <a:gd name="T8" fmla="*/ 20161247 w 8"/>
                <a:gd name="T9" fmla="*/ 0 h 1587"/>
                <a:gd name="T10" fmla="*/ 20161247 w 8"/>
                <a:gd name="T11" fmla="*/ 0 h 1587"/>
                <a:gd name="T12" fmla="*/ 0 w 8"/>
                <a:gd name="T13" fmla="*/ 0 h 1587"/>
                <a:gd name="T14" fmla="*/ 0 60000 65536"/>
                <a:gd name="T15" fmla="*/ 0 60000 65536"/>
                <a:gd name="T16" fmla="*/ 0 60000 65536"/>
                <a:gd name="T17" fmla="*/ 0 60000 65536"/>
                <a:gd name="T18" fmla="*/ 0 60000 65536"/>
                <a:gd name="T19" fmla="*/ 0 60000 65536"/>
                <a:gd name="T20" fmla="*/ 0 60000 65536"/>
                <a:gd name="T21" fmla="*/ 0 w 8"/>
                <a:gd name="T22" fmla="*/ 0 h 1587"/>
                <a:gd name="T23" fmla="*/ 8 w 8"/>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7">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169" name="Rectangle 223"/>
            <p:cNvSpPr>
              <a:spLocks noChangeArrowheads="1"/>
            </p:cNvSpPr>
            <p:nvPr/>
          </p:nvSpPr>
          <p:spPr bwMode="auto">
            <a:xfrm>
              <a:off x="5437155" y="4038586"/>
              <a:ext cx="9281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dirty="0">
                  <a:solidFill>
                    <a:srgbClr val="FFFF00"/>
                  </a:solidFill>
                  <a:latin typeface="Times New Roman" panose="02020603050405020304" pitchFamily="18" charset="0"/>
                </a:rPr>
                <a:t>电路级</a:t>
              </a:r>
              <a:endParaRPr lang="zh-CN" altLang="en-US" sz="2400" dirty="0">
                <a:solidFill>
                  <a:srgbClr val="FFFF00"/>
                </a:solidFill>
              </a:endParaRPr>
            </a:p>
          </p:txBody>
        </p:sp>
      </p:grpSp>
      <p:grpSp>
        <p:nvGrpSpPr>
          <p:cNvPr id="4" name="组合 315"/>
          <p:cNvGrpSpPr/>
          <p:nvPr/>
        </p:nvGrpSpPr>
        <p:grpSpPr bwMode="auto">
          <a:xfrm>
            <a:off x="1955800" y="3359150"/>
            <a:ext cx="4627563" cy="2609850"/>
            <a:chOff x="1955768" y="3359136"/>
            <a:chExt cx="4627562" cy="2609850"/>
          </a:xfrm>
        </p:grpSpPr>
        <p:sp>
          <p:nvSpPr>
            <p:cNvPr id="82034" name="Freeform 10"/>
            <p:cNvSpPr/>
            <p:nvPr/>
          </p:nvSpPr>
          <p:spPr bwMode="auto">
            <a:xfrm>
              <a:off x="1955768" y="3359136"/>
              <a:ext cx="4627562" cy="2609850"/>
            </a:xfrm>
            <a:custGeom>
              <a:avLst/>
              <a:gdLst>
                <a:gd name="T0" fmla="*/ 229333423 w 2915"/>
                <a:gd name="T1" fmla="*/ 40322500 h 1644"/>
                <a:gd name="T2" fmla="*/ 115927186 w 2915"/>
                <a:gd name="T3" fmla="*/ 115927203 h 1644"/>
                <a:gd name="T4" fmla="*/ 37801546 w 2915"/>
                <a:gd name="T5" fmla="*/ 211693161 h 1644"/>
                <a:gd name="T6" fmla="*/ 17640298 w 2915"/>
                <a:gd name="T7" fmla="*/ 347781558 h 1644"/>
                <a:gd name="T8" fmla="*/ 17640298 w 2915"/>
                <a:gd name="T9" fmla="*/ 2061487994 h 1644"/>
                <a:gd name="T10" fmla="*/ 17640298 w 2915"/>
                <a:gd name="T11" fmla="*/ 2147483647 h 1644"/>
                <a:gd name="T12" fmla="*/ 37801546 w 2915"/>
                <a:gd name="T13" fmla="*/ 2147483647 h 1644"/>
                <a:gd name="T14" fmla="*/ 115927186 w 2915"/>
                <a:gd name="T15" fmla="*/ 2147483647 h 1644"/>
                <a:gd name="T16" fmla="*/ 211693130 w 2915"/>
                <a:gd name="T17" fmla="*/ 2147483647 h 1644"/>
                <a:gd name="T18" fmla="*/ 345262146 w 2915"/>
                <a:gd name="T19" fmla="*/ 2147483647 h 1644"/>
                <a:gd name="T20" fmla="*/ 2147483647 w 2915"/>
                <a:gd name="T21" fmla="*/ 2147483647 h 1644"/>
                <a:gd name="T22" fmla="*/ 2147483647 w 2915"/>
                <a:gd name="T23" fmla="*/ 2147483647 h 1644"/>
                <a:gd name="T24" fmla="*/ 2147483647 w 2915"/>
                <a:gd name="T25" fmla="*/ 2147483647 h 1644"/>
                <a:gd name="T26" fmla="*/ 2147483647 w 2915"/>
                <a:gd name="T27" fmla="*/ 2147483647 h 1644"/>
                <a:gd name="T28" fmla="*/ 2147483647 w 2915"/>
                <a:gd name="T29" fmla="*/ 2147483647 h 1644"/>
                <a:gd name="T30" fmla="*/ 2147483647 w 2915"/>
                <a:gd name="T31" fmla="*/ 2147483647 h 1644"/>
                <a:gd name="T32" fmla="*/ 2147483647 w 2915"/>
                <a:gd name="T33" fmla="*/ 2061487994 h 1644"/>
                <a:gd name="T34" fmla="*/ 2147483647 w 2915"/>
                <a:gd name="T35" fmla="*/ 347781558 h 1644"/>
                <a:gd name="T36" fmla="*/ 2147483647 w 2915"/>
                <a:gd name="T37" fmla="*/ 231854405 h 1644"/>
                <a:gd name="T38" fmla="*/ 2147483647 w 2915"/>
                <a:gd name="T39" fmla="*/ 115927203 h 1644"/>
                <a:gd name="T40" fmla="*/ 2147483647 w 2915"/>
                <a:gd name="T41" fmla="*/ 40322500 h 1644"/>
                <a:gd name="T42" fmla="*/ 2147483647 w 2915"/>
                <a:gd name="T43" fmla="*/ 20161250 h 1644"/>
                <a:gd name="T44" fmla="*/ 2147483647 w 2915"/>
                <a:gd name="T45" fmla="*/ 20161250 h 1644"/>
                <a:gd name="T46" fmla="*/ 345262146 w 2915"/>
                <a:gd name="T47" fmla="*/ 20161250 h 1644"/>
                <a:gd name="T48" fmla="*/ 2147483647 w 2915"/>
                <a:gd name="T49" fmla="*/ 0 h 1644"/>
                <a:gd name="T50" fmla="*/ 2147483647 w 2915"/>
                <a:gd name="T51" fmla="*/ 0 h 1644"/>
                <a:gd name="T52" fmla="*/ 2147483647 w 2915"/>
                <a:gd name="T53" fmla="*/ 20161250 h 1644"/>
                <a:gd name="T54" fmla="*/ 2147483647 w 2915"/>
                <a:gd name="T55" fmla="*/ 98286883 h 1644"/>
                <a:gd name="T56" fmla="*/ 2147483647 w 2915"/>
                <a:gd name="T57" fmla="*/ 211693161 h 1644"/>
                <a:gd name="T58" fmla="*/ 2147483647 w 2915"/>
                <a:gd name="T59" fmla="*/ 347781558 h 1644"/>
                <a:gd name="T60" fmla="*/ 2147483647 w 2915"/>
                <a:gd name="T61" fmla="*/ 2061487994 h 1644"/>
                <a:gd name="T62" fmla="*/ 2147483647 w 2915"/>
                <a:gd name="T63" fmla="*/ 2147483647 h 1644"/>
                <a:gd name="T64" fmla="*/ 2147483647 w 2915"/>
                <a:gd name="T65" fmla="*/ 2147483647 h 1644"/>
                <a:gd name="T66" fmla="*/ 2147483647 w 2915"/>
                <a:gd name="T67" fmla="*/ 2147483647 h 1644"/>
                <a:gd name="T68" fmla="*/ 2147483647 w 2915"/>
                <a:gd name="T69" fmla="*/ 2147483647 h 1644"/>
                <a:gd name="T70" fmla="*/ 2147483647 w 2915"/>
                <a:gd name="T71" fmla="*/ 2147483647 h 1644"/>
                <a:gd name="T72" fmla="*/ 2147483647 w 2915"/>
                <a:gd name="T73" fmla="*/ 2147483647 h 1644"/>
                <a:gd name="T74" fmla="*/ 345262146 w 2915"/>
                <a:gd name="T75" fmla="*/ 2147483647 h 1644"/>
                <a:gd name="T76" fmla="*/ 211693130 w 2915"/>
                <a:gd name="T77" fmla="*/ 2147483647 h 1644"/>
                <a:gd name="T78" fmla="*/ 95765920 w 2915"/>
                <a:gd name="T79" fmla="*/ 2147483647 h 1644"/>
                <a:gd name="T80" fmla="*/ 17640298 w 2915"/>
                <a:gd name="T81" fmla="*/ 2147483647 h 1644"/>
                <a:gd name="T82" fmla="*/ 0 w 2915"/>
                <a:gd name="T83" fmla="*/ 2147483647 h 1644"/>
                <a:gd name="T84" fmla="*/ 0 w 2915"/>
                <a:gd name="T85" fmla="*/ 2061487994 h 1644"/>
                <a:gd name="T86" fmla="*/ 0 w 2915"/>
                <a:gd name="T87" fmla="*/ 347781558 h 1644"/>
                <a:gd name="T88" fmla="*/ 17640298 w 2915"/>
                <a:gd name="T89" fmla="*/ 211693161 h 1644"/>
                <a:gd name="T90" fmla="*/ 95765920 w 2915"/>
                <a:gd name="T91" fmla="*/ 98286883 h 1644"/>
                <a:gd name="T92" fmla="*/ 211693130 w 2915"/>
                <a:gd name="T93" fmla="*/ 20161250 h 1644"/>
                <a:gd name="T94" fmla="*/ 345262146 w 2915"/>
                <a:gd name="T95" fmla="*/ 0 h 16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15"/>
                <a:gd name="T145" fmla="*/ 0 h 1644"/>
                <a:gd name="T146" fmla="*/ 2915 w 2915"/>
                <a:gd name="T147" fmla="*/ 1644 h 16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15" h="1644">
                  <a:moveTo>
                    <a:pt x="137" y="8"/>
                  </a:moveTo>
                  <a:lnTo>
                    <a:pt x="84" y="16"/>
                  </a:lnTo>
                  <a:lnTo>
                    <a:pt x="91" y="16"/>
                  </a:lnTo>
                  <a:lnTo>
                    <a:pt x="46" y="46"/>
                  </a:lnTo>
                  <a:lnTo>
                    <a:pt x="15" y="92"/>
                  </a:lnTo>
                  <a:lnTo>
                    <a:pt x="15" y="84"/>
                  </a:lnTo>
                  <a:lnTo>
                    <a:pt x="7" y="138"/>
                  </a:lnTo>
                  <a:lnTo>
                    <a:pt x="7" y="818"/>
                  </a:lnTo>
                  <a:lnTo>
                    <a:pt x="7" y="1499"/>
                  </a:lnTo>
                  <a:lnTo>
                    <a:pt x="15" y="1552"/>
                  </a:lnTo>
                  <a:lnTo>
                    <a:pt x="46" y="1590"/>
                  </a:lnTo>
                  <a:lnTo>
                    <a:pt x="91" y="1621"/>
                  </a:lnTo>
                  <a:lnTo>
                    <a:pt x="84" y="1621"/>
                  </a:lnTo>
                  <a:lnTo>
                    <a:pt x="137" y="1636"/>
                  </a:lnTo>
                  <a:lnTo>
                    <a:pt x="1454" y="1636"/>
                  </a:lnTo>
                  <a:lnTo>
                    <a:pt x="2770" y="1636"/>
                  </a:lnTo>
                  <a:lnTo>
                    <a:pt x="2823" y="1621"/>
                  </a:lnTo>
                  <a:lnTo>
                    <a:pt x="2862" y="1590"/>
                  </a:lnTo>
                  <a:lnTo>
                    <a:pt x="2892" y="1552"/>
                  </a:lnTo>
                  <a:lnTo>
                    <a:pt x="2907" y="1499"/>
                  </a:lnTo>
                  <a:lnTo>
                    <a:pt x="2907" y="818"/>
                  </a:lnTo>
                  <a:lnTo>
                    <a:pt x="2907" y="138"/>
                  </a:lnTo>
                  <a:lnTo>
                    <a:pt x="2892" y="84"/>
                  </a:lnTo>
                  <a:lnTo>
                    <a:pt x="2892" y="92"/>
                  </a:lnTo>
                  <a:lnTo>
                    <a:pt x="2862" y="46"/>
                  </a:lnTo>
                  <a:lnTo>
                    <a:pt x="2823" y="16"/>
                  </a:lnTo>
                  <a:lnTo>
                    <a:pt x="2770" y="8"/>
                  </a:lnTo>
                  <a:lnTo>
                    <a:pt x="1454" y="8"/>
                  </a:lnTo>
                  <a:lnTo>
                    <a:pt x="137" y="8"/>
                  </a:lnTo>
                  <a:lnTo>
                    <a:pt x="137" y="0"/>
                  </a:lnTo>
                  <a:lnTo>
                    <a:pt x="1454" y="0"/>
                  </a:lnTo>
                  <a:lnTo>
                    <a:pt x="2770" y="0"/>
                  </a:lnTo>
                  <a:lnTo>
                    <a:pt x="2823" y="8"/>
                  </a:lnTo>
                  <a:lnTo>
                    <a:pt x="2831" y="8"/>
                  </a:lnTo>
                  <a:lnTo>
                    <a:pt x="2869" y="39"/>
                  </a:lnTo>
                  <a:lnTo>
                    <a:pt x="2900" y="84"/>
                  </a:lnTo>
                  <a:lnTo>
                    <a:pt x="2915" y="138"/>
                  </a:lnTo>
                  <a:lnTo>
                    <a:pt x="2915" y="818"/>
                  </a:lnTo>
                  <a:lnTo>
                    <a:pt x="2915" y="1499"/>
                  </a:lnTo>
                  <a:lnTo>
                    <a:pt x="2900" y="1552"/>
                  </a:lnTo>
                  <a:lnTo>
                    <a:pt x="2900" y="1560"/>
                  </a:lnTo>
                  <a:lnTo>
                    <a:pt x="2869" y="1598"/>
                  </a:lnTo>
                  <a:lnTo>
                    <a:pt x="2831" y="1628"/>
                  </a:lnTo>
                  <a:lnTo>
                    <a:pt x="2823" y="1628"/>
                  </a:lnTo>
                  <a:lnTo>
                    <a:pt x="2770" y="1644"/>
                  </a:lnTo>
                  <a:lnTo>
                    <a:pt x="1454" y="1644"/>
                  </a:lnTo>
                  <a:lnTo>
                    <a:pt x="137" y="1644"/>
                  </a:lnTo>
                  <a:lnTo>
                    <a:pt x="84" y="1628"/>
                  </a:lnTo>
                  <a:lnTo>
                    <a:pt x="38" y="1598"/>
                  </a:lnTo>
                  <a:lnTo>
                    <a:pt x="7" y="1560"/>
                  </a:lnTo>
                  <a:lnTo>
                    <a:pt x="7" y="1552"/>
                  </a:lnTo>
                  <a:lnTo>
                    <a:pt x="0" y="1499"/>
                  </a:lnTo>
                  <a:lnTo>
                    <a:pt x="0" y="818"/>
                  </a:lnTo>
                  <a:lnTo>
                    <a:pt x="0" y="138"/>
                  </a:lnTo>
                  <a:lnTo>
                    <a:pt x="7" y="84"/>
                  </a:lnTo>
                  <a:lnTo>
                    <a:pt x="38" y="39"/>
                  </a:lnTo>
                  <a:lnTo>
                    <a:pt x="84" y="8"/>
                  </a:lnTo>
                  <a:lnTo>
                    <a:pt x="137" y="0"/>
                  </a:lnTo>
                  <a:lnTo>
                    <a:pt x="13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2035" name="组合 314"/>
            <p:cNvGrpSpPr/>
            <p:nvPr/>
          </p:nvGrpSpPr>
          <p:grpSpPr bwMode="auto">
            <a:xfrm>
              <a:off x="2173255" y="3359136"/>
              <a:ext cx="839788" cy="874712"/>
              <a:chOff x="2173255" y="3359136"/>
              <a:chExt cx="839788" cy="874712"/>
            </a:xfrm>
          </p:grpSpPr>
          <p:sp>
            <p:nvSpPr>
              <p:cNvPr id="82037" name="Freeform 11"/>
              <p:cNvSpPr/>
              <p:nvPr/>
            </p:nvSpPr>
            <p:spPr bwMode="auto">
              <a:xfrm>
                <a:off x="2173255" y="3359136"/>
                <a:ext cx="1588" cy="12700"/>
              </a:xfrm>
              <a:custGeom>
                <a:avLst/>
                <a:gdLst>
                  <a:gd name="T0" fmla="*/ 0 w 1588"/>
                  <a:gd name="T1" fmla="*/ 20161247 h 8"/>
                  <a:gd name="T2" fmla="*/ 0 w 1588"/>
                  <a:gd name="T3" fmla="*/ 20161247 h 8"/>
                  <a:gd name="T4" fmla="*/ 0 w 1588"/>
                  <a:gd name="T5" fmla="*/ 20161247 h 8"/>
                  <a:gd name="T6" fmla="*/ 0 w 1588"/>
                  <a:gd name="T7" fmla="*/ 0 h 8"/>
                  <a:gd name="T8" fmla="*/ 0 w 1588"/>
                  <a:gd name="T9" fmla="*/ 0 h 8"/>
                  <a:gd name="T10" fmla="*/ 0 w 1588"/>
                  <a:gd name="T11" fmla="*/ 0 h 8"/>
                  <a:gd name="T12" fmla="*/ 0 w 1588"/>
                  <a:gd name="T13" fmla="*/ 20161247 h 8"/>
                  <a:gd name="T14" fmla="*/ 0 60000 65536"/>
                  <a:gd name="T15" fmla="*/ 0 60000 65536"/>
                  <a:gd name="T16" fmla="*/ 0 60000 65536"/>
                  <a:gd name="T17" fmla="*/ 0 60000 65536"/>
                  <a:gd name="T18" fmla="*/ 0 60000 65536"/>
                  <a:gd name="T19" fmla="*/ 0 60000 65536"/>
                  <a:gd name="T20" fmla="*/ 0 60000 65536"/>
                  <a:gd name="T21" fmla="*/ 0 w 1588"/>
                  <a:gd name="T22" fmla="*/ 0 h 8"/>
                  <a:gd name="T23" fmla="*/ 1588 w 158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8">
                    <a:moveTo>
                      <a:pt x="0" y="8"/>
                    </a:moveTo>
                    <a:lnTo>
                      <a:pt x="0" y="8"/>
                    </a:lnTo>
                    <a:lnTo>
                      <a:pt x="0" y="0"/>
                    </a:lnTo>
                    <a:lnTo>
                      <a:pt x="0"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38" name="Rectangle 170"/>
              <p:cNvSpPr>
                <a:spLocks noChangeArrowheads="1"/>
              </p:cNvSpPr>
              <p:nvPr/>
            </p:nvSpPr>
            <p:spPr bwMode="auto">
              <a:xfrm>
                <a:off x="2465355" y="3578211"/>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39" name="Rectangle 171"/>
              <p:cNvSpPr>
                <a:spLocks noChangeArrowheads="1"/>
              </p:cNvSpPr>
              <p:nvPr/>
            </p:nvSpPr>
            <p:spPr bwMode="auto">
              <a:xfrm>
                <a:off x="2465355" y="4221148"/>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40" name="Rectangle 172"/>
              <p:cNvSpPr>
                <a:spLocks noChangeArrowheads="1"/>
              </p:cNvSpPr>
              <p:nvPr/>
            </p:nvSpPr>
            <p:spPr bwMode="auto">
              <a:xfrm>
                <a:off x="2465355" y="3578211"/>
                <a:ext cx="12700" cy="6429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41" name="Freeform 173"/>
              <p:cNvSpPr/>
              <p:nvPr/>
            </p:nvSpPr>
            <p:spPr bwMode="auto">
              <a:xfrm>
                <a:off x="2465355" y="3578211"/>
                <a:ext cx="449263" cy="642937"/>
              </a:xfrm>
              <a:custGeom>
                <a:avLst/>
                <a:gdLst>
                  <a:gd name="T0" fmla="*/ 0 w 283"/>
                  <a:gd name="T1" fmla="*/ 0 h 405"/>
                  <a:gd name="T2" fmla="*/ 307459371 w 283"/>
                  <a:gd name="T3" fmla="*/ 20161234 h 405"/>
                  <a:gd name="T4" fmla="*/ 521673692 w 283"/>
                  <a:gd name="T5" fmla="*/ 95765859 h 405"/>
                  <a:gd name="T6" fmla="*/ 597278431 w 283"/>
                  <a:gd name="T7" fmla="*/ 173889849 h 405"/>
                  <a:gd name="T8" fmla="*/ 675402534 w 283"/>
                  <a:gd name="T9" fmla="*/ 249494505 h 405"/>
                  <a:gd name="T10" fmla="*/ 713205697 w 283"/>
                  <a:gd name="T11" fmla="*/ 519151826 h 405"/>
                  <a:gd name="T12" fmla="*/ 675402534 w 283"/>
                  <a:gd name="T13" fmla="*/ 771167179 h 405"/>
                  <a:gd name="T14" fmla="*/ 597278431 w 283"/>
                  <a:gd name="T15" fmla="*/ 866933211 h 405"/>
                  <a:gd name="T16" fmla="*/ 521673692 w 283"/>
                  <a:gd name="T17" fmla="*/ 924895949 h 405"/>
                  <a:gd name="T18" fmla="*/ 307459371 w 283"/>
                  <a:gd name="T19" fmla="*/ 1000500555 h 405"/>
                  <a:gd name="T20" fmla="*/ 0 w 283"/>
                  <a:gd name="T21" fmla="*/ 1020661783 h 405"/>
                  <a:gd name="T22" fmla="*/ 0 w 283"/>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3"/>
                  <a:gd name="T37" fmla="*/ 0 h 405"/>
                  <a:gd name="T38" fmla="*/ 283 w 283"/>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3" h="405">
                    <a:moveTo>
                      <a:pt x="0" y="0"/>
                    </a:moveTo>
                    <a:lnTo>
                      <a:pt x="122" y="8"/>
                    </a:lnTo>
                    <a:lnTo>
                      <a:pt x="207" y="38"/>
                    </a:lnTo>
                    <a:lnTo>
                      <a:pt x="237" y="69"/>
                    </a:lnTo>
                    <a:lnTo>
                      <a:pt x="268" y="99"/>
                    </a:lnTo>
                    <a:lnTo>
                      <a:pt x="283" y="206"/>
                    </a:lnTo>
                    <a:lnTo>
                      <a:pt x="268" y="306"/>
                    </a:lnTo>
                    <a:lnTo>
                      <a:pt x="237" y="344"/>
                    </a:lnTo>
                    <a:lnTo>
                      <a:pt x="207" y="367"/>
                    </a:lnTo>
                    <a:lnTo>
                      <a:pt x="122" y="397"/>
                    </a:lnTo>
                    <a:lnTo>
                      <a:pt x="0" y="405"/>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42" name="Rectangle 174"/>
              <p:cNvSpPr>
                <a:spLocks noChangeArrowheads="1"/>
              </p:cNvSpPr>
              <p:nvPr/>
            </p:nvSpPr>
            <p:spPr bwMode="auto">
              <a:xfrm>
                <a:off x="2465355" y="3578211"/>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43" name="Freeform 175"/>
              <p:cNvSpPr/>
              <p:nvPr/>
            </p:nvSpPr>
            <p:spPr bwMode="auto">
              <a:xfrm>
                <a:off x="2465355" y="3578211"/>
                <a:ext cx="461963" cy="595312"/>
              </a:xfrm>
              <a:custGeom>
                <a:avLst/>
                <a:gdLst>
                  <a:gd name="T0" fmla="*/ 0 w 291"/>
                  <a:gd name="T1" fmla="*/ 0 h 375"/>
                  <a:gd name="T2" fmla="*/ 307459366 w 291"/>
                  <a:gd name="T3" fmla="*/ 20161233 h 375"/>
                  <a:gd name="T4" fmla="*/ 307459366 w 291"/>
                  <a:gd name="T5" fmla="*/ 20161233 h 375"/>
                  <a:gd name="T6" fmla="*/ 307459366 w 291"/>
                  <a:gd name="T7" fmla="*/ 20161233 h 375"/>
                  <a:gd name="T8" fmla="*/ 521673682 w 291"/>
                  <a:gd name="T9" fmla="*/ 95765851 h 375"/>
                  <a:gd name="T10" fmla="*/ 539313993 w 291"/>
                  <a:gd name="T11" fmla="*/ 95765851 h 375"/>
                  <a:gd name="T12" fmla="*/ 539313993 w 291"/>
                  <a:gd name="T13" fmla="*/ 95765851 h 375"/>
                  <a:gd name="T14" fmla="*/ 617439683 w 291"/>
                  <a:gd name="T15" fmla="*/ 173889834 h 375"/>
                  <a:gd name="T16" fmla="*/ 617439683 w 291"/>
                  <a:gd name="T17" fmla="*/ 173889834 h 375"/>
                  <a:gd name="T18" fmla="*/ 617439683 w 291"/>
                  <a:gd name="T19" fmla="*/ 173889834 h 375"/>
                  <a:gd name="T20" fmla="*/ 693044420 w 291"/>
                  <a:gd name="T21" fmla="*/ 249494483 h 375"/>
                  <a:gd name="T22" fmla="*/ 693044420 w 291"/>
                  <a:gd name="T23" fmla="*/ 249494483 h 375"/>
                  <a:gd name="T24" fmla="*/ 693044420 w 291"/>
                  <a:gd name="T25" fmla="*/ 249494483 h 375"/>
                  <a:gd name="T26" fmla="*/ 733366947 w 291"/>
                  <a:gd name="T27" fmla="*/ 519151781 h 375"/>
                  <a:gd name="T28" fmla="*/ 733366947 w 291"/>
                  <a:gd name="T29" fmla="*/ 519151781 h 375"/>
                  <a:gd name="T30" fmla="*/ 733366947 w 291"/>
                  <a:gd name="T31" fmla="*/ 519151781 h 375"/>
                  <a:gd name="T32" fmla="*/ 693044420 w 291"/>
                  <a:gd name="T33" fmla="*/ 771167112 h 375"/>
                  <a:gd name="T34" fmla="*/ 693044420 w 291"/>
                  <a:gd name="T35" fmla="*/ 788807392 h 375"/>
                  <a:gd name="T36" fmla="*/ 693044420 w 291"/>
                  <a:gd name="T37" fmla="*/ 788807392 h 375"/>
                  <a:gd name="T38" fmla="*/ 617439683 w 291"/>
                  <a:gd name="T39" fmla="*/ 887094363 h 375"/>
                  <a:gd name="T40" fmla="*/ 617439683 w 291"/>
                  <a:gd name="T41" fmla="*/ 887094363 h 375"/>
                  <a:gd name="T42" fmla="*/ 617439683 w 291"/>
                  <a:gd name="T43" fmla="*/ 887094363 h 375"/>
                  <a:gd name="T44" fmla="*/ 539313993 w 291"/>
                  <a:gd name="T45" fmla="*/ 945057095 h 375"/>
                  <a:gd name="T46" fmla="*/ 521673682 w 291"/>
                  <a:gd name="T47" fmla="*/ 945057095 h 375"/>
                  <a:gd name="T48" fmla="*/ 521673682 w 291"/>
                  <a:gd name="T49" fmla="*/ 924895869 h 375"/>
                  <a:gd name="T50" fmla="*/ 521673682 w 291"/>
                  <a:gd name="T51" fmla="*/ 924895869 h 375"/>
                  <a:gd name="T52" fmla="*/ 597278419 w 291"/>
                  <a:gd name="T53" fmla="*/ 866933137 h 375"/>
                  <a:gd name="T54" fmla="*/ 597278419 w 291"/>
                  <a:gd name="T55" fmla="*/ 866933137 h 375"/>
                  <a:gd name="T56" fmla="*/ 597278419 w 291"/>
                  <a:gd name="T57" fmla="*/ 866933137 h 375"/>
                  <a:gd name="T58" fmla="*/ 675402521 w 291"/>
                  <a:gd name="T59" fmla="*/ 771167112 h 375"/>
                  <a:gd name="T60" fmla="*/ 675402521 w 291"/>
                  <a:gd name="T61" fmla="*/ 771167112 h 375"/>
                  <a:gd name="T62" fmla="*/ 675402521 w 291"/>
                  <a:gd name="T63" fmla="*/ 771167112 h 375"/>
                  <a:gd name="T64" fmla="*/ 713205684 w 291"/>
                  <a:gd name="T65" fmla="*/ 519151781 h 375"/>
                  <a:gd name="T66" fmla="*/ 713205684 w 291"/>
                  <a:gd name="T67" fmla="*/ 519151781 h 375"/>
                  <a:gd name="T68" fmla="*/ 713205684 w 291"/>
                  <a:gd name="T69" fmla="*/ 519151781 h 375"/>
                  <a:gd name="T70" fmla="*/ 675402521 w 291"/>
                  <a:gd name="T71" fmla="*/ 249494483 h 375"/>
                  <a:gd name="T72" fmla="*/ 675402521 w 291"/>
                  <a:gd name="T73" fmla="*/ 249494483 h 375"/>
                  <a:gd name="T74" fmla="*/ 675402521 w 291"/>
                  <a:gd name="T75" fmla="*/ 269655710 h 375"/>
                  <a:gd name="T76" fmla="*/ 597278419 w 291"/>
                  <a:gd name="T77" fmla="*/ 191531701 h 375"/>
                  <a:gd name="T78" fmla="*/ 597278419 w 291"/>
                  <a:gd name="T79" fmla="*/ 191531701 h 375"/>
                  <a:gd name="T80" fmla="*/ 597278419 w 291"/>
                  <a:gd name="T81" fmla="*/ 191531701 h 375"/>
                  <a:gd name="T82" fmla="*/ 521673682 w 291"/>
                  <a:gd name="T83" fmla="*/ 115927102 h 375"/>
                  <a:gd name="T84" fmla="*/ 521673682 w 291"/>
                  <a:gd name="T85" fmla="*/ 115927102 h 375"/>
                  <a:gd name="T86" fmla="*/ 521673682 w 291"/>
                  <a:gd name="T87" fmla="*/ 115927102 h 375"/>
                  <a:gd name="T88" fmla="*/ 307459366 w 291"/>
                  <a:gd name="T89" fmla="*/ 37801518 h 375"/>
                  <a:gd name="T90" fmla="*/ 307459366 w 291"/>
                  <a:gd name="T91" fmla="*/ 37801518 h 375"/>
                  <a:gd name="T92" fmla="*/ 307459366 w 291"/>
                  <a:gd name="T93" fmla="*/ 37801518 h 375"/>
                  <a:gd name="T94" fmla="*/ 0 w 291"/>
                  <a:gd name="T95" fmla="*/ 20161233 h 375"/>
                  <a:gd name="T96" fmla="*/ 0 w 291"/>
                  <a:gd name="T97" fmla="*/ 0 h 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1"/>
                  <a:gd name="T148" fmla="*/ 0 h 375"/>
                  <a:gd name="T149" fmla="*/ 291 w 291"/>
                  <a:gd name="T150" fmla="*/ 375 h 3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1" h="375">
                    <a:moveTo>
                      <a:pt x="0" y="0"/>
                    </a:moveTo>
                    <a:lnTo>
                      <a:pt x="122" y="8"/>
                    </a:lnTo>
                    <a:lnTo>
                      <a:pt x="207" y="38"/>
                    </a:lnTo>
                    <a:lnTo>
                      <a:pt x="214" y="38"/>
                    </a:lnTo>
                    <a:lnTo>
                      <a:pt x="245" y="69"/>
                    </a:lnTo>
                    <a:lnTo>
                      <a:pt x="275" y="99"/>
                    </a:lnTo>
                    <a:lnTo>
                      <a:pt x="291" y="206"/>
                    </a:lnTo>
                    <a:lnTo>
                      <a:pt x="275" y="306"/>
                    </a:lnTo>
                    <a:lnTo>
                      <a:pt x="275" y="313"/>
                    </a:lnTo>
                    <a:lnTo>
                      <a:pt x="245" y="352"/>
                    </a:lnTo>
                    <a:lnTo>
                      <a:pt x="214" y="375"/>
                    </a:lnTo>
                    <a:lnTo>
                      <a:pt x="207" y="375"/>
                    </a:lnTo>
                    <a:lnTo>
                      <a:pt x="207" y="367"/>
                    </a:lnTo>
                    <a:lnTo>
                      <a:pt x="237" y="344"/>
                    </a:lnTo>
                    <a:lnTo>
                      <a:pt x="268" y="306"/>
                    </a:lnTo>
                    <a:lnTo>
                      <a:pt x="283" y="206"/>
                    </a:lnTo>
                    <a:lnTo>
                      <a:pt x="268" y="99"/>
                    </a:lnTo>
                    <a:lnTo>
                      <a:pt x="268" y="107"/>
                    </a:lnTo>
                    <a:lnTo>
                      <a:pt x="237" y="76"/>
                    </a:lnTo>
                    <a:lnTo>
                      <a:pt x="207" y="46"/>
                    </a:lnTo>
                    <a:lnTo>
                      <a:pt x="122" y="15"/>
                    </a:lnTo>
                    <a:lnTo>
                      <a:pt x="0"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44" name="Freeform 176"/>
              <p:cNvSpPr/>
              <p:nvPr/>
            </p:nvSpPr>
            <p:spPr bwMode="auto">
              <a:xfrm>
                <a:off x="2659030" y="4160823"/>
                <a:ext cx="134938" cy="60325"/>
              </a:xfrm>
              <a:custGeom>
                <a:avLst/>
                <a:gdLst>
                  <a:gd name="T0" fmla="*/ 214214891 w 85"/>
                  <a:gd name="T1" fmla="*/ 20161248 h 38"/>
                  <a:gd name="T2" fmla="*/ 0 w 85"/>
                  <a:gd name="T3" fmla="*/ 95765924 h 38"/>
                  <a:gd name="T4" fmla="*/ 0 w 85"/>
                  <a:gd name="T5" fmla="*/ 95765924 h 38"/>
                  <a:gd name="T6" fmla="*/ 0 w 85"/>
                  <a:gd name="T7" fmla="*/ 75604682 h 38"/>
                  <a:gd name="T8" fmla="*/ 0 w 85"/>
                  <a:gd name="T9" fmla="*/ 75604682 h 38"/>
                  <a:gd name="T10" fmla="*/ 214214891 w 85"/>
                  <a:gd name="T11" fmla="*/ 0 h 38"/>
                  <a:gd name="T12" fmla="*/ 214214891 w 85"/>
                  <a:gd name="T13" fmla="*/ 20161248 h 38"/>
                  <a:gd name="T14" fmla="*/ 0 60000 65536"/>
                  <a:gd name="T15" fmla="*/ 0 60000 65536"/>
                  <a:gd name="T16" fmla="*/ 0 60000 65536"/>
                  <a:gd name="T17" fmla="*/ 0 60000 65536"/>
                  <a:gd name="T18" fmla="*/ 0 60000 65536"/>
                  <a:gd name="T19" fmla="*/ 0 60000 65536"/>
                  <a:gd name="T20" fmla="*/ 0 60000 65536"/>
                  <a:gd name="T21" fmla="*/ 0 w 85"/>
                  <a:gd name="T22" fmla="*/ 0 h 38"/>
                  <a:gd name="T23" fmla="*/ 85 w 85"/>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38">
                    <a:moveTo>
                      <a:pt x="85" y="8"/>
                    </a:moveTo>
                    <a:lnTo>
                      <a:pt x="0" y="38"/>
                    </a:lnTo>
                    <a:lnTo>
                      <a:pt x="0" y="30"/>
                    </a:lnTo>
                    <a:lnTo>
                      <a:pt x="85" y="0"/>
                    </a:lnTo>
                    <a:lnTo>
                      <a:pt x="8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45" name="Rectangle 177"/>
              <p:cNvSpPr>
                <a:spLocks noChangeArrowheads="1"/>
              </p:cNvSpPr>
              <p:nvPr/>
            </p:nvSpPr>
            <p:spPr bwMode="auto">
              <a:xfrm>
                <a:off x="2465355" y="4221148"/>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46" name="Freeform 178"/>
              <p:cNvSpPr/>
              <p:nvPr/>
            </p:nvSpPr>
            <p:spPr bwMode="auto">
              <a:xfrm>
                <a:off x="2465355" y="4208448"/>
                <a:ext cx="193675" cy="25400"/>
              </a:xfrm>
              <a:custGeom>
                <a:avLst/>
                <a:gdLst>
                  <a:gd name="T0" fmla="*/ 307459085 w 122"/>
                  <a:gd name="T1" fmla="*/ 20161247 h 16"/>
                  <a:gd name="T2" fmla="*/ 307459085 w 122"/>
                  <a:gd name="T3" fmla="*/ 0 h 16"/>
                  <a:gd name="T4" fmla="*/ 0 w 122"/>
                  <a:gd name="T5" fmla="*/ 20161247 h 16"/>
                  <a:gd name="T6" fmla="*/ 0 w 122"/>
                  <a:gd name="T7" fmla="*/ 40322493 h 16"/>
                  <a:gd name="T8" fmla="*/ 307459085 w 122"/>
                  <a:gd name="T9" fmla="*/ 20161247 h 16"/>
                  <a:gd name="T10" fmla="*/ 0 60000 65536"/>
                  <a:gd name="T11" fmla="*/ 0 60000 65536"/>
                  <a:gd name="T12" fmla="*/ 0 60000 65536"/>
                  <a:gd name="T13" fmla="*/ 0 60000 65536"/>
                  <a:gd name="T14" fmla="*/ 0 60000 65536"/>
                  <a:gd name="T15" fmla="*/ 0 w 122"/>
                  <a:gd name="T16" fmla="*/ 0 h 16"/>
                  <a:gd name="T17" fmla="*/ 122 w 122"/>
                  <a:gd name="T18" fmla="*/ 16 h 16"/>
                </a:gdLst>
                <a:ahLst/>
                <a:cxnLst>
                  <a:cxn ang="T10">
                    <a:pos x="T0" y="T1"/>
                  </a:cxn>
                  <a:cxn ang="T11">
                    <a:pos x="T2" y="T3"/>
                  </a:cxn>
                  <a:cxn ang="T12">
                    <a:pos x="T4" y="T5"/>
                  </a:cxn>
                  <a:cxn ang="T13">
                    <a:pos x="T6" y="T7"/>
                  </a:cxn>
                  <a:cxn ang="T14">
                    <a:pos x="T8" y="T9"/>
                  </a:cxn>
                </a:cxnLst>
                <a:rect l="T15" t="T16" r="T17" b="T18"/>
                <a:pathLst>
                  <a:path w="122" h="16">
                    <a:moveTo>
                      <a:pt x="122" y="8"/>
                    </a:moveTo>
                    <a:lnTo>
                      <a:pt x="122" y="0"/>
                    </a:lnTo>
                    <a:lnTo>
                      <a:pt x="0" y="8"/>
                    </a:lnTo>
                    <a:lnTo>
                      <a:pt x="0" y="16"/>
                    </a:lnTo>
                    <a:lnTo>
                      <a:pt x="122"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47" name="Rectangle 179"/>
              <p:cNvSpPr>
                <a:spLocks noChangeArrowheads="1"/>
              </p:cNvSpPr>
              <p:nvPr/>
            </p:nvSpPr>
            <p:spPr bwMode="auto">
              <a:xfrm>
                <a:off x="2173255" y="36512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48" name="Rectangle 180"/>
              <p:cNvSpPr>
                <a:spLocks noChangeArrowheads="1"/>
              </p:cNvSpPr>
              <p:nvPr/>
            </p:nvSpPr>
            <p:spPr bwMode="auto">
              <a:xfrm>
                <a:off x="2478055" y="36512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49" name="Rectangle 181"/>
              <p:cNvSpPr>
                <a:spLocks noChangeArrowheads="1"/>
              </p:cNvSpPr>
              <p:nvPr/>
            </p:nvSpPr>
            <p:spPr bwMode="auto">
              <a:xfrm>
                <a:off x="2173255" y="3651236"/>
                <a:ext cx="3048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0" name="Rectangle 182"/>
              <p:cNvSpPr>
                <a:spLocks noChangeArrowheads="1"/>
              </p:cNvSpPr>
              <p:nvPr/>
            </p:nvSpPr>
            <p:spPr bwMode="auto">
              <a:xfrm>
                <a:off x="2173255" y="37845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1" name="Rectangle 183"/>
              <p:cNvSpPr>
                <a:spLocks noChangeArrowheads="1"/>
              </p:cNvSpPr>
              <p:nvPr/>
            </p:nvSpPr>
            <p:spPr bwMode="auto">
              <a:xfrm>
                <a:off x="2478055" y="37845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2" name="Rectangle 184"/>
              <p:cNvSpPr>
                <a:spLocks noChangeArrowheads="1"/>
              </p:cNvSpPr>
              <p:nvPr/>
            </p:nvSpPr>
            <p:spPr bwMode="auto">
              <a:xfrm>
                <a:off x="2173255" y="3784586"/>
                <a:ext cx="3048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3" name="Rectangle 185"/>
              <p:cNvSpPr>
                <a:spLocks noChangeArrowheads="1"/>
              </p:cNvSpPr>
              <p:nvPr/>
            </p:nvSpPr>
            <p:spPr bwMode="auto">
              <a:xfrm>
                <a:off x="2173255" y="39052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4" name="Rectangle 186"/>
              <p:cNvSpPr>
                <a:spLocks noChangeArrowheads="1"/>
              </p:cNvSpPr>
              <p:nvPr/>
            </p:nvSpPr>
            <p:spPr bwMode="auto">
              <a:xfrm>
                <a:off x="2478055" y="390523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5" name="Rectangle 187"/>
              <p:cNvSpPr>
                <a:spLocks noChangeArrowheads="1"/>
              </p:cNvSpPr>
              <p:nvPr/>
            </p:nvSpPr>
            <p:spPr bwMode="auto">
              <a:xfrm>
                <a:off x="2173255" y="3905236"/>
                <a:ext cx="3048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6" name="Rectangle 188"/>
              <p:cNvSpPr>
                <a:spLocks noChangeArrowheads="1"/>
              </p:cNvSpPr>
              <p:nvPr/>
            </p:nvSpPr>
            <p:spPr bwMode="auto">
              <a:xfrm>
                <a:off x="2173255" y="40512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7" name="Rectangle 189"/>
              <p:cNvSpPr>
                <a:spLocks noChangeArrowheads="1"/>
              </p:cNvSpPr>
              <p:nvPr/>
            </p:nvSpPr>
            <p:spPr bwMode="auto">
              <a:xfrm>
                <a:off x="2465355" y="4051286"/>
                <a:ext cx="1588"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8" name="Rectangle 190"/>
              <p:cNvSpPr>
                <a:spLocks noChangeArrowheads="1"/>
              </p:cNvSpPr>
              <p:nvPr/>
            </p:nvSpPr>
            <p:spPr bwMode="auto">
              <a:xfrm>
                <a:off x="2173255" y="4051286"/>
                <a:ext cx="2921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59" name="Rectangle 191"/>
              <p:cNvSpPr>
                <a:spLocks noChangeArrowheads="1"/>
              </p:cNvSpPr>
              <p:nvPr/>
            </p:nvSpPr>
            <p:spPr bwMode="auto">
              <a:xfrm>
                <a:off x="2914618" y="3894123"/>
                <a:ext cx="1587"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0" name="Rectangle 192"/>
              <p:cNvSpPr>
                <a:spLocks noChangeArrowheads="1"/>
              </p:cNvSpPr>
              <p:nvPr/>
            </p:nvSpPr>
            <p:spPr bwMode="auto">
              <a:xfrm>
                <a:off x="3011455" y="3894123"/>
                <a:ext cx="1588"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1" name="Rectangle 193"/>
              <p:cNvSpPr>
                <a:spLocks noChangeArrowheads="1"/>
              </p:cNvSpPr>
              <p:nvPr/>
            </p:nvSpPr>
            <p:spPr bwMode="auto">
              <a:xfrm>
                <a:off x="2914618" y="3894123"/>
                <a:ext cx="96837"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2" name="Rectangle 194"/>
              <p:cNvSpPr>
                <a:spLocks noChangeArrowheads="1"/>
              </p:cNvSpPr>
              <p:nvPr/>
            </p:nvSpPr>
            <p:spPr bwMode="auto">
              <a:xfrm>
                <a:off x="2173255" y="4173523"/>
                <a:ext cx="1588"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3" name="Rectangle 195"/>
              <p:cNvSpPr>
                <a:spLocks noChangeArrowheads="1"/>
              </p:cNvSpPr>
              <p:nvPr/>
            </p:nvSpPr>
            <p:spPr bwMode="auto">
              <a:xfrm>
                <a:off x="2465355" y="4173523"/>
                <a:ext cx="1588"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4" name="Rectangle 196"/>
              <p:cNvSpPr>
                <a:spLocks noChangeArrowheads="1"/>
              </p:cNvSpPr>
              <p:nvPr/>
            </p:nvSpPr>
            <p:spPr bwMode="auto">
              <a:xfrm>
                <a:off x="2173255" y="4173523"/>
                <a:ext cx="292100"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5" name="Rectangle 197"/>
              <p:cNvSpPr>
                <a:spLocks noChangeArrowheads="1"/>
              </p:cNvSpPr>
              <p:nvPr/>
            </p:nvSpPr>
            <p:spPr bwMode="auto">
              <a:xfrm>
                <a:off x="2465355" y="3578211"/>
                <a:ext cx="127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6" name="Rectangle 198"/>
              <p:cNvSpPr>
                <a:spLocks noChangeArrowheads="1"/>
              </p:cNvSpPr>
              <p:nvPr/>
            </p:nvSpPr>
            <p:spPr bwMode="auto">
              <a:xfrm>
                <a:off x="2465355" y="4221148"/>
                <a:ext cx="1270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67" name="Rectangle 199"/>
              <p:cNvSpPr>
                <a:spLocks noChangeArrowheads="1"/>
              </p:cNvSpPr>
              <p:nvPr/>
            </p:nvSpPr>
            <p:spPr bwMode="auto">
              <a:xfrm>
                <a:off x="2465355" y="3578211"/>
                <a:ext cx="12700" cy="6429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82036" name="Rectangle 224"/>
            <p:cNvSpPr>
              <a:spLocks noChangeArrowheads="1"/>
            </p:cNvSpPr>
            <p:nvPr/>
          </p:nvSpPr>
          <p:spPr bwMode="auto">
            <a:xfrm>
              <a:off x="5132355" y="3476611"/>
              <a:ext cx="1225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315263"/>
                  </a:solidFill>
                  <a:latin typeface="Times New Roman" panose="02020603050405020304" pitchFamily="18" charset="0"/>
                </a:rPr>
                <a:t>逻辑门级</a:t>
              </a:r>
              <a:endParaRPr lang="zh-CN" altLang="en-US" sz="2400">
                <a:solidFill>
                  <a:srgbClr val="315263"/>
                </a:solidFill>
              </a:endParaRPr>
            </a:p>
          </p:txBody>
        </p:sp>
      </p:grpSp>
      <p:grpSp>
        <p:nvGrpSpPr>
          <p:cNvPr id="6" name="组合 317"/>
          <p:cNvGrpSpPr/>
          <p:nvPr/>
        </p:nvGrpSpPr>
        <p:grpSpPr bwMode="auto">
          <a:xfrm>
            <a:off x="885825" y="2473325"/>
            <a:ext cx="5684838" cy="3470275"/>
            <a:chOff x="885793" y="2473311"/>
            <a:chExt cx="5684837" cy="3470275"/>
          </a:xfrm>
        </p:grpSpPr>
        <p:sp>
          <p:nvSpPr>
            <p:cNvPr id="82008" name="Freeform 7"/>
            <p:cNvSpPr/>
            <p:nvPr/>
          </p:nvSpPr>
          <p:spPr bwMode="auto">
            <a:xfrm>
              <a:off x="885793" y="2473311"/>
              <a:ext cx="5684837" cy="3470275"/>
            </a:xfrm>
            <a:custGeom>
              <a:avLst/>
              <a:gdLst>
                <a:gd name="T0" fmla="*/ 231854391 w 3581"/>
                <a:gd name="T1" fmla="*/ 40322494 h 2186"/>
                <a:gd name="T2" fmla="*/ 136088438 w 3581"/>
                <a:gd name="T3" fmla="*/ 115927185 h 2186"/>
                <a:gd name="T4" fmla="*/ 57962804 w 3581"/>
                <a:gd name="T5" fmla="*/ 214212491 h 2186"/>
                <a:gd name="T6" fmla="*/ 20161249 w 3581"/>
                <a:gd name="T7" fmla="*/ 347781506 h 2186"/>
                <a:gd name="T8" fmla="*/ 20161249 w 3581"/>
                <a:gd name="T9" fmla="*/ 2147483647 h 2186"/>
                <a:gd name="T10" fmla="*/ 20161249 w 3581"/>
                <a:gd name="T11" fmla="*/ 2147483647 h 2186"/>
                <a:gd name="T12" fmla="*/ 57962804 w 3581"/>
                <a:gd name="T13" fmla="*/ 2147483647 h 2186"/>
                <a:gd name="T14" fmla="*/ 136088438 w 3581"/>
                <a:gd name="T15" fmla="*/ 2147483647 h 2186"/>
                <a:gd name="T16" fmla="*/ 211693148 w 3581"/>
                <a:gd name="T17" fmla="*/ 2147483647 h 2186"/>
                <a:gd name="T18" fmla="*/ 347781536 w 3581"/>
                <a:gd name="T19" fmla="*/ 2147483647 h 2186"/>
                <a:gd name="T20" fmla="*/ 2147483647 w 3581"/>
                <a:gd name="T21" fmla="*/ 2147483647 h 2186"/>
                <a:gd name="T22" fmla="*/ 2147483647 w 3581"/>
                <a:gd name="T23" fmla="*/ 2147483647 h 2186"/>
                <a:gd name="T24" fmla="*/ 2147483647 w 3581"/>
                <a:gd name="T25" fmla="*/ 2147483647 h 2186"/>
                <a:gd name="T26" fmla="*/ 2147483647 w 3581"/>
                <a:gd name="T27" fmla="*/ 2147483647 h 2186"/>
                <a:gd name="T28" fmla="*/ 2147483647 w 3581"/>
                <a:gd name="T29" fmla="*/ 2147483647 h 2186"/>
                <a:gd name="T30" fmla="*/ 2147483647 w 3581"/>
                <a:gd name="T31" fmla="*/ 2147483647 h 2186"/>
                <a:gd name="T32" fmla="*/ 2147483647 w 3581"/>
                <a:gd name="T33" fmla="*/ 2147483647 h 2186"/>
                <a:gd name="T34" fmla="*/ 2147483647 w 3581"/>
                <a:gd name="T35" fmla="*/ 347781506 h 2186"/>
                <a:gd name="T36" fmla="*/ 2147483647 w 3581"/>
                <a:gd name="T37" fmla="*/ 231854371 h 2186"/>
                <a:gd name="T38" fmla="*/ 2147483647 w 3581"/>
                <a:gd name="T39" fmla="*/ 115927185 h 2186"/>
                <a:gd name="T40" fmla="*/ 2147483647 w 3581"/>
                <a:gd name="T41" fmla="*/ 40322494 h 2186"/>
                <a:gd name="T42" fmla="*/ 2147483647 w 3581"/>
                <a:gd name="T43" fmla="*/ 20161247 h 2186"/>
                <a:gd name="T44" fmla="*/ 2147483647 w 3581"/>
                <a:gd name="T45" fmla="*/ 20161247 h 2186"/>
                <a:gd name="T46" fmla="*/ 347781536 w 3581"/>
                <a:gd name="T47" fmla="*/ 20161247 h 2186"/>
                <a:gd name="T48" fmla="*/ 2147483647 w 3581"/>
                <a:gd name="T49" fmla="*/ 0 h 2186"/>
                <a:gd name="T50" fmla="*/ 2147483647 w 3581"/>
                <a:gd name="T51" fmla="*/ 0 h 2186"/>
                <a:gd name="T52" fmla="*/ 2147483647 w 3581"/>
                <a:gd name="T53" fmla="*/ 20161247 h 2186"/>
                <a:gd name="T54" fmla="*/ 2147483647 w 3581"/>
                <a:gd name="T55" fmla="*/ 98285281 h 2186"/>
                <a:gd name="T56" fmla="*/ 2147483647 w 3581"/>
                <a:gd name="T57" fmla="*/ 214212491 h 2186"/>
                <a:gd name="T58" fmla="*/ 2147483647 w 3581"/>
                <a:gd name="T59" fmla="*/ 347781506 h 2186"/>
                <a:gd name="T60" fmla="*/ 2147483647 w 3581"/>
                <a:gd name="T61" fmla="*/ 2147483647 h 2186"/>
                <a:gd name="T62" fmla="*/ 2147483647 w 3581"/>
                <a:gd name="T63" fmla="*/ 2147483647 h 2186"/>
                <a:gd name="T64" fmla="*/ 2147483647 w 3581"/>
                <a:gd name="T65" fmla="*/ 2147483647 h 2186"/>
                <a:gd name="T66" fmla="*/ 2147483647 w 3581"/>
                <a:gd name="T67" fmla="*/ 2147483647 h 2186"/>
                <a:gd name="T68" fmla="*/ 2147483647 w 3581"/>
                <a:gd name="T69" fmla="*/ 2147483647 h 2186"/>
                <a:gd name="T70" fmla="*/ 2147483647 w 3581"/>
                <a:gd name="T71" fmla="*/ 2147483647 h 2186"/>
                <a:gd name="T72" fmla="*/ 2147483647 w 3581"/>
                <a:gd name="T73" fmla="*/ 2147483647 h 2186"/>
                <a:gd name="T74" fmla="*/ 347781536 w 3581"/>
                <a:gd name="T75" fmla="*/ 2147483647 h 2186"/>
                <a:gd name="T76" fmla="*/ 211693148 w 3581"/>
                <a:gd name="T77" fmla="*/ 2147483647 h 2186"/>
                <a:gd name="T78" fmla="*/ 115927195 w 3581"/>
                <a:gd name="T79" fmla="*/ 2147483647 h 2186"/>
                <a:gd name="T80" fmla="*/ 40322498 w 3581"/>
                <a:gd name="T81" fmla="*/ 2147483647 h 2186"/>
                <a:gd name="T82" fmla="*/ 0 w 3581"/>
                <a:gd name="T83" fmla="*/ 2147483647 h 2186"/>
                <a:gd name="T84" fmla="*/ 0 w 3581"/>
                <a:gd name="T85" fmla="*/ 2147483647 h 2186"/>
                <a:gd name="T86" fmla="*/ 0 w 3581"/>
                <a:gd name="T87" fmla="*/ 347781506 h 2186"/>
                <a:gd name="T88" fmla="*/ 40322498 w 3581"/>
                <a:gd name="T89" fmla="*/ 214212491 h 2186"/>
                <a:gd name="T90" fmla="*/ 115927195 w 3581"/>
                <a:gd name="T91" fmla="*/ 98285281 h 2186"/>
                <a:gd name="T92" fmla="*/ 211693148 w 3581"/>
                <a:gd name="T93" fmla="*/ 20161247 h 2186"/>
                <a:gd name="T94" fmla="*/ 347781536 w 3581"/>
                <a:gd name="T95" fmla="*/ 0 h 21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81"/>
                <a:gd name="T145" fmla="*/ 0 h 2186"/>
                <a:gd name="T146" fmla="*/ 3581 w 3581"/>
                <a:gd name="T147" fmla="*/ 2186 h 218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81" h="2186">
                  <a:moveTo>
                    <a:pt x="138" y="8"/>
                  </a:moveTo>
                  <a:lnTo>
                    <a:pt x="84" y="16"/>
                  </a:lnTo>
                  <a:lnTo>
                    <a:pt x="92" y="16"/>
                  </a:lnTo>
                  <a:lnTo>
                    <a:pt x="54" y="46"/>
                  </a:lnTo>
                  <a:lnTo>
                    <a:pt x="23" y="92"/>
                  </a:lnTo>
                  <a:lnTo>
                    <a:pt x="23" y="85"/>
                  </a:lnTo>
                  <a:lnTo>
                    <a:pt x="8" y="138"/>
                  </a:lnTo>
                  <a:lnTo>
                    <a:pt x="8" y="1086"/>
                  </a:lnTo>
                  <a:lnTo>
                    <a:pt x="8" y="2041"/>
                  </a:lnTo>
                  <a:lnTo>
                    <a:pt x="23" y="2095"/>
                  </a:lnTo>
                  <a:lnTo>
                    <a:pt x="54" y="2141"/>
                  </a:lnTo>
                  <a:lnTo>
                    <a:pt x="92" y="2171"/>
                  </a:lnTo>
                  <a:lnTo>
                    <a:pt x="84" y="2171"/>
                  </a:lnTo>
                  <a:lnTo>
                    <a:pt x="138" y="2179"/>
                  </a:lnTo>
                  <a:lnTo>
                    <a:pt x="1783" y="2179"/>
                  </a:lnTo>
                  <a:lnTo>
                    <a:pt x="3436" y="2179"/>
                  </a:lnTo>
                  <a:lnTo>
                    <a:pt x="3490" y="2171"/>
                  </a:lnTo>
                  <a:lnTo>
                    <a:pt x="3528" y="2141"/>
                  </a:lnTo>
                  <a:lnTo>
                    <a:pt x="3558" y="2095"/>
                  </a:lnTo>
                  <a:lnTo>
                    <a:pt x="3574" y="2041"/>
                  </a:lnTo>
                  <a:lnTo>
                    <a:pt x="3574" y="1086"/>
                  </a:lnTo>
                  <a:lnTo>
                    <a:pt x="3574" y="138"/>
                  </a:lnTo>
                  <a:lnTo>
                    <a:pt x="3558" y="85"/>
                  </a:lnTo>
                  <a:lnTo>
                    <a:pt x="3558" y="92"/>
                  </a:lnTo>
                  <a:lnTo>
                    <a:pt x="3528" y="46"/>
                  </a:lnTo>
                  <a:lnTo>
                    <a:pt x="3490" y="16"/>
                  </a:lnTo>
                  <a:lnTo>
                    <a:pt x="3436" y="8"/>
                  </a:lnTo>
                  <a:lnTo>
                    <a:pt x="1783" y="8"/>
                  </a:lnTo>
                  <a:lnTo>
                    <a:pt x="138" y="8"/>
                  </a:lnTo>
                  <a:lnTo>
                    <a:pt x="138" y="0"/>
                  </a:lnTo>
                  <a:lnTo>
                    <a:pt x="1783" y="0"/>
                  </a:lnTo>
                  <a:lnTo>
                    <a:pt x="3436" y="0"/>
                  </a:lnTo>
                  <a:lnTo>
                    <a:pt x="3490" y="8"/>
                  </a:lnTo>
                  <a:lnTo>
                    <a:pt x="3497" y="8"/>
                  </a:lnTo>
                  <a:lnTo>
                    <a:pt x="3536" y="39"/>
                  </a:lnTo>
                  <a:lnTo>
                    <a:pt x="3566" y="85"/>
                  </a:lnTo>
                  <a:lnTo>
                    <a:pt x="3581" y="138"/>
                  </a:lnTo>
                  <a:lnTo>
                    <a:pt x="3581" y="1086"/>
                  </a:lnTo>
                  <a:lnTo>
                    <a:pt x="3581" y="2041"/>
                  </a:lnTo>
                  <a:lnTo>
                    <a:pt x="3566" y="2095"/>
                  </a:lnTo>
                  <a:lnTo>
                    <a:pt x="3566" y="2102"/>
                  </a:lnTo>
                  <a:lnTo>
                    <a:pt x="3536" y="2148"/>
                  </a:lnTo>
                  <a:lnTo>
                    <a:pt x="3497" y="2179"/>
                  </a:lnTo>
                  <a:lnTo>
                    <a:pt x="3490" y="2179"/>
                  </a:lnTo>
                  <a:lnTo>
                    <a:pt x="3436" y="2186"/>
                  </a:lnTo>
                  <a:lnTo>
                    <a:pt x="1783" y="2186"/>
                  </a:lnTo>
                  <a:lnTo>
                    <a:pt x="138" y="2186"/>
                  </a:lnTo>
                  <a:lnTo>
                    <a:pt x="84" y="2179"/>
                  </a:lnTo>
                  <a:lnTo>
                    <a:pt x="46" y="2148"/>
                  </a:lnTo>
                  <a:lnTo>
                    <a:pt x="16" y="2102"/>
                  </a:lnTo>
                  <a:lnTo>
                    <a:pt x="16" y="2095"/>
                  </a:lnTo>
                  <a:lnTo>
                    <a:pt x="0" y="2041"/>
                  </a:lnTo>
                  <a:lnTo>
                    <a:pt x="0" y="1086"/>
                  </a:lnTo>
                  <a:lnTo>
                    <a:pt x="0" y="138"/>
                  </a:lnTo>
                  <a:lnTo>
                    <a:pt x="16" y="85"/>
                  </a:lnTo>
                  <a:lnTo>
                    <a:pt x="46" y="39"/>
                  </a:lnTo>
                  <a:lnTo>
                    <a:pt x="84" y="8"/>
                  </a:lnTo>
                  <a:lnTo>
                    <a:pt x="138" y="0"/>
                  </a:lnTo>
                  <a:lnTo>
                    <a:pt x="13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2009" name="组合 316"/>
            <p:cNvGrpSpPr/>
            <p:nvPr/>
          </p:nvGrpSpPr>
          <p:grpSpPr bwMode="auto">
            <a:xfrm>
              <a:off x="1104868" y="2473311"/>
              <a:ext cx="971550" cy="1019175"/>
              <a:chOff x="1104868" y="2473311"/>
              <a:chExt cx="971550" cy="1019175"/>
            </a:xfrm>
          </p:grpSpPr>
          <p:sp>
            <p:nvSpPr>
              <p:cNvPr id="82011" name="Freeform 8"/>
              <p:cNvSpPr/>
              <p:nvPr/>
            </p:nvSpPr>
            <p:spPr bwMode="auto">
              <a:xfrm>
                <a:off x="1104868" y="2473311"/>
                <a:ext cx="1587" cy="12700"/>
              </a:xfrm>
              <a:custGeom>
                <a:avLst/>
                <a:gdLst>
                  <a:gd name="T0" fmla="*/ 0 w 1587"/>
                  <a:gd name="T1" fmla="*/ 20161247 h 8"/>
                  <a:gd name="T2" fmla="*/ 0 w 1587"/>
                  <a:gd name="T3" fmla="*/ 20161247 h 8"/>
                  <a:gd name="T4" fmla="*/ 0 w 1587"/>
                  <a:gd name="T5" fmla="*/ 20161247 h 8"/>
                  <a:gd name="T6" fmla="*/ 0 w 1587"/>
                  <a:gd name="T7" fmla="*/ 0 h 8"/>
                  <a:gd name="T8" fmla="*/ 0 w 1587"/>
                  <a:gd name="T9" fmla="*/ 0 h 8"/>
                  <a:gd name="T10" fmla="*/ 0 w 1587"/>
                  <a:gd name="T11" fmla="*/ 0 h 8"/>
                  <a:gd name="T12" fmla="*/ 0 w 1587"/>
                  <a:gd name="T13" fmla="*/ 20161247 h 8"/>
                  <a:gd name="T14" fmla="*/ 0 60000 65536"/>
                  <a:gd name="T15" fmla="*/ 0 60000 65536"/>
                  <a:gd name="T16" fmla="*/ 0 60000 65536"/>
                  <a:gd name="T17" fmla="*/ 0 60000 65536"/>
                  <a:gd name="T18" fmla="*/ 0 60000 65536"/>
                  <a:gd name="T19" fmla="*/ 0 60000 65536"/>
                  <a:gd name="T20" fmla="*/ 0 60000 65536"/>
                  <a:gd name="T21" fmla="*/ 0 w 1587"/>
                  <a:gd name="T22" fmla="*/ 0 h 8"/>
                  <a:gd name="T23" fmla="*/ 1587 w 158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7" h="8">
                    <a:moveTo>
                      <a:pt x="0" y="8"/>
                    </a:moveTo>
                    <a:lnTo>
                      <a:pt x="0" y="8"/>
                    </a:lnTo>
                    <a:lnTo>
                      <a:pt x="0" y="0"/>
                    </a:lnTo>
                    <a:lnTo>
                      <a:pt x="0"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2" name="Freeform 200"/>
              <p:cNvSpPr/>
              <p:nvPr/>
            </p:nvSpPr>
            <p:spPr bwMode="auto">
              <a:xfrm>
                <a:off x="1530318" y="2619361"/>
                <a:ext cx="352425" cy="849312"/>
              </a:xfrm>
              <a:custGeom>
                <a:avLst/>
                <a:gdLst>
                  <a:gd name="T0" fmla="*/ 0 w 222"/>
                  <a:gd name="T1" fmla="*/ 0 h 535"/>
                  <a:gd name="T2" fmla="*/ 0 w 222"/>
                  <a:gd name="T3" fmla="*/ 501509974 h 535"/>
                  <a:gd name="T4" fmla="*/ 289817195 w 222"/>
                  <a:gd name="T5" fmla="*/ 675401368 h 535"/>
                  <a:gd name="T6" fmla="*/ 0 w 222"/>
                  <a:gd name="T7" fmla="*/ 846772012 h 535"/>
                  <a:gd name="T8" fmla="*/ 0 w 222"/>
                  <a:gd name="T9" fmla="*/ 1348281788 h 535"/>
                  <a:gd name="T10" fmla="*/ 559474732 w 222"/>
                  <a:gd name="T11" fmla="*/ 1020661818 h 535"/>
                  <a:gd name="T12" fmla="*/ 559474732 w 222"/>
                  <a:gd name="T13" fmla="*/ 347781298 h 535"/>
                  <a:gd name="T14" fmla="*/ 0 w 222"/>
                  <a:gd name="T15" fmla="*/ 0 h 535"/>
                  <a:gd name="T16" fmla="*/ 0 60000 65536"/>
                  <a:gd name="T17" fmla="*/ 0 60000 65536"/>
                  <a:gd name="T18" fmla="*/ 0 60000 65536"/>
                  <a:gd name="T19" fmla="*/ 0 60000 65536"/>
                  <a:gd name="T20" fmla="*/ 0 60000 65536"/>
                  <a:gd name="T21" fmla="*/ 0 60000 65536"/>
                  <a:gd name="T22" fmla="*/ 0 60000 65536"/>
                  <a:gd name="T23" fmla="*/ 0 60000 65536"/>
                  <a:gd name="T24" fmla="*/ 0 w 222"/>
                  <a:gd name="T25" fmla="*/ 0 h 535"/>
                  <a:gd name="T26" fmla="*/ 222 w 222"/>
                  <a:gd name="T27" fmla="*/ 535 h 5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2" h="535">
                    <a:moveTo>
                      <a:pt x="0" y="0"/>
                    </a:moveTo>
                    <a:lnTo>
                      <a:pt x="0" y="199"/>
                    </a:lnTo>
                    <a:lnTo>
                      <a:pt x="115" y="268"/>
                    </a:lnTo>
                    <a:lnTo>
                      <a:pt x="0" y="336"/>
                    </a:lnTo>
                    <a:lnTo>
                      <a:pt x="0" y="535"/>
                    </a:lnTo>
                    <a:lnTo>
                      <a:pt x="222" y="405"/>
                    </a:lnTo>
                    <a:lnTo>
                      <a:pt x="222" y="138"/>
                    </a:lnTo>
                    <a:lnTo>
                      <a:pt x="0" y="0"/>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3" name="Freeform 201"/>
              <p:cNvSpPr/>
              <p:nvPr/>
            </p:nvSpPr>
            <p:spPr bwMode="auto">
              <a:xfrm>
                <a:off x="1530318" y="2619361"/>
                <a:ext cx="363537" cy="873125"/>
              </a:xfrm>
              <a:custGeom>
                <a:avLst/>
                <a:gdLst>
                  <a:gd name="T0" fmla="*/ 17640277 w 229"/>
                  <a:gd name="T1" fmla="*/ 0 h 550"/>
                  <a:gd name="T2" fmla="*/ 17640277 w 229"/>
                  <a:gd name="T3" fmla="*/ 501510276 h 550"/>
                  <a:gd name="T4" fmla="*/ 0 w 229"/>
                  <a:gd name="T5" fmla="*/ 521671517 h 550"/>
                  <a:gd name="T6" fmla="*/ 17640277 w 229"/>
                  <a:gd name="T7" fmla="*/ 501510276 h 550"/>
                  <a:gd name="T8" fmla="*/ 307458657 w 229"/>
                  <a:gd name="T9" fmla="*/ 675401774 h 550"/>
                  <a:gd name="T10" fmla="*/ 347781091 w 229"/>
                  <a:gd name="T11" fmla="*/ 675401774 h 550"/>
                  <a:gd name="T12" fmla="*/ 307458657 w 229"/>
                  <a:gd name="T13" fmla="*/ 693043653 h 550"/>
                  <a:gd name="T14" fmla="*/ 17640277 w 229"/>
                  <a:gd name="T15" fmla="*/ 866933762 h 550"/>
                  <a:gd name="T16" fmla="*/ 0 w 229"/>
                  <a:gd name="T17" fmla="*/ 846772521 h 550"/>
                  <a:gd name="T18" fmla="*/ 17640277 w 229"/>
                  <a:gd name="T19" fmla="*/ 846772521 h 550"/>
                  <a:gd name="T20" fmla="*/ 17640277 w 229"/>
                  <a:gd name="T21" fmla="*/ 1348284186 h 550"/>
                  <a:gd name="T22" fmla="*/ 17640277 w 229"/>
                  <a:gd name="T23" fmla="*/ 1368445427 h 550"/>
                  <a:gd name="T24" fmla="*/ 0 w 229"/>
                  <a:gd name="T25" fmla="*/ 1348284186 h 550"/>
                  <a:gd name="T26" fmla="*/ 559473967 w 229"/>
                  <a:gd name="T27" fmla="*/ 1020662431 h 550"/>
                  <a:gd name="T28" fmla="*/ 577114238 w 229"/>
                  <a:gd name="T29" fmla="*/ 1020662431 h 550"/>
                  <a:gd name="T30" fmla="*/ 559473967 w 229"/>
                  <a:gd name="T31" fmla="*/ 1020662431 h 550"/>
                  <a:gd name="T32" fmla="*/ 559473967 w 229"/>
                  <a:gd name="T33" fmla="*/ 347781507 h 550"/>
                  <a:gd name="T34" fmla="*/ 577114238 w 229"/>
                  <a:gd name="T35" fmla="*/ 347781507 h 550"/>
                  <a:gd name="T36" fmla="*/ 577114238 w 229"/>
                  <a:gd name="T37" fmla="*/ 347781507 h 550"/>
                  <a:gd name="T38" fmla="*/ 577114238 w 229"/>
                  <a:gd name="T39" fmla="*/ 347781507 h 550"/>
                  <a:gd name="T40" fmla="*/ 577114238 w 229"/>
                  <a:gd name="T41" fmla="*/ 1020662431 h 550"/>
                  <a:gd name="T42" fmla="*/ 577114238 w 229"/>
                  <a:gd name="T43" fmla="*/ 1040823672 h 550"/>
                  <a:gd name="T44" fmla="*/ 577114238 w 229"/>
                  <a:gd name="T45" fmla="*/ 1040823672 h 550"/>
                  <a:gd name="T46" fmla="*/ 17640277 w 229"/>
                  <a:gd name="T47" fmla="*/ 1368445427 h 550"/>
                  <a:gd name="T48" fmla="*/ 0 w 229"/>
                  <a:gd name="T49" fmla="*/ 1386085719 h 550"/>
                  <a:gd name="T50" fmla="*/ 0 w 229"/>
                  <a:gd name="T51" fmla="*/ 1348284186 h 550"/>
                  <a:gd name="T52" fmla="*/ 0 w 229"/>
                  <a:gd name="T53" fmla="*/ 846772521 h 550"/>
                  <a:gd name="T54" fmla="*/ 0 w 229"/>
                  <a:gd name="T55" fmla="*/ 846772521 h 550"/>
                  <a:gd name="T56" fmla="*/ 0 w 229"/>
                  <a:gd name="T57" fmla="*/ 846772521 h 550"/>
                  <a:gd name="T58" fmla="*/ 289816798 w 229"/>
                  <a:gd name="T59" fmla="*/ 675401774 h 550"/>
                  <a:gd name="T60" fmla="*/ 307458657 w 229"/>
                  <a:gd name="T61" fmla="*/ 693043653 h 550"/>
                  <a:gd name="T62" fmla="*/ 289816798 w 229"/>
                  <a:gd name="T63" fmla="*/ 693043653 h 550"/>
                  <a:gd name="T64" fmla="*/ 0 w 229"/>
                  <a:gd name="T65" fmla="*/ 521671517 h 550"/>
                  <a:gd name="T66" fmla="*/ 0 w 229"/>
                  <a:gd name="T67" fmla="*/ 521671517 h 550"/>
                  <a:gd name="T68" fmla="*/ 0 w 229"/>
                  <a:gd name="T69" fmla="*/ 501510276 h 550"/>
                  <a:gd name="T70" fmla="*/ 0 w 229"/>
                  <a:gd name="T71" fmla="*/ 0 h 550"/>
                  <a:gd name="T72" fmla="*/ 17640277 w 229"/>
                  <a:gd name="T73" fmla="*/ 0 h 5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9"/>
                  <a:gd name="T112" fmla="*/ 0 h 550"/>
                  <a:gd name="T113" fmla="*/ 229 w 229"/>
                  <a:gd name="T114" fmla="*/ 550 h 5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9" h="550">
                    <a:moveTo>
                      <a:pt x="7" y="0"/>
                    </a:moveTo>
                    <a:lnTo>
                      <a:pt x="7" y="199"/>
                    </a:lnTo>
                    <a:lnTo>
                      <a:pt x="0" y="207"/>
                    </a:lnTo>
                    <a:lnTo>
                      <a:pt x="7" y="199"/>
                    </a:lnTo>
                    <a:lnTo>
                      <a:pt x="122" y="268"/>
                    </a:lnTo>
                    <a:lnTo>
                      <a:pt x="138" y="268"/>
                    </a:lnTo>
                    <a:lnTo>
                      <a:pt x="122" y="275"/>
                    </a:lnTo>
                    <a:lnTo>
                      <a:pt x="7" y="344"/>
                    </a:lnTo>
                    <a:lnTo>
                      <a:pt x="0" y="336"/>
                    </a:lnTo>
                    <a:lnTo>
                      <a:pt x="7" y="336"/>
                    </a:lnTo>
                    <a:lnTo>
                      <a:pt x="7" y="535"/>
                    </a:lnTo>
                    <a:lnTo>
                      <a:pt x="7" y="543"/>
                    </a:lnTo>
                    <a:lnTo>
                      <a:pt x="0" y="535"/>
                    </a:lnTo>
                    <a:lnTo>
                      <a:pt x="222" y="405"/>
                    </a:lnTo>
                    <a:lnTo>
                      <a:pt x="229" y="405"/>
                    </a:lnTo>
                    <a:lnTo>
                      <a:pt x="222" y="405"/>
                    </a:lnTo>
                    <a:lnTo>
                      <a:pt x="222" y="138"/>
                    </a:lnTo>
                    <a:lnTo>
                      <a:pt x="229" y="138"/>
                    </a:lnTo>
                    <a:lnTo>
                      <a:pt x="229" y="405"/>
                    </a:lnTo>
                    <a:lnTo>
                      <a:pt x="229" y="413"/>
                    </a:lnTo>
                    <a:lnTo>
                      <a:pt x="7" y="543"/>
                    </a:lnTo>
                    <a:lnTo>
                      <a:pt x="0" y="550"/>
                    </a:lnTo>
                    <a:lnTo>
                      <a:pt x="0" y="535"/>
                    </a:lnTo>
                    <a:lnTo>
                      <a:pt x="0" y="336"/>
                    </a:lnTo>
                    <a:lnTo>
                      <a:pt x="115" y="268"/>
                    </a:lnTo>
                    <a:lnTo>
                      <a:pt x="122" y="275"/>
                    </a:lnTo>
                    <a:lnTo>
                      <a:pt x="115" y="275"/>
                    </a:lnTo>
                    <a:lnTo>
                      <a:pt x="0" y="207"/>
                    </a:lnTo>
                    <a:lnTo>
                      <a:pt x="0" y="199"/>
                    </a:lnTo>
                    <a:lnTo>
                      <a:pt x="0" y="0"/>
                    </a:lnTo>
                    <a:lnTo>
                      <a:pt x="7"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4" name="Freeform 202"/>
              <p:cNvSpPr/>
              <p:nvPr/>
            </p:nvSpPr>
            <p:spPr bwMode="auto">
              <a:xfrm>
                <a:off x="1530318" y="2608248"/>
                <a:ext cx="363537" cy="241300"/>
              </a:xfrm>
              <a:custGeom>
                <a:avLst/>
                <a:gdLst>
                  <a:gd name="T0" fmla="*/ 559473967 w 229"/>
                  <a:gd name="T1" fmla="*/ 383063695 h 152"/>
                  <a:gd name="T2" fmla="*/ 0 w 229"/>
                  <a:gd name="T3" fmla="*/ 37801547 h 152"/>
                  <a:gd name="T4" fmla="*/ 0 w 229"/>
                  <a:gd name="T5" fmla="*/ 17640299 h 152"/>
                  <a:gd name="T6" fmla="*/ 0 w 229"/>
                  <a:gd name="T7" fmla="*/ 0 h 152"/>
                  <a:gd name="T8" fmla="*/ 17640277 w 229"/>
                  <a:gd name="T9" fmla="*/ 17640299 h 152"/>
                  <a:gd name="T10" fmla="*/ 577114238 w 229"/>
                  <a:gd name="T11" fmla="*/ 365423402 h 152"/>
                  <a:gd name="T12" fmla="*/ 559473967 w 229"/>
                  <a:gd name="T13" fmla="*/ 383063695 h 152"/>
                  <a:gd name="T14" fmla="*/ 0 60000 65536"/>
                  <a:gd name="T15" fmla="*/ 0 60000 65536"/>
                  <a:gd name="T16" fmla="*/ 0 60000 65536"/>
                  <a:gd name="T17" fmla="*/ 0 60000 65536"/>
                  <a:gd name="T18" fmla="*/ 0 60000 65536"/>
                  <a:gd name="T19" fmla="*/ 0 60000 65536"/>
                  <a:gd name="T20" fmla="*/ 0 60000 65536"/>
                  <a:gd name="T21" fmla="*/ 0 w 229"/>
                  <a:gd name="T22" fmla="*/ 0 h 152"/>
                  <a:gd name="T23" fmla="*/ 229 w 229"/>
                  <a:gd name="T24" fmla="*/ 152 h 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52">
                    <a:moveTo>
                      <a:pt x="222" y="152"/>
                    </a:moveTo>
                    <a:lnTo>
                      <a:pt x="0" y="15"/>
                    </a:lnTo>
                    <a:lnTo>
                      <a:pt x="0" y="7"/>
                    </a:lnTo>
                    <a:lnTo>
                      <a:pt x="0" y="0"/>
                    </a:lnTo>
                    <a:lnTo>
                      <a:pt x="7" y="7"/>
                    </a:lnTo>
                    <a:lnTo>
                      <a:pt x="229" y="145"/>
                    </a:lnTo>
                    <a:lnTo>
                      <a:pt x="222" y="15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5" name="Freeform 203"/>
              <p:cNvSpPr/>
              <p:nvPr/>
            </p:nvSpPr>
            <p:spPr bwMode="auto">
              <a:xfrm>
                <a:off x="1469993" y="2705086"/>
                <a:ext cx="71437" cy="60325"/>
              </a:xfrm>
              <a:custGeom>
                <a:avLst/>
                <a:gdLst>
                  <a:gd name="T0" fmla="*/ 0 w 45"/>
                  <a:gd name="T1" fmla="*/ 37801547 h 38"/>
                  <a:gd name="T2" fmla="*/ 0 w 45"/>
                  <a:gd name="T3" fmla="*/ 0 h 38"/>
                  <a:gd name="T4" fmla="*/ 0 w 45"/>
                  <a:gd name="T5" fmla="*/ 0 h 38"/>
                  <a:gd name="T6" fmla="*/ 0 w 45"/>
                  <a:gd name="T7" fmla="*/ 0 h 38"/>
                  <a:gd name="T8" fmla="*/ 75604158 w 45"/>
                  <a:gd name="T9" fmla="*/ 37801547 h 38"/>
                  <a:gd name="T10" fmla="*/ 113405455 w 45"/>
                  <a:gd name="T11" fmla="*/ 37801547 h 38"/>
                  <a:gd name="T12" fmla="*/ 75604158 w 45"/>
                  <a:gd name="T13" fmla="*/ 57962802 h 38"/>
                  <a:gd name="T14" fmla="*/ 0 w 45"/>
                  <a:gd name="T15" fmla="*/ 95765924 h 38"/>
                  <a:gd name="T16" fmla="*/ 0 w 45"/>
                  <a:gd name="T17" fmla="*/ 95765924 h 38"/>
                  <a:gd name="T18" fmla="*/ 0 w 45"/>
                  <a:gd name="T19" fmla="*/ 75604682 h 38"/>
                  <a:gd name="T20" fmla="*/ 0 w 45"/>
                  <a:gd name="T21" fmla="*/ 75604682 h 38"/>
                  <a:gd name="T22" fmla="*/ 75604158 w 45"/>
                  <a:gd name="T23" fmla="*/ 37801547 h 38"/>
                  <a:gd name="T24" fmla="*/ 75604158 w 45"/>
                  <a:gd name="T25" fmla="*/ 57962802 h 38"/>
                  <a:gd name="T26" fmla="*/ 75604158 w 45"/>
                  <a:gd name="T27" fmla="*/ 57962802 h 38"/>
                  <a:gd name="T28" fmla="*/ 0 w 45"/>
                  <a:gd name="T29" fmla="*/ 17640299 h 38"/>
                  <a:gd name="T30" fmla="*/ 0 w 45"/>
                  <a:gd name="T31" fmla="*/ 0 h 38"/>
                  <a:gd name="T32" fmla="*/ 17640177 w 45"/>
                  <a:gd name="T33" fmla="*/ 0 h 38"/>
                  <a:gd name="T34" fmla="*/ 17640177 w 45"/>
                  <a:gd name="T35" fmla="*/ 37801547 h 38"/>
                  <a:gd name="T36" fmla="*/ 0 w 45"/>
                  <a:gd name="T37" fmla="*/ 378015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38"/>
                  <a:gd name="T59" fmla="*/ 45 w 45"/>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38">
                    <a:moveTo>
                      <a:pt x="0" y="15"/>
                    </a:moveTo>
                    <a:lnTo>
                      <a:pt x="0" y="0"/>
                    </a:lnTo>
                    <a:lnTo>
                      <a:pt x="30" y="15"/>
                    </a:lnTo>
                    <a:lnTo>
                      <a:pt x="45" y="15"/>
                    </a:lnTo>
                    <a:lnTo>
                      <a:pt x="30" y="23"/>
                    </a:lnTo>
                    <a:lnTo>
                      <a:pt x="0" y="38"/>
                    </a:lnTo>
                    <a:lnTo>
                      <a:pt x="0" y="30"/>
                    </a:lnTo>
                    <a:lnTo>
                      <a:pt x="30" y="15"/>
                    </a:lnTo>
                    <a:lnTo>
                      <a:pt x="30" y="23"/>
                    </a:lnTo>
                    <a:lnTo>
                      <a:pt x="0" y="7"/>
                    </a:lnTo>
                    <a:lnTo>
                      <a:pt x="0" y="0"/>
                    </a:lnTo>
                    <a:lnTo>
                      <a:pt x="7" y="0"/>
                    </a:lnTo>
                    <a:lnTo>
                      <a:pt x="7" y="15"/>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6" name="Freeform 204"/>
              <p:cNvSpPr/>
              <p:nvPr/>
            </p:nvSpPr>
            <p:spPr bwMode="auto">
              <a:xfrm>
                <a:off x="1469993" y="2728898"/>
                <a:ext cx="11112" cy="23813"/>
              </a:xfrm>
              <a:custGeom>
                <a:avLst/>
                <a:gdLst>
                  <a:gd name="T0" fmla="*/ 0 w 7"/>
                  <a:gd name="T1" fmla="*/ 37803934 h 15"/>
                  <a:gd name="T2" fmla="*/ 0 w 7"/>
                  <a:gd name="T3" fmla="*/ 0 h 15"/>
                  <a:gd name="T4" fmla="*/ 17639508 w 7"/>
                  <a:gd name="T5" fmla="*/ 0 h 15"/>
                  <a:gd name="T6" fmla="*/ 17639508 w 7"/>
                  <a:gd name="T7" fmla="*/ 0 h 15"/>
                  <a:gd name="T8" fmla="*/ 17639508 w 7"/>
                  <a:gd name="T9" fmla="*/ 0 h 15"/>
                  <a:gd name="T10" fmla="*/ 17639508 w 7"/>
                  <a:gd name="T11" fmla="*/ 37803934 h 15"/>
                  <a:gd name="T12" fmla="*/ 0 w 7"/>
                  <a:gd name="T13" fmla="*/ 37803934 h 15"/>
                  <a:gd name="T14" fmla="*/ 0 60000 65536"/>
                  <a:gd name="T15" fmla="*/ 0 60000 65536"/>
                  <a:gd name="T16" fmla="*/ 0 60000 65536"/>
                  <a:gd name="T17" fmla="*/ 0 60000 65536"/>
                  <a:gd name="T18" fmla="*/ 0 60000 65536"/>
                  <a:gd name="T19" fmla="*/ 0 60000 65536"/>
                  <a:gd name="T20" fmla="*/ 0 60000 65536"/>
                  <a:gd name="T21" fmla="*/ 0 w 7"/>
                  <a:gd name="T22" fmla="*/ 0 h 15"/>
                  <a:gd name="T23" fmla="*/ 7 w 7"/>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
                    <a:moveTo>
                      <a:pt x="0" y="15"/>
                    </a:moveTo>
                    <a:lnTo>
                      <a:pt x="0" y="0"/>
                    </a:lnTo>
                    <a:lnTo>
                      <a:pt x="7" y="0"/>
                    </a:lnTo>
                    <a:lnTo>
                      <a:pt x="7" y="15"/>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7" name="Freeform 205"/>
              <p:cNvSpPr/>
              <p:nvPr/>
            </p:nvSpPr>
            <p:spPr bwMode="auto">
              <a:xfrm>
                <a:off x="1469993" y="2705086"/>
                <a:ext cx="47625" cy="47625"/>
              </a:xfrm>
              <a:custGeom>
                <a:avLst/>
                <a:gdLst>
                  <a:gd name="T0" fmla="*/ 0 w 30"/>
                  <a:gd name="T1" fmla="*/ 37803140 h 30"/>
                  <a:gd name="T2" fmla="*/ 0 w 30"/>
                  <a:gd name="T3" fmla="*/ 0 h 30"/>
                  <a:gd name="T4" fmla="*/ 75604693 w 30"/>
                  <a:gd name="T5" fmla="*/ 37803140 h 30"/>
                  <a:gd name="T6" fmla="*/ 0 w 30"/>
                  <a:gd name="T7" fmla="*/ 75604693 h 30"/>
                  <a:gd name="T8" fmla="*/ 0 w 30"/>
                  <a:gd name="T9" fmla="*/ 37803140 h 30"/>
                  <a:gd name="T10" fmla="*/ 0 60000 65536"/>
                  <a:gd name="T11" fmla="*/ 0 60000 65536"/>
                  <a:gd name="T12" fmla="*/ 0 60000 65536"/>
                  <a:gd name="T13" fmla="*/ 0 60000 65536"/>
                  <a:gd name="T14" fmla="*/ 0 60000 65536"/>
                  <a:gd name="T15" fmla="*/ 0 w 30"/>
                  <a:gd name="T16" fmla="*/ 0 h 30"/>
                  <a:gd name="T17" fmla="*/ 30 w 30"/>
                  <a:gd name="T18" fmla="*/ 30 h 30"/>
                </a:gdLst>
                <a:ahLst/>
                <a:cxnLst>
                  <a:cxn ang="T10">
                    <a:pos x="T0" y="T1"/>
                  </a:cxn>
                  <a:cxn ang="T11">
                    <a:pos x="T2" y="T3"/>
                  </a:cxn>
                  <a:cxn ang="T12">
                    <a:pos x="T4" y="T5"/>
                  </a:cxn>
                  <a:cxn ang="T13">
                    <a:pos x="T6" y="T7"/>
                  </a:cxn>
                  <a:cxn ang="T14">
                    <a:pos x="T8" y="T9"/>
                  </a:cxn>
                </a:cxnLst>
                <a:rect l="T15" t="T16" r="T17" b="T18"/>
                <a:pathLst>
                  <a:path w="30" h="30">
                    <a:moveTo>
                      <a:pt x="0" y="15"/>
                    </a:moveTo>
                    <a:lnTo>
                      <a:pt x="0" y="0"/>
                    </a:lnTo>
                    <a:lnTo>
                      <a:pt x="30" y="15"/>
                    </a:lnTo>
                    <a:lnTo>
                      <a:pt x="0" y="30"/>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18" name="Rectangle 206"/>
              <p:cNvSpPr>
                <a:spLocks noChangeArrowheads="1"/>
              </p:cNvSpPr>
              <p:nvPr/>
            </p:nvSpPr>
            <p:spPr bwMode="auto">
              <a:xfrm>
                <a:off x="1177893" y="2728898"/>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19" name="Rectangle 207"/>
              <p:cNvSpPr>
                <a:spLocks noChangeArrowheads="1"/>
              </p:cNvSpPr>
              <p:nvPr/>
            </p:nvSpPr>
            <p:spPr bwMode="auto">
              <a:xfrm>
                <a:off x="1469993" y="2728898"/>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20" name="Rectangle 208"/>
              <p:cNvSpPr>
                <a:spLocks noChangeArrowheads="1"/>
              </p:cNvSpPr>
              <p:nvPr/>
            </p:nvSpPr>
            <p:spPr bwMode="auto">
              <a:xfrm>
                <a:off x="1177893" y="2728898"/>
                <a:ext cx="2921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21" name="Freeform 209"/>
              <p:cNvSpPr/>
              <p:nvPr/>
            </p:nvSpPr>
            <p:spPr bwMode="auto">
              <a:xfrm>
                <a:off x="1469993" y="3335323"/>
                <a:ext cx="71437" cy="60325"/>
              </a:xfrm>
              <a:custGeom>
                <a:avLst/>
                <a:gdLst>
                  <a:gd name="T0" fmla="*/ 0 w 45"/>
                  <a:gd name="T1" fmla="*/ 37801547 h 38"/>
                  <a:gd name="T2" fmla="*/ 0 w 45"/>
                  <a:gd name="T3" fmla="*/ 0 h 38"/>
                  <a:gd name="T4" fmla="*/ 0 w 45"/>
                  <a:gd name="T5" fmla="*/ 0 h 38"/>
                  <a:gd name="T6" fmla="*/ 0 w 45"/>
                  <a:gd name="T7" fmla="*/ 0 h 38"/>
                  <a:gd name="T8" fmla="*/ 75604158 w 45"/>
                  <a:gd name="T9" fmla="*/ 37801547 h 38"/>
                  <a:gd name="T10" fmla="*/ 113405455 w 45"/>
                  <a:gd name="T11" fmla="*/ 37801547 h 38"/>
                  <a:gd name="T12" fmla="*/ 75604158 w 45"/>
                  <a:gd name="T13" fmla="*/ 57962802 h 38"/>
                  <a:gd name="T14" fmla="*/ 0 w 45"/>
                  <a:gd name="T15" fmla="*/ 95765924 h 38"/>
                  <a:gd name="T16" fmla="*/ 0 w 45"/>
                  <a:gd name="T17" fmla="*/ 95765924 h 38"/>
                  <a:gd name="T18" fmla="*/ 0 w 45"/>
                  <a:gd name="T19" fmla="*/ 78124043 h 38"/>
                  <a:gd name="T20" fmla="*/ 0 w 45"/>
                  <a:gd name="T21" fmla="*/ 78124043 h 38"/>
                  <a:gd name="T22" fmla="*/ 75604158 w 45"/>
                  <a:gd name="T23" fmla="*/ 37801547 h 38"/>
                  <a:gd name="T24" fmla="*/ 75604158 w 45"/>
                  <a:gd name="T25" fmla="*/ 57962802 h 38"/>
                  <a:gd name="T26" fmla="*/ 75604158 w 45"/>
                  <a:gd name="T27" fmla="*/ 57962802 h 38"/>
                  <a:gd name="T28" fmla="*/ 0 w 45"/>
                  <a:gd name="T29" fmla="*/ 20161248 h 38"/>
                  <a:gd name="T30" fmla="*/ 0 w 45"/>
                  <a:gd name="T31" fmla="*/ 0 h 38"/>
                  <a:gd name="T32" fmla="*/ 17640177 w 45"/>
                  <a:gd name="T33" fmla="*/ 0 h 38"/>
                  <a:gd name="T34" fmla="*/ 17640177 w 45"/>
                  <a:gd name="T35" fmla="*/ 37801547 h 38"/>
                  <a:gd name="T36" fmla="*/ 0 w 45"/>
                  <a:gd name="T37" fmla="*/ 378015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38"/>
                  <a:gd name="T59" fmla="*/ 45 w 45"/>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38">
                    <a:moveTo>
                      <a:pt x="0" y="15"/>
                    </a:moveTo>
                    <a:lnTo>
                      <a:pt x="0" y="0"/>
                    </a:lnTo>
                    <a:lnTo>
                      <a:pt x="30" y="15"/>
                    </a:lnTo>
                    <a:lnTo>
                      <a:pt x="45" y="15"/>
                    </a:lnTo>
                    <a:lnTo>
                      <a:pt x="30" y="23"/>
                    </a:lnTo>
                    <a:lnTo>
                      <a:pt x="0" y="38"/>
                    </a:lnTo>
                    <a:lnTo>
                      <a:pt x="0" y="31"/>
                    </a:lnTo>
                    <a:lnTo>
                      <a:pt x="30" y="15"/>
                    </a:lnTo>
                    <a:lnTo>
                      <a:pt x="30" y="23"/>
                    </a:lnTo>
                    <a:lnTo>
                      <a:pt x="0" y="8"/>
                    </a:lnTo>
                    <a:lnTo>
                      <a:pt x="0" y="0"/>
                    </a:lnTo>
                    <a:lnTo>
                      <a:pt x="7" y="0"/>
                    </a:lnTo>
                    <a:lnTo>
                      <a:pt x="7" y="15"/>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22" name="Freeform 210"/>
              <p:cNvSpPr/>
              <p:nvPr/>
            </p:nvSpPr>
            <p:spPr bwMode="auto">
              <a:xfrm>
                <a:off x="1469993" y="3359136"/>
                <a:ext cx="11112" cy="25400"/>
              </a:xfrm>
              <a:custGeom>
                <a:avLst/>
                <a:gdLst>
                  <a:gd name="T0" fmla="*/ 0 w 7"/>
                  <a:gd name="T1" fmla="*/ 40322493 h 16"/>
                  <a:gd name="T2" fmla="*/ 0 w 7"/>
                  <a:gd name="T3" fmla="*/ 0 h 16"/>
                  <a:gd name="T4" fmla="*/ 17639508 w 7"/>
                  <a:gd name="T5" fmla="*/ 0 h 16"/>
                  <a:gd name="T6" fmla="*/ 17639508 w 7"/>
                  <a:gd name="T7" fmla="*/ 0 h 16"/>
                  <a:gd name="T8" fmla="*/ 17639508 w 7"/>
                  <a:gd name="T9" fmla="*/ 0 h 16"/>
                  <a:gd name="T10" fmla="*/ 17639508 w 7"/>
                  <a:gd name="T11" fmla="*/ 40322493 h 16"/>
                  <a:gd name="T12" fmla="*/ 0 w 7"/>
                  <a:gd name="T13" fmla="*/ 40322493 h 16"/>
                  <a:gd name="T14" fmla="*/ 0 60000 65536"/>
                  <a:gd name="T15" fmla="*/ 0 60000 65536"/>
                  <a:gd name="T16" fmla="*/ 0 60000 65536"/>
                  <a:gd name="T17" fmla="*/ 0 60000 65536"/>
                  <a:gd name="T18" fmla="*/ 0 60000 65536"/>
                  <a:gd name="T19" fmla="*/ 0 60000 65536"/>
                  <a:gd name="T20" fmla="*/ 0 60000 65536"/>
                  <a:gd name="T21" fmla="*/ 0 w 7"/>
                  <a:gd name="T22" fmla="*/ 0 h 16"/>
                  <a:gd name="T23" fmla="*/ 7 w 7"/>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6">
                    <a:moveTo>
                      <a:pt x="0" y="16"/>
                    </a:moveTo>
                    <a:lnTo>
                      <a:pt x="0" y="0"/>
                    </a:lnTo>
                    <a:lnTo>
                      <a:pt x="7" y="0"/>
                    </a:lnTo>
                    <a:lnTo>
                      <a:pt x="7" y="16"/>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23" name="Freeform 211"/>
              <p:cNvSpPr/>
              <p:nvPr/>
            </p:nvSpPr>
            <p:spPr bwMode="auto">
              <a:xfrm>
                <a:off x="1469993" y="3335323"/>
                <a:ext cx="47625" cy="49213"/>
              </a:xfrm>
              <a:custGeom>
                <a:avLst/>
                <a:gdLst>
                  <a:gd name="T0" fmla="*/ 0 w 30"/>
                  <a:gd name="T1" fmla="*/ 37803525 h 31"/>
                  <a:gd name="T2" fmla="*/ 0 w 30"/>
                  <a:gd name="T3" fmla="*/ 0 h 31"/>
                  <a:gd name="T4" fmla="*/ 75604693 w 30"/>
                  <a:gd name="T5" fmla="*/ 37803525 h 31"/>
                  <a:gd name="T6" fmla="*/ 0 w 30"/>
                  <a:gd name="T7" fmla="*/ 78126437 h 31"/>
                  <a:gd name="T8" fmla="*/ 0 w 30"/>
                  <a:gd name="T9" fmla="*/ 37803525 h 31"/>
                  <a:gd name="T10" fmla="*/ 0 60000 65536"/>
                  <a:gd name="T11" fmla="*/ 0 60000 65536"/>
                  <a:gd name="T12" fmla="*/ 0 60000 65536"/>
                  <a:gd name="T13" fmla="*/ 0 60000 65536"/>
                  <a:gd name="T14" fmla="*/ 0 60000 65536"/>
                  <a:gd name="T15" fmla="*/ 0 w 30"/>
                  <a:gd name="T16" fmla="*/ 0 h 31"/>
                  <a:gd name="T17" fmla="*/ 30 w 30"/>
                  <a:gd name="T18" fmla="*/ 31 h 31"/>
                </a:gdLst>
                <a:ahLst/>
                <a:cxnLst>
                  <a:cxn ang="T10">
                    <a:pos x="T0" y="T1"/>
                  </a:cxn>
                  <a:cxn ang="T11">
                    <a:pos x="T2" y="T3"/>
                  </a:cxn>
                  <a:cxn ang="T12">
                    <a:pos x="T4" y="T5"/>
                  </a:cxn>
                  <a:cxn ang="T13">
                    <a:pos x="T6" y="T7"/>
                  </a:cxn>
                  <a:cxn ang="T14">
                    <a:pos x="T8" y="T9"/>
                  </a:cxn>
                </a:cxnLst>
                <a:rect l="T15" t="T16" r="T17" b="T18"/>
                <a:pathLst>
                  <a:path w="30" h="31">
                    <a:moveTo>
                      <a:pt x="0" y="15"/>
                    </a:moveTo>
                    <a:lnTo>
                      <a:pt x="0" y="0"/>
                    </a:lnTo>
                    <a:lnTo>
                      <a:pt x="30" y="15"/>
                    </a:lnTo>
                    <a:lnTo>
                      <a:pt x="0" y="31"/>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24" name="Rectangle 212"/>
              <p:cNvSpPr>
                <a:spLocks noChangeArrowheads="1"/>
              </p:cNvSpPr>
              <p:nvPr/>
            </p:nvSpPr>
            <p:spPr bwMode="auto">
              <a:xfrm>
                <a:off x="1177893" y="3359136"/>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25" name="Rectangle 213"/>
              <p:cNvSpPr>
                <a:spLocks noChangeArrowheads="1"/>
              </p:cNvSpPr>
              <p:nvPr/>
            </p:nvSpPr>
            <p:spPr bwMode="auto">
              <a:xfrm>
                <a:off x="1469993" y="3359136"/>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26" name="Rectangle 214"/>
              <p:cNvSpPr>
                <a:spLocks noChangeArrowheads="1"/>
              </p:cNvSpPr>
              <p:nvPr/>
            </p:nvSpPr>
            <p:spPr bwMode="auto">
              <a:xfrm>
                <a:off x="1177893" y="3359136"/>
                <a:ext cx="2921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27" name="Freeform 215"/>
              <p:cNvSpPr/>
              <p:nvPr/>
            </p:nvSpPr>
            <p:spPr bwMode="auto">
              <a:xfrm>
                <a:off x="2003393" y="3019411"/>
                <a:ext cx="73025" cy="61912"/>
              </a:xfrm>
              <a:custGeom>
                <a:avLst/>
                <a:gdLst>
                  <a:gd name="T0" fmla="*/ 0 w 46"/>
                  <a:gd name="T1" fmla="*/ 40322171 h 39"/>
                  <a:gd name="T2" fmla="*/ 0 w 46"/>
                  <a:gd name="T3" fmla="*/ 0 h 39"/>
                  <a:gd name="T4" fmla="*/ 0 w 46"/>
                  <a:gd name="T5" fmla="*/ 0 h 39"/>
                  <a:gd name="T6" fmla="*/ 0 w 46"/>
                  <a:gd name="T7" fmla="*/ 0 h 39"/>
                  <a:gd name="T8" fmla="*/ 78124049 w 46"/>
                  <a:gd name="T9" fmla="*/ 40322171 h 39"/>
                  <a:gd name="T10" fmla="*/ 115927199 w 46"/>
                  <a:gd name="T11" fmla="*/ 40322171 h 39"/>
                  <a:gd name="T12" fmla="*/ 78124049 w 46"/>
                  <a:gd name="T13" fmla="*/ 57962334 h 39"/>
                  <a:gd name="T14" fmla="*/ 0 w 46"/>
                  <a:gd name="T15" fmla="*/ 98284493 h 39"/>
                  <a:gd name="T16" fmla="*/ 0 w 46"/>
                  <a:gd name="T17" fmla="*/ 98284493 h 39"/>
                  <a:gd name="T18" fmla="*/ 0 w 46"/>
                  <a:gd name="T19" fmla="*/ 78123413 h 39"/>
                  <a:gd name="T20" fmla="*/ 0 w 46"/>
                  <a:gd name="T21" fmla="*/ 78123413 h 39"/>
                  <a:gd name="T22" fmla="*/ 78124049 w 46"/>
                  <a:gd name="T23" fmla="*/ 40322171 h 39"/>
                  <a:gd name="T24" fmla="*/ 78124049 w 46"/>
                  <a:gd name="T25" fmla="*/ 57962334 h 39"/>
                  <a:gd name="T26" fmla="*/ 78124049 w 46"/>
                  <a:gd name="T27" fmla="*/ 57962334 h 39"/>
                  <a:gd name="T28" fmla="*/ 0 w 46"/>
                  <a:gd name="T29" fmla="*/ 20161085 h 39"/>
                  <a:gd name="T30" fmla="*/ 0 w 46"/>
                  <a:gd name="T31" fmla="*/ 0 h 39"/>
                  <a:gd name="T32" fmla="*/ 20161250 w 46"/>
                  <a:gd name="T33" fmla="*/ 0 h 39"/>
                  <a:gd name="T34" fmla="*/ 20161250 w 46"/>
                  <a:gd name="T35" fmla="*/ 40322171 h 39"/>
                  <a:gd name="T36" fmla="*/ 0 w 46"/>
                  <a:gd name="T37" fmla="*/ 40322171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39"/>
                  <a:gd name="T59" fmla="*/ 46 w 46"/>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39">
                    <a:moveTo>
                      <a:pt x="0" y="16"/>
                    </a:moveTo>
                    <a:lnTo>
                      <a:pt x="0" y="0"/>
                    </a:lnTo>
                    <a:lnTo>
                      <a:pt x="31" y="16"/>
                    </a:lnTo>
                    <a:lnTo>
                      <a:pt x="46" y="16"/>
                    </a:lnTo>
                    <a:lnTo>
                      <a:pt x="31" y="23"/>
                    </a:lnTo>
                    <a:lnTo>
                      <a:pt x="0" y="39"/>
                    </a:lnTo>
                    <a:lnTo>
                      <a:pt x="0" y="31"/>
                    </a:lnTo>
                    <a:lnTo>
                      <a:pt x="31" y="16"/>
                    </a:lnTo>
                    <a:lnTo>
                      <a:pt x="31" y="23"/>
                    </a:lnTo>
                    <a:lnTo>
                      <a:pt x="0" y="8"/>
                    </a:lnTo>
                    <a:lnTo>
                      <a:pt x="0" y="0"/>
                    </a:lnTo>
                    <a:lnTo>
                      <a:pt x="8" y="0"/>
                    </a:lnTo>
                    <a:lnTo>
                      <a:pt x="8" y="16"/>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28" name="Freeform 216"/>
              <p:cNvSpPr/>
              <p:nvPr/>
            </p:nvSpPr>
            <p:spPr bwMode="auto">
              <a:xfrm>
                <a:off x="2003393" y="3044811"/>
                <a:ext cx="12700" cy="23812"/>
              </a:xfrm>
              <a:custGeom>
                <a:avLst/>
                <a:gdLst>
                  <a:gd name="T0" fmla="*/ 0 w 8"/>
                  <a:gd name="T1" fmla="*/ 37800759 h 15"/>
                  <a:gd name="T2" fmla="*/ 0 w 8"/>
                  <a:gd name="T3" fmla="*/ 0 h 15"/>
                  <a:gd name="T4" fmla="*/ 20161247 w 8"/>
                  <a:gd name="T5" fmla="*/ 0 h 15"/>
                  <a:gd name="T6" fmla="*/ 20161247 w 8"/>
                  <a:gd name="T7" fmla="*/ 0 h 15"/>
                  <a:gd name="T8" fmla="*/ 20161247 w 8"/>
                  <a:gd name="T9" fmla="*/ 0 h 15"/>
                  <a:gd name="T10" fmla="*/ 20161247 w 8"/>
                  <a:gd name="T11" fmla="*/ 37800759 h 15"/>
                  <a:gd name="T12" fmla="*/ 0 w 8"/>
                  <a:gd name="T13" fmla="*/ 37800759 h 15"/>
                  <a:gd name="T14" fmla="*/ 0 60000 65536"/>
                  <a:gd name="T15" fmla="*/ 0 60000 65536"/>
                  <a:gd name="T16" fmla="*/ 0 60000 65536"/>
                  <a:gd name="T17" fmla="*/ 0 60000 65536"/>
                  <a:gd name="T18" fmla="*/ 0 60000 65536"/>
                  <a:gd name="T19" fmla="*/ 0 60000 65536"/>
                  <a:gd name="T20" fmla="*/ 0 60000 65536"/>
                  <a:gd name="T21" fmla="*/ 0 w 8"/>
                  <a:gd name="T22" fmla="*/ 0 h 15"/>
                  <a:gd name="T23" fmla="*/ 8 w 8"/>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
                    <a:moveTo>
                      <a:pt x="0" y="15"/>
                    </a:moveTo>
                    <a:lnTo>
                      <a:pt x="0" y="0"/>
                    </a:lnTo>
                    <a:lnTo>
                      <a:pt x="8" y="0"/>
                    </a:lnTo>
                    <a:lnTo>
                      <a:pt x="8" y="15"/>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29" name="Freeform 217"/>
              <p:cNvSpPr/>
              <p:nvPr/>
            </p:nvSpPr>
            <p:spPr bwMode="auto">
              <a:xfrm>
                <a:off x="2003393" y="3019411"/>
                <a:ext cx="49212" cy="49212"/>
              </a:xfrm>
              <a:custGeom>
                <a:avLst/>
                <a:gdLst>
                  <a:gd name="T0" fmla="*/ 0 w 31"/>
                  <a:gd name="T1" fmla="*/ 40322093 h 31"/>
                  <a:gd name="T2" fmla="*/ 0 w 31"/>
                  <a:gd name="T3" fmla="*/ 0 h 31"/>
                  <a:gd name="T4" fmla="*/ 78123262 w 31"/>
                  <a:gd name="T5" fmla="*/ 40322093 h 31"/>
                  <a:gd name="T6" fmla="*/ 0 w 31"/>
                  <a:gd name="T7" fmla="*/ 78123262 h 31"/>
                  <a:gd name="T8" fmla="*/ 0 w 31"/>
                  <a:gd name="T9" fmla="*/ 40322093 h 31"/>
                  <a:gd name="T10" fmla="*/ 0 60000 65536"/>
                  <a:gd name="T11" fmla="*/ 0 60000 65536"/>
                  <a:gd name="T12" fmla="*/ 0 60000 65536"/>
                  <a:gd name="T13" fmla="*/ 0 60000 65536"/>
                  <a:gd name="T14" fmla="*/ 0 60000 65536"/>
                  <a:gd name="T15" fmla="*/ 0 w 31"/>
                  <a:gd name="T16" fmla="*/ 0 h 31"/>
                  <a:gd name="T17" fmla="*/ 31 w 31"/>
                  <a:gd name="T18" fmla="*/ 31 h 31"/>
                </a:gdLst>
                <a:ahLst/>
                <a:cxnLst>
                  <a:cxn ang="T10">
                    <a:pos x="T0" y="T1"/>
                  </a:cxn>
                  <a:cxn ang="T11">
                    <a:pos x="T2" y="T3"/>
                  </a:cxn>
                  <a:cxn ang="T12">
                    <a:pos x="T4" y="T5"/>
                  </a:cxn>
                  <a:cxn ang="T13">
                    <a:pos x="T6" y="T7"/>
                  </a:cxn>
                  <a:cxn ang="T14">
                    <a:pos x="T8" y="T9"/>
                  </a:cxn>
                </a:cxnLst>
                <a:rect l="T15" t="T16" r="T17" b="T18"/>
                <a:pathLst>
                  <a:path w="31" h="31">
                    <a:moveTo>
                      <a:pt x="0" y="16"/>
                    </a:moveTo>
                    <a:lnTo>
                      <a:pt x="0" y="0"/>
                    </a:lnTo>
                    <a:lnTo>
                      <a:pt x="31" y="16"/>
                    </a:lnTo>
                    <a:lnTo>
                      <a:pt x="0" y="31"/>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30" name="Rectangle 218"/>
              <p:cNvSpPr>
                <a:spLocks noChangeArrowheads="1"/>
              </p:cNvSpPr>
              <p:nvPr/>
            </p:nvSpPr>
            <p:spPr bwMode="auto">
              <a:xfrm>
                <a:off x="1882743" y="3044811"/>
                <a:ext cx="1587"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31" name="Rectangle 219"/>
              <p:cNvSpPr>
                <a:spLocks noChangeArrowheads="1"/>
              </p:cNvSpPr>
              <p:nvPr/>
            </p:nvSpPr>
            <p:spPr bwMode="auto">
              <a:xfrm>
                <a:off x="2003393" y="3044811"/>
                <a:ext cx="1587"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32" name="Rectangle 220"/>
              <p:cNvSpPr>
                <a:spLocks noChangeArrowheads="1"/>
              </p:cNvSpPr>
              <p:nvPr/>
            </p:nvSpPr>
            <p:spPr bwMode="auto">
              <a:xfrm>
                <a:off x="1882743" y="3044811"/>
                <a:ext cx="120650"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033" name="Rectangle 221"/>
              <p:cNvSpPr>
                <a:spLocks noChangeArrowheads="1"/>
              </p:cNvSpPr>
              <p:nvPr/>
            </p:nvSpPr>
            <p:spPr bwMode="auto">
              <a:xfrm>
                <a:off x="1749393" y="2911461"/>
                <a:ext cx="9366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300">
                    <a:solidFill>
                      <a:srgbClr val="000000"/>
                    </a:solidFill>
                    <a:latin typeface="Times New Roman" panose="02020603050405020304" pitchFamily="18" charset="0"/>
                  </a:rPr>
                  <a:t>+</a:t>
                </a:r>
                <a:endParaRPr lang="en-US" altLang="zh-CN" sz="2400"/>
              </a:p>
            </p:txBody>
          </p:sp>
        </p:grpSp>
        <p:sp>
          <p:nvSpPr>
            <p:cNvPr id="82010" name="Rectangle 225"/>
            <p:cNvSpPr>
              <a:spLocks noChangeArrowheads="1"/>
            </p:cNvSpPr>
            <p:nvPr/>
          </p:nvSpPr>
          <p:spPr bwMode="auto">
            <a:xfrm>
              <a:off x="3935379" y="2582847"/>
              <a:ext cx="2568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zh-CN" altLang="en-US" sz="2400" b="1" dirty="0">
                  <a:solidFill>
                    <a:srgbClr val="FFFF00"/>
                  </a:solidFill>
                  <a:latin typeface="Times New Roman" panose="02020603050405020304" pitchFamily="18" charset="0"/>
                </a:rPr>
                <a:t>寄存器传输级</a:t>
              </a:r>
              <a:r>
                <a:rPr lang="en-US" altLang="zh-CN" sz="2400" b="1" dirty="0">
                  <a:solidFill>
                    <a:srgbClr val="FFFF00"/>
                  </a:solidFill>
                  <a:latin typeface="Times New Roman" panose="02020603050405020304" pitchFamily="18" charset="0"/>
                </a:rPr>
                <a:t>RTL</a:t>
              </a:r>
              <a:endParaRPr lang="zh-CN" altLang="en-US" sz="2400" dirty="0">
                <a:solidFill>
                  <a:srgbClr val="FFFF00"/>
                </a:solidFill>
              </a:endParaRPr>
            </a:p>
          </p:txBody>
        </p:sp>
      </p:grpSp>
      <p:grpSp>
        <p:nvGrpSpPr>
          <p:cNvPr id="8" name="组合 319"/>
          <p:cNvGrpSpPr/>
          <p:nvPr/>
        </p:nvGrpSpPr>
        <p:grpSpPr bwMode="auto">
          <a:xfrm>
            <a:off x="0" y="1357313"/>
            <a:ext cx="6583363" cy="4598987"/>
            <a:chOff x="-32" y="1357298"/>
            <a:chExt cx="6583362" cy="4598988"/>
          </a:xfrm>
        </p:grpSpPr>
        <p:sp>
          <p:nvSpPr>
            <p:cNvPr id="81940" name="Rectangle 290"/>
            <p:cNvSpPr>
              <a:spLocks noChangeArrowheads="1"/>
            </p:cNvSpPr>
            <p:nvPr/>
          </p:nvSpPr>
          <p:spPr bwMode="auto">
            <a:xfrm>
              <a:off x="4141755" y="1495411"/>
              <a:ext cx="2286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2400" b="1">
                  <a:solidFill>
                    <a:srgbClr val="315263"/>
                  </a:solidFill>
                  <a:latin typeface="Times New Roman" panose="02020603050405020304" pitchFamily="18" charset="0"/>
                </a:rPr>
                <a:t>系统级和算法级</a:t>
              </a:r>
              <a:endParaRPr lang="zh-CN" altLang="en-US" sz="2400">
                <a:solidFill>
                  <a:srgbClr val="315263"/>
                </a:solidFill>
              </a:endParaRPr>
            </a:p>
          </p:txBody>
        </p:sp>
        <p:sp>
          <p:nvSpPr>
            <p:cNvPr id="81941" name="Freeform 291"/>
            <p:cNvSpPr/>
            <p:nvPr/>
          </p:nvSpPr>
          <p:spPr bwMode="auto">
            <a:xfrm>
              <a:off x="-32" y="1357298"/>
              <a:ext cx="6583362" cy="4598988"/>
            </a:xfrm>
            <a:custGeom>
              <a:avLst/>
              <a:gdLst>
                <a:gd name="T0" fmla="*/ 249494638 w 4147"/>
                <a:gd name="T1" fmla="*/ 57964399 h 2897"/>
                <a:gd name="T2" fmla="*/ 133567464 w 4147"/>
                <a:gd name="T3" fmla="*/ 136088456 h 2897"/>
                <a:gd name="T4" fmla="*/ 57962793 w 4147"/>
                <a:gd name="T5" fmla="*/ 211693176 h 2897"/>
                <a:gd name="T6" fmla="*/ 37801542 w 4147"/>
                <a:gd name="T7" fmla="*/ 365423466 h 2897"/>
                <a:gd name="T8" fmla="*/ 37801542 w 4147"/>
                <a:gd name="T9" fmla="*/ 2147483647 h 2897"/>
                <a:gd name="T10" fmla="*/ 37801542 w 4147"/>
                <a:gd name="T11" fmla="*/ 2147483647 h 2897"/>
                <a:gd name="T12" fmla="*/ 57962793 w 4147"/>
                <a:gd name="T13" fmla="*/ 2147483647 h 2897"/>
                <a:gd name="T14" fmla="*/ 133567464 w 4147"/>
                <a:gd name="T15" fmla="*/ 2147483647 h 2897"/>
                <a:gd name="T16" fmla="*/ 229333399 w 4147"/>
                <a:gd name="T17" fmla="*/ 2147483647 h 2897"/>
                <a:gd name="T18" fmla="*/ 365421762 w 4147"/>
                <a:gd name="T19" fmla="*/ 2147483647 h 2897"/>
                <a:gd name="T20" fmla="*/ 2147483647 w 4147"/>
                <a:gd name="T21" fmla="*/ 2147483647 h 2897"/>
                <a:gd name="T22" fmla="*/ 2147483647 w 4147"/>
                <a:gd name="T23" fmla="*/ 2147483647 h 2897"/>
                <a:gd name="T24" fmla="*/ 2147483647 w 4147"/>
                <a:gd name="T25" fmla="*/ 2147483647 h 2897"/>
                <a:gd name="T26" fmla="*/ 2147483647 w 4147"/>
                <a:gd name="T27" fmla="*/ 2147483647 h 2897"/>
                <a:gd name="T28" fmla="*/ 2147483647 w 4147"/>
                <a:gd name="T29" fmla="*/ 2147483647 h 2897"/>
                <a:gd name="T30" fmla="*/ 2147483647 w 4147"/>
                <a:gd name="T31" fmla="*/ 2147483647 h 2897"/>
                <a:gd name="T32" fmla="*/ 2147483647 w 4147"/>
                <a:gd name="T33" fmla="*/ 2147483647 h 2897"/>
                <a:gd name="T34" fmla="*/ 2147483647 w 4147"/>
                <a:gd name="T35" fmla="*/ 365423466 h 2897"/>
                <a:gd name="T36" fmla="*/ 2147483647 w 4147"/>
                <a:gd name="T37" fmla="*/ 231854421 h 2897"/>
                <a:gd name="T38" fmla="*/ 2147483647 w 4147"/>
                <a:gd name="T39" fmla="*/ 136088456 h 2897"/>
                <a:gd name="T40" fmla="*/ 2147483647 w 4147"/>
                <a:gd name="T41" fmla="*/ 57964399 h 2897"/>
                <a:gd name="T42" fmla="*/ 2147483647 w 4147"/>
                <a:gd name="T43" fmla="*/ 40322503 h 2897"/>
                <a:gd name="T44" fmla="*/ 2147483647 w 4147"/>
                <a:gd name="T45" fmla="*/ 40322503 h 2897"/>
                <a:gd name="T46" fmla="*/ 365421762 w 4147"/>
                <a:gd name="T47" fmla="*/ 40322503 h 2897"/>
                <a:gd name="T48" fmla="*/ 2147483647 w 4147"/>
                <a:gd name="T49" fmla="*/ 0 h 2897"/>
                <a:gd name="T50" fmla="*/ 2147483647 w 4147"/>
                <a:gd name="T51" fmla="*/ 0 h 2897"/>
                <a:gd name="T52" fmla="*/ 2147483647 w 4147"/>
                <a:gd name="T53" fmla="*/ 20161252 h 2897"/>
                <a:gd name="T54" fmla="*/ 2147483647 w 4147"/>
                <a:gd name="T55" fmla="*/ 95765940 h 2897"/>
                <a:gd name="T56" fmla="*/ 2147483647 w 4147"/>
                <a:gd name="T57" fmla="*/ 211693176 h 2897"/>
                <a:gd name="T58" fmla="*/ 2147483647 w 4147"/>
                <a:gd name="T59" fmla="*/ 365423466 h 2897"/>
                <a:gd name="T60" fmla="*/ 2147483647 w 4147"/>
                <a:gd name="T61" fmla="*/ 2147483647 h 2897"/>
                <a:gd name="T62" fmla="*/ 2147483647 w 4147"/>
                <a:gd name="T63" fmla="*/ 2147483647 h 2897"/>
                <a:gd name="T64" fmla="*/ 2147483647 w 4147"/>
                <a:gd name="T65" fmla="*/ 2147483647 h 2897"/>
                <a:gd name="T66" fmla="*/ 2147483647 w 4147"/>
                <a:gd name="T67" fmla="*/ 2147483647 h 2897"/>
                <a:gd name="T68" fmla="*/ 2147483647 w 4147"/>
                <a:gd name="T69" fmla="*/ 2147483647 h 2897"/>
                <a:gd name="T70" fmla="*/ 2147483647 w 4147"/>
                <a:gd name="T71" fmla="*/ 2147483647 h 2897"/>
                <a:gd name="T72" fmla="*/ 2147483647 w 4147"/>
                <a:gd name="T73" fmla="*/ 2147483647 h 2897"/>
                <a:gd name="T74" fmla="*/ 365421762 w 4147"/>
                <a:gd name="T75" fmla="*/ 2147483647 h 2897"/>
                <a:gd name="T76" fmla="*/ 229333399 w 4147"/>
                <a:gd name="T77" fmla="*/ 2147483647 h 2897"/>
                <a:gd name="T78" fmla="*/ 115927174 w 4147"/>
                <a:gd name="T79" fmla="*/ 2147483647 h 2897"/>
                <a:gd name="T80" fmla="*/ 17640297 w 4147"/>
                <a:gd name="T81" fmla="*/ 2147483647 h 2897"/>
                <a:gd name="T82" fmla="*/ 0 w 4147"/>
                <a:gd name="T83" fmla="*/ 2147483647 h 2897"/>
                <a:gd name="T84" fmla="*/ 0 w 4147"/>
                <a:gd name="T85" fmla="*/ 2147483647 h 2897"/>
                <a:gd name="T86" fmla="*/ 0 w 4147"/>
                <a:gd name="T87" fmla="*/ 365423466 h 2897"/>
                <a:gd name="T88" fmla="*/ 17640297 w 4147"/>
                <a:gd name="T89" fmla="*/ 211693176 h 2897"/>
                <a:gd name="T90" fmla="*/ 95765910 w 4147"/>
                <a:gd name="T91" fmla="*/ 115927211 h 2897"/>
                <a:gd name="T92" fmla="*/ 229333399 w 4147"/>
                <a:gd name="T93" fmla="*/ 20161252 h 2897"/>
                <a:gd name="T94" fmla="*/ 365421762 w 4147"/>
                <a:gd name="T95" fmla="*/ 0 h 28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47"/>
                <a:gd name="T145" fmla="*/ 0 h 2897"/>
                <a:gd name="T146" fmla="*/ 4147 w 4147"/>
                <a:gd name="T147" fmla="*/ 2897 h 28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47" h="2897">
                  <a:moveTo>
                    <a:pt x="145" y="16"/>
                  </a:moveTo>
                  <a:lnTo>
                    <a:pt x="91" y="23"/>
                  </a:lnTo>
                  <a:lnTo>
                    <a:pt x="99" y="23"/>
                  </a:lnTo>
                  <a:lnTo>
                    <a:pt x="53" y="54"/>
                  </a:lnTo>
                  <a:lnTo>
                    <a:pt x="23" y="92"/>
                  </a:lnTo>
                  <a:lnTo>
                    <a:pt x="23" y="84"/>
                  </a:lnTo>
                  <a:lnTo>
                    <a:pt x="15" y="145"/>
                  </a:lnTo>
                  <a:lnTo>
                    <a:pt x="15" y="1445"/>
                  </a:lnTo>
                  <a:lnTo>
                    <a:pt x="15" y="2752"/>
                  </a:lnTo>
                  <a:lnTo>
                    <a:pt x="23" y="2805"/>
                  </a:lnTo>
                  <a:lnTo>
                    <a:pt x="53" y="2851"/>
                  </a:lnTo>
                  <a:lnTo>
                    <a:pt x="53" y="2844"/>
                  </a:lnTo>
                  <a:lnTo>
                    <a:pt x="99" y="2874"/>
                  </a:lnTo>
                  <a:lnTo>
                    <a:pt x="91" y="2874"/>
                  </a:lnTo>
                  <a:lnTo>
                    <a:pt x="145" y="2882"/>
                  </a:lnTo>
                  <a:lnTo>
                    <a:pt x="2073" y="2882"/>
                  </a:lnTo>
                  <a:lnTo>
                    <a:pt x="4002" y="2882"/>
                  </a:lnTo>
                  <a:lnTo>
                    <a:pt x="4055" y="2874"/>
                  </a:lnTo>
                  <a:lnTo>
                    <a:pt x="4101" y="2844"/>
                  </a:lnTo>
                  <a:lnTo>
                    <a:pt x="4094" y="2851"/>
                  </a:lnTo>
                  <a:lnTo>
                    <a:pt x="4124" y="2805"/>
                  </a:lnTo>
                  <a:lnTo>
                    <a:pt x="4132" y="2752"/>
                  </a:lnTo>
                  <a:lnTo>
                    <a:pt x="4132" y="1445"/>
                  </a:lnTo>
                  <a:lnTo>
                    <a:pt x="4132" y="145"/>
                  </a:lnTo>
                  <a:lnTo>
                    <a:pt x="4124" y="84"/>
                  </a:lnTo>
                  <a:lnTo>
                    <a:pt x="4124" y="92"/>
                  </a:lnTo>
                  <a:lnTo>
                    <a:pt x="4094" y="54"/>
                  </a:lnTo>
                  <a:lnTo>
                    <a:pt x="4101" y="54"/>
                  </a:lnTo>
                  <a:lnTo>
                    <a:pt x="4055" y="23"/>
                  </a:lnTo>
                  <a:lnTo>
                    <a:pt x="4002" y="16"/>
                  </a:lnTo>
                  <a:lnTo>
                    <a:pt x="2073" y="16"/>
                  </a:lnTo>
                  <a:lnTo>
                    <a:pt x="145" y="16"/>
                  </a:lnTo>
                  <a:lnTo>
                    <a:pt x="145" y="0"/>
                  </a:lnTo>
                  <a:lnTo>
                    <a:pt x="2073" y="0"/>
                  </a:lnTo>
                  <a:lnTo>
                    <a:pt x="4002" y="0"/>
                  </a:lnTo>
                  <a:lnTo>
                    <a:pt x="4055" y="8"/>
                  </a:lnTo>
                  <a:lnTo>
                    <a:pt x="4063" y="8"/>
                  </a:lnTo>
                  <a:lnTo>
                    <a:pt x="4109" y="38"/>
                  </a:lnTo>
                  <a:lnTo>
                    <a:pt x="4109" y="46"/>
                  </a:lnTo>
                  <a:lnTo>
                    <a:pt x="4139" y="84"/>
                  </a:lnTo>
                  <a:lnTo>
                    <a:pt x="4147" y="145"/>
                  </a:lnTo>
                  <a:lnTo>
                    <a:pt x="4147" y="1445"/>
                  </a:lnTo>
                  <a:lnTo>
                    <a:pt x="4147" y="2752"/>
                  </a:lnTo>
                  <a:lnTo>
                    <a:pt x="4139" y="2805"/>
                  </a:lnTo>
                  <a:lnTo>
                    <a:pt x="4139" y="2813"/>
                  </a:lnTo>
                  <a:lnTo>
                    <a:pt x="4109" y="2859"/>
                  </a:lnTo>
                  <a:lnTo>
                    <a:pt x="4063" y="2889"/>
                  </a:lnTo>
                  <a:lnTo>
                    <a:pt x="4055" y="2889"/>
                  </a:lnTo>
                  <a:lnTo>
                    <a:pt x="4002" y="2897"/>
                  </a:lnTo>
                  <a:lnTo>
                    <a:pt x="2073" y="2897"/>
                  </a:lnTo>
                  <a:lnTo>
                    <a:pt x="145" y="2897"/>
                  </a:lnTo>
                  <a:lnTo>
                    <a:pt x="91" y="2889"/>
                  </a:lnTo>
                  <a:lnTo>
                    <a:pt x="46" y="2859"/>
                  </a:lnTo>
                  <a:lnTo>
                    <a:pt x="38" y="2859"/>
                  </a:lnTo>
                  <a:lnTo>
                    <a:pt x="7" y="2813"/>
                  </a:lnTo>
                  <a:lnTo>
                    <a:pt x="7" y="2805"/>
                  </a:lnTo>
                  <a:lnTo>
                    <a:pt x="0" y="2752"/>
                  </a:lnTo>
                  <a:lnTo>
                    <a:pt x="0" y="1445"/>
                  </a:lnTo>
                  <a:lnTo>
                    <a:pt x="0" y="145"/>
                  </a:lnTo>
                  <a:lnTo>
                    <a:pt x="7" y="84"/>
                  </a:lnTo>
                  <a:lnTo>
                    <a:pt x="38" y="46"/>
                  </a:lnTo>
                  <a:lnTo>
                    <a:pt x="46" y="38"/>
                  </a:lnTo>
                  <a:lnTo>
                    <a:pt x="91" y="8"/>
                  </a:lnTo>
                  <a:lnTo>
                    <a:pt x="145" y="0"/>
                  </a:lnTo>
                  <a:lnTo>
                    <a:pt x="145"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1942" name="组合 318"/>
            <p:cNvGrpSpPr/>
            <p:nvPr/>
          </p:nvGrpSpPr>
          <p:grpSpPr bwMode="auto">
            <a:xfrm>
              <a:off x="230155" y="1357298"/>
              <a:ext cx="1287463" cy="1008063"/>
              <a:chOff x="230155" y="1357298"/>
              <a:chExt cx="1287463" cy="1008063"/>
            </a:xfrm>
          </p:grpSpPr>
          <p:sp>
            <p:nvSpPr>
              <p:cNvPr id="81943" name="Freeform 226"/>
              <p:cNvSpPr/>
              <p:nvPr/>
            </p:nvSpPr>
            <p:spPr bwMode="auto">
              <a:xfrm>
                <a:off x="1444593" y="1989123"/>
                <a:ext cx="36512" cy="169863"/>
              </a:xfrm>
              <a:custGeom>
                <a:avLst/>
                <a:gdLst>
                  <a:gd name="T0" fmla="*/ 0 w 23"/>
                  <a:gd name="T1" fmla="*/ 0 h 107"/>
                  <a:gd name="T2" fmla="*/ 57962012 w 23"/>
                  <a:gd name="T3" fmla="*/ 0 h 107"/>
                  <a:gd name="T4" fmla="*/ 57962012 w 23"/>
                  <a:gd name="T5" fmla="*/ 133569480 h 107"/>
                  <a:gd name="T6" fmla="*/ 40321947 w 23"/>
                  <a:gd name="T7" fmla="*/ 153730783 h 107"/>
                  <a:gd name="T8" fmla="*/ 40321947 w 23"/>
                  <a:gd name="T9" fmla="*/ 269658329 h 107"/>
                  <a:gd name="T10" fmla="*/ 20160973 w 23"/>
                  <a:gd name="T11" fmla="*/ 269658329 h 107"/>
                  <a:gd name="T12" fmla="*/ 20160973 w 23"/>
                  <a:gd name="T13" fmla="*/ 153730783 h 107"/>
                  <a:gd name="T14" fmla="*/ 0 w 23"/>
                  <a:gd name="T15" fmla="*/ 133569480 h 107"/>
                  <a:gd name="T16" fmla="*/ 0 w 2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07"/>
                  <a:gd name="T29" fmla="*/ 23 w 2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07">
                    <a:moveTo>
                      <a:pt x="0" y="0"/>
                    </a:moveTo>
                    <a:lnTo>
                      <a:pt x="23" y="0"/>
                    </a:lnTo>
                    <a:lnTo>
                      <a:pt x="23" y="53"/>
                    </a:lnTo>
                    <a:lnTo>
                      <a:pt x="16" y="61"/>
                    </a:lnTo>
                    <a:lnTo>
                      <a:pt x="16" y="107"/>
                    </a:lnTo>
                    <a:lnTo>
                      <a:pt x="8" y="107"/>
                    </a:lnTo>
                    <a:lnTo>
                      <a:pt x="8" y="61"/>
                    </a:lnTo>
                    <a:lnTo>
                      <a:pt x="0" y="53"/>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44" name="Rectangle 227"/>
              <p:cNvSpPr>
                <a:spLocks noChangeArrowheads="1"/>
              </p:cNvSpPr>
              <p:nvPr/>
            </p:nvSpPr>
            <p:spPr bwMode="auto">
              <a:xfrm>
                <a:off x="1444593" y="1989123"/>
                <a:ext cx="49212"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45" name="Freeform 228"/>
              <p:cNvSpPr/>
              <p:nvPr/>
            </p:nvSpPr>
            <p:spPr bwMode="auto">
              <a:xfrm>
                <a:off x="1469993" y="1989123"/>
                <a:ext cx="23812" cy="107950"/>
              </a:xfrm>
              <a:custGeom>
                <a:avLst/>
                <a:gdLst>
                  <a:gd name="T0" fmla="*/ 37800759 w 15"/>
                  <a:gd name="T1" fmla="*/ 0 h 68"/>
                  <a:gd name="T2" fmla="*/ 37800759 w 15"/>
                  <a:gd name="T3" fmla="*/ 133567477 h 68"/>
                  <a:gd name="T4" fmla="*/ 37800759 w 15"/>
                  <a:gd name="T5" fmla="*/ 153728718 h 68"/>
                  <a:gd name="T6" fmla="*/ 37800759 w 15"/>
                  <a:gd name="T7" fmla="*/ 153728718 h 68"/>
                  <a:gd name="T8" fmla="*/ 17639931 w 15"/>
                  <a:gd name="T9" fmla="*/ 171370598 h 68"/>
                  <a:gd name="T10" fmla="*/ 0 w 15"/>
                  <a:gd name="T11" fmla="*/ 153728718 h 68"/>
                  <a:gd name="T12" fmla="*/ 0 w 15"/>
                  <a:gd name="T13" fmla="*/ 153728718 h 68"/>
                  <a:gd name="T14" fmla="*/ 0 w 15"/>
                  <a:gd name="T15" fmla="*/ 153728718 h 68"/>
                  <a:gd name="T16" fmla="*/ 17639931 w 15"/>
                  <a:gd name="T17" fmla="*/ 133567477 h 68"/>
                  <a:gd name="T18" fmla="*/ 37800759 w 15"/>
                  <a:gd name="T19" fmla="*/ 153728718 h 68"/>
                  <a:gd name="T20" fmla="*/ 17639931 w 15"/>
                  <a:gd name="T21" fmla="*/ 133567477 h 68"/>
                  <a:gd name="T22" fmla="*/ 17639931 w 15"/>
                  <a:gd name="T23" fmla="*/ 0 h 68"/>
                  <a:gd name="T24" fmla="*/ 37800759 w 15"/>
                  <a:gd name="T25" fmla="*/ 0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68"/>
                  <a:gd name="T41" fmla="*/ 15 w 15"/>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68">
                    <a:moveTo>
                      <a:pt x="15" y="0"/>
                    </a:moveTo>
                    <a:lnTo>
                      <a:pt x="15" y="53"/>
                    </a:lnTo>
                    <a:lnTo>
                      <a:pt x="15" y="61"/>
                    </a:lnTo>
                    <a:lnTo>
                      <a:pt x="7" y="68"/>
                    </a:lnTo>
                    <a:lnTo>
                      <a:pt x="0" y="61"/>
                    </a:lnTo>
                    <a:lnTo>
                      <a:pt x="7" y="53"/>
                    </a:lnTo>
                    <a:lnTo>
                      <a:pt x="15" y="61"/>
                    </a:lnTo>
                    <a:lnTo>
                      <a:pt x="7" y="53"/>
                    </a:lnTo>
                    <a:lnTo>
                      <a:pt x="7" y="0"/>
                    </a:lnTo>
                    <a:lnTo>
                      <a:pt x="15"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46" name="Rectangle 229"/>
              <p:cNvSpPr>
                <a:spLocks noChangeArrowheads="1"/>
              </p:cNvSpPr>
              <p:nvPr/>
            </p:nvSpPr>
            <p:spPr bwMode="auto">
              <a:xfrm>
                <a:off x="1469993" y="2085961"/>
                <a:ext cx="11112" cy="841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47" name="Rectangle 230"/>
              <p:cNvSpPr>
                <a:spLocks noChangeArrowheads="1"/>
              </p:cNvSpPr>
              <p:nvPr/>
            </p:nvSpPr>
            <p:spPr bwMode="auto">
              <a:xfrm>
                <a:off x="1457293" y="2158986"/>
                <a:ext cx="12700"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48" name="Freeform 231"/>
              <p:cNvSpPr/>
              <p:nvPr/>
            </p:nvSpPr>
            <p:spPr bwMode="auto">
              <a:xfrm>
                <a:off x="1444593" y="2073261"/>
                <a:ext cx="25400" cy="85725"/>
              </a:xfrm>
              <a:custGeom>
                <a:avLst/>
                <a:gdLst>
                  <a:gd name="T0" fmla="*/ 20161247 w 16"/>
                  <a:gd name="T1" fmla="*/ 136088449 h 54"/>
                  <a:gd name="T2" fmla="*/ 20161247 w 16"/>
                  <a:gd name="T3" fmla="*/ 20161251 h 54"/>
                  <a:gd name="T4" fmla="*/ 40322493 w 16"/>
                  <a:gd name="T5" fmla="*/ 20161251 h 54"/>
                  <a:gd name="T6" fmla="*/ 20161247 w 16"/>
                  <a:gd name="T7" fmla="*/ 37801552 h 54"/>
                  <a:gd name="T8" fmla="*/ 0 w 16"/>
                  <a:gd name="T9" fmla="*/ 20161251 h 54"/>
                  <a:gd name="T10" fmla="*/ 0 w 16"/>
                  <a:gd name="T11" fmla="*/ 20161251 h 54"/>
                  <a:gd name="T12" fmla="*/ 0 w 16"/>
                  <a:gd name="T13" fmla="*/ 0 h 54"/>
                  <a:gd name="T14" fmla="*/ 20161247 w 16"/>
                  <a:gd name="T15" fmla="*/ 0 h 54"/>
                  <a:gd name="T16" fmla="*/ 40322493 w 16"/>
                  <a:gd name="T17" fmla="*/ 20161251 h 54"/>
                  <a:gd name="T18" fmla="*/ 40322493 w 16"/>
                  <a:gd name="T19" fmla="*/ 20161251 h 54"/>
                  <a:gd name="T20" fmla="*/ 40322493 w 16"/>
                  <a:gd name="T21" fmla="*/ 20161251 h 54"/>
                  <a:gd name="T22" fmla="*/ 40322493 w 16"/>
                  <a:gd name="T23" fmla="*/ 136088449 h 54"/>
                  <a:gd name="T24" fmla="*/ 20161247 w 16"/>
                  <a:gd name="T25" fmla="*/ 136088449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54"/>
                  <a:gd name="T41" fmla="*/ 16 w 16"/>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54">
                    <a:moveTo>
                      <a:pt x="8" y="54"/>
                    </a:moveTo>
                    <a:lnTo>
                      <a:pt x="8" y="8"/>
                    </a:lnTo>
                    <a:lnTo>
                      <a:pt x="16" y="8"/>
                    </a:lnTo>
                    <a:lnTo>
                      <a:pt x="8" y="15"/>
                    </a:lnTo>
                    <a:lnTo>
                      <a:pt x="0" y="8"/>
                    </a:lnTo>
                    <a:lnTo>
                      <a:pt x="0" y="0"/>
                    </a:lnTo>
                    <a:lnTo>
                      <a:pt x="8" y="0"/>
                    </a:lnTo>
                    <a:lnTo>
                      <a:pt x="16" y="8"/>
                    </a:lnTo>
                    <a:lnTo>
                      <a:pt x="16" y="54"/>
                    </a:lnTo>
                    <a:lnTo>
                      <a:pt x="8" y="5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49" name="Rectangle 232"/>
              <p:cNvSpPr>
                <a:spLocks noChangeArrowheads="1"/>
              </p:cNvSpPr>
              <p:nvPr/>
            </p:nvSpPr>
            <p:spPr bwMode="auto">
              <a:xfrm>
                <a:off x="1444593" y="1989123"/>
                <a:ext cx="12700" cy="8413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50" name="Freeform 233"/>
              <p:cNvSpPr/>
              <p:nvPr/>
            </p:nvSpPr>
            <p:spPr bwMode="auto">
              <a:xfrm>
                <a:off x="642905" y="2036748"/>
                <a:ext cx="36513" cy="169863"/>
              </a:xfrm>
              <a:custGeom>
                <a:avLst/>
                <a:gdLst>
                  <a:gd name="T0" fmla="*/ 0 w 23"/>
                  <a:gd name="T1" fmla="*/ 0 h 107"/>
                  <a:gd name="T2" fmla="*/ 57965187 w 23"/>
                  <a:gd name="T3" fmla="*/ 0 h 107"/>
                  <a:gd name="T4" fmla="*/ 57965187 w 23"/>
                  <a:gd name="T5" fmla="*/ 136088849 h 107"/>
                  <a:gd name="T6" fmla="*/ 37803655 w 23"/>
                  <a:gd name="T7" fmla="*/ 153730783 h 107"/>
                  <a:gd name="T8" fmla="*/ 37803655 w 23"/>
                  <a:gd name="T9" fmla="*/ 269658329 h 107"/>
                  <a:gd name="T10" fmla="*/ 37803655 w 23"/>
                  <a:gd name="T11" fmla="*/ 269658329 h 107"/>
                  <a:gd name="T12" fmla="*/ 20161526 w 23"/>
                  <a:gd name="T13" fmla="*/ 153730783 h 107"/>
                  <a:gd name="T14" fmla="*/ 0 w 23"/>
                  <a:gd name="T15" fmla="*/ 136088849 h 107"/>
                  <a:gd name="T16" fmla="*/ 0 w 2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07"/>
                  <a:gd name="T29" fmla="*/ 23 w 2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07">
                    <a:moveTo>
                      <a:pt x="0" y="0"/>
                    </a:moveTo>
                    <a:lnTo>
                      <a:pt x="23" y="0"/>
                    </a:lnTo>
                    <a:lnTo>
                      <a:pt x="23" y="54"/>
                    </a:lnTo>
                    <a:lnTo>
                      <a:pt x="15" y="61"/>
                    </a:lnTo>
                    <a:lnTo>
                      <a:pt x="15" y="107"/>
                    </a:lnTo>
                    <a:lnTo>
                      <a:pt x="8" y="61"/>
                    </a:lnTo>
                    <a:lnTo>
                      <a:pt x="0" y="54"/>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51" name="Rectangle 234"/>
              <p:cNvSpPr>
                <a:spLocks noChangeArrowheads="1"/>
              </p:cNvSpPr>
              <p:nvPr/>
            </p:nvSpPr>
            <p:spPr bwMode="auto">
              <a:xfrm>
                <a:off x="642905" y="2036748"/>
                <a:ext cx="49213"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52" name="Freeform 235"/>
              <p:cNvSpPr/>
              <p:nvPr/>
            </p:nvSpPr>
            <p:spPr bwMode="auto">
              <a:xfrm>
                <a:off x="642905" y="2036748"/>
                <a:ext cx="49213" cy="169863"/>
              </a:xfrm>
              <a:custGeom>
                <a:avLst/>
                <a:gdLst>
                  <a:gd name="T0" fmla="*/ 78126437 w 31"/>
                  <a:gd name="T1" fmla="*/ 0 h 107"/>
                  <a:gd name="T2" fmla="*/ 78126437 w 31"/>
                  <a:gd name="T3" fmla="*/ 136088849 h 107"/>
                  <a:gd name="T4" fmla="*/ 78126437 w 31"/>
                  <a:gd name="T5" fmla="*/ 153730783 h 107"/>
                  <a:gd name="T6" fmla="*/ 78126437 w 31"/>
                  <a:gd name="T7" fmla="*/ 153730783 h 107"/>
                  <a:gd name="T8" fmla="*/ 57964987 w 31"/>
                  <a:gd name="T9" fmla="*/ 173892087 h 107"/>
                  <a:gd name="T10" fmla="*/ 37803525 w 31"/>
                  <a:gd name="T11" fmla="*/ 153730783 h 107"/>
                  <a:gd name="T12" fmla="*/ 57964987 w 31"/>
                  <a:gd name="T13" fmla="*/ 153730783 h 107"/>
                  <a:gd name="T14" fmla="*/ 57964987 w 31"/>
                  <a:gd name="T15" fmla="*/ 269658329 h 107"/>
                  <a:gd name="T16" fmla="*/ 37803525 w 31"/>
                  <a:gd name="T17" fmla="*/ 269658329 h 107"/>
                  <a:gd name="T18" fmla="*/ 37803525 w 31"/>
                  <a:gd name="T19" fmla="*/ 269658329 h 107"/>
                  <a:gd name="T20" fmla="*/ 20161456 w 31"/>
                  <a:gd name="T21" fmla="*/ 153730783 h 107"/>
                  <a:gd name="T22" fmla="*/ 37803525 w 31"/>
                  <a:gd name="T23" fmla="*/ 153730783 h 107"/>
                  <a:gd name="T24" fmla="*/ 20161456 w 31"/>
                  <a:gd name="T25" fmla="*/ 173892087 h 107"/>
                  <a:gd name="T26" fmla="*/ 0 w 31"/>
                  <a:gd name="T27" fmla="*/ 153730783 h 107"/>
                  <a:gd name="T28" fmla="*/ 0 w 31"/>
                  <a:gd name="T29" fmla="*/ 153730783 h 107"/>
                  <a:gd name="T30" fmla="*/ 0 w 31"/>
                  <a:gd name="T31" fmla="*/ 136088849 h 107"/>
                  <a:gd name="T32" fmla="*/ 20161456 w 31"/>
                  <a:gd name="T33" fmla="*/ 136088849 h 107"/>
                  <a:gd name="T34" fmla="*/ 37803525 w 31"/>
                  <a:gd name="T35" fmla="*/ 153730783 h 107"/>
                  <a:gd name="T36" fmla="*/ 37803525 w 31"/>
                  <a:gd name="T37" fmla="*/ 153730783 h 107"/>
                  <a:gd name="T38" fmla="*/ 37803525 w 31"/>
                  <a:gd name="T39" fmla="*/ 153730783 h 107"/>
                  <a:gd name="T40" fmla="*/ 57964987 w 31"/>
                  <a:gd name="T41" fmla="*/ 269658329 h 107"/>
                  <a:gd name="T42" fmla="*/ 57964987 w 31"/>
                  <a:gd name="T43" fmla="*/ 269658329 h 107"/>
                  <a:gd name="T44" fmla="*/ 37803525 w 31"/>
                  <a:gd name="T45" fmla="*/ 269658329 h 107"/>
                  <a:gd name="T46" fmla="*/ 37803525 w 31"/>
                  <a:gd name="T47" fmla="*/ 153730783 h 107"/>
                  <a:gd name="T48" fmla="*/ 37803525 w 31"/>
                  <a:gd name="T49" fmla="*/ 153730783 h 107"/>
                  <a:gd name="T50" fmla="*/ 37803525 w 31"/>
                  <a:gd name="T51" fmla="*/ 153730783 h 107"/>
                  <a:gd name="T52" fmla="*/ 57964987 w 31"/>
                  <a:gd name="T53" fmla="*/ 136088849 h 107"/>
                  <a:gd name="T54" fmla="*/ 78126437 w 31"/>
                  <a:gd name="T55" fmla="*/ 153730783 h 107"/>
                  <a:gd name="T56" fmla="*/ 57964987 w 31"/>
                  <a:gd name="T57" fmla="*/ 136088849 h 107"/>
                  <a:gd name="T58" fmla="*/ 57964987 w 31"/>
                  <a:gd name="T59" fmla="*/ 0 h 107"/>
                  <a:gd name="T60" fmla="*/ 78126437 w 31"/>
                  <a:gd name="T61" fmla="*/ 0 h 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
                  <a:gd name="T94" fmla="*/ 0 h 107"/>
                  <a:gd name="T95" fmla="*/ 31 w 31"/>
                  <a:gd name="T96" fmla="*/ 107 h 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 h="107">
                    <a:moveTo>
                      <a:pt x="31" y="0"/>
                    </a:moveTo>
                    <a:lnTo>
                      <a:pt x="31" y="54"/>
                    </a:lnTo>
                    <a:lnTo>
                      <a:pt x="31" y="61"/>
                    </a:lnTo>
                    <a:lnTo>
                      <a:pt x="23" y="69"/>
                    </a:lnTo>
                    <a:lnTo>
                      <a:pt x="15" y="61"/>
                    </a:lnTo>
                    <a:lnTo>
                      <a:pt x="23" y="61"/>
                    </a:lnTo>
                    <a:lnTo>
                      <a:pt x="23" y="107"/>
                    </a:lnTo>
                    <a:lnTo>
                      <a:pt x="15" y="107"/>
                    </a:lnTo>
                    <a:lnTo>
                      <a:pt x="8" y="61"/>
                    </a:lnTo>
                    <a:lnTo>
                      <a:pt x="15" y="61"/>
                    </a:lnTo>
                    <a:lnTo>
                      <a:pt x="8" y="69"/>
                    </a:lnTo>
                    <a:lnTo>
                      <a:pt x="0" y="61"/>
                    </a:lnTo>
                    <a:lnTo>
                      <a:pt x="0" y="54"/>
                    </a:lnTo>
                    <a:lnTo>
                      <a:pt x="8" y="54"/>
                    </a:lnTo>
                    <a:lnTo>
                      <a:pt x="15" y="61"/>
                    </a:lnTo>
                    <a:lnTo>
                      <a:pt x="23" y="107"/>
                    </a:lnTo>
                    <a:lnTo>
                      <a:pt x="15" y="107"/>
                    </a:lnTo>
                    <a:lnTo>
                      <a:pt x="15" y="61"/>
                    </a:lnTo>
                    <a:lnTo>
                      <a:pt x="23" y="54"/>
                    </a:lnTo>
                    <a:lnTo>
                      <a:pt x="31" y="61"/>
                    </a:lnTo>
                    <a:lnTo>
                      <a:pt x="23" y="54"/>
                    </a:lnTo>
                    <a:lnTo>
                      <a:pt x="23" y="0"/>
                    </a:lnTo>
                    <a:lnTo>
                      <a:pt x="3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53" name="Rectangle 236"/>
              <p:cNvSpPr>
                <a:spLocks noChangeArrowheads="1"/>
              </p:cNvSpPr>
              <p:nvPr/>
            </p:nvSpPr>
            <p:spPr bwMode="auto">
              <a:xfrm>
                <a:off x="642905" y="2036748"/>
                <a:ext cx="12700" cy="857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54" name="Freeform 237"/>
              <p:cNvSpPr/>
              <p:nvPr/>
            </p:nvSpPr>
            <p:spPr bwMode="auto">
              <a:xfrm>
                <a:off x="242855" y="1903398"/>
                <a:ext cx="47625" cy="169863"/>
              </a:xfrm>
              <a:custGeom>
                <a:avLst/>
                <a:gdLst>
                  <a:gd name="T0" fmla="*/ 0 w 30"/>
                  <a:gd name="T1" fmla="*/ 0 h 107"/>
                  <a:gd name="T2" fmla="*/ 75604693 w 30"/>
                  <a:gd name="T3" fmla="*/ 0 h 107"/>
                  <a:gd name="T4" fmla="*/ 75604693 w 30"/>
                  <a:gd name="T5" fmla="*/ 136088849 h 107"/>
                  <a:gd name="T6" fmla="*/ 57964398 w 30"/>
                  <a:gd name="T7" fmla="*/ 153730783 h 107"/>
                  <a:gd name="T8" fmla="*/ 57964398 w 30"/>
                  <a:gd name="T9" fmla="*/ 269658329 h 107"/>
                  <a:gd name="T10" fmla="*/ 37803140 w 30"/>
                  <a:gd name="T11" fmla="*/ 269658329 h 107"/>
                  <a:gd name="T12" fmla="*/ 37803140 w 30"/>
                  <a:gd name="T13" fmla="*/ 153730783 h 107"/>
                  <a:gd name="T14" fmla="*/ 17641889 w 30"/>
                  <a:gd name="T15" fmla="*/ 136088849 h 107"/>
                  <a:gd name="T16" fmla="*/ 17641889 w 30"/>
                  <a:gd name="T17" fmla="*/ 0 h 107"/>
                  <a:gd name="T18" fmla="*/ 0 w 3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07"/>
                  <a:gd name="T32" fmla="*/ 30 w 30"/>
                  <a:gd name="T33" fmla="*/ 107 h 1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07">
                    <a:moveTo>
                      <a:pt x="0" y="0"/>
                    </a:moveTo>
                    <a:lnTo>
                      <a:pt x="30" y="0"/>
                    </a:lnTo>
                    <a:lnTo>
                      <a:pt x="30" y="54"/>
                    </a:lnTo>
                    <a:lnTo>
                      <a:pt x="23" y="61"/>
                    </a:lnTo>
                    <a:lnTo>
                      <a:pt x="23" y="107"/>
                    </a:lnTo>
                    <a:lnTo>
                      <a:pt x="15" y="107"/>
                    </a:lnTo>
                    <a:lnTo>
                      <a:pt x="15" y="61"/>
                    </a:lnTo>
                    <a:lnTo>
                      <a:pt x="7" y="54"/>
                    </a:lnTo>
                    <a:lnTo>
                      <a:pt x="7" y="0"/>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55" name="Rectangle 238"/>
              <p:cNvSpPr>
                <a:spLocks noChangeArrowheads="1"/>
              </p:cNvSpPr>
              <p:nvPr/>
            </p:nvSpPr>
            <p:spPr bwMode="auto">
              <a:xfrm>
                <a:off x="242855" y="1903398"/>
                <a:ext cx="60325"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56" name="Freeform 239"/>
              <p:cNvSpPr/>
              <p:nvPr/>
            </p:nvSpPr>
            <p:spPr bwMode="auto">
              <a:xfrm>
                <a:off x="279368" y="1903398"/>
                <a:ext cx="23812" cy="109538"/>
              </a:xfrm>
              <a:custGeom>
                <a:avLst/>
                <a:gdLst>
                  <a:gd name="T0" fmla="*/ 37800759 w 15"/>
                  <a:gd name="T1" fmla="*/ 0 h 69"/>
                  <a:gd name="T2" fmla="*/ 37800759 w 15"/>
                  <a:gd name="T3" fmla="*/ 136089048 h 69"/>
                  <a:gd name="T4" fmla="*/ 37800759 w 15"/>
                  <a:gd name="T5" fmla="*/ 153731008 h 69"/>
                  <a:gd name="T6" fmla="*/ 37800759 w 15"/>
                  <a:gd name="T7" fmla="*/ 153731008 h 69"/>
                  <a:gd name="T8" fmla="*/ 17639931 w 15"/>
                  <a:gd name="T9" fmla="*/ 173892341 h 69"/>
                  <a:gd name="T10" fmla="*/ 0 w 15"/>
                  <a:gd name="T11" fmla="*/ 153731008 h 69"/>
                  <a:gd name="T12" fmla="*/ 0 w 15"/>
                  <a:gd name="T13" fmla="*/ 153731008 h 69"/>
                  <a:gd name="T14" fmla="*/ 0 w 15"/>
                  <a:gd name="T15" fmla="*/ 153731008 h 69"/>
                  <a:gd name="T16" fmla="*/ 17639931 w 15"/>
                  <a:gd name="T17" fmla="*/ 136089048 h 69"/>
                  <a:gd name="T18" fmla="*/ 37800759 w 15"/>
                  <a:gd name="T19" fmla="*/ 153731008 h 69"/>
                  <a:gd name="T20" fmla="*/ 17639931 w 15"/>
                  <a:gd name="T21" fmla="*/ 136089048 h 69"/>
                  <a:gd name="T22" fmla="*/ 17639931 w 15"/>
                  <a:gd name="T23" fmla="*/ 0 h 69"/>
                  <a:gd name="T24" fmla="*/ 37800759 w 15"/>
                  <a:gd name="T25" fmla="*/ 0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69"/>
                  <a:gd name="T41" fmla="*/ 15 w 15"/>
                  <a:gd name="T42" fmla="*/ 69 h 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69">
                    <a:moveTo>
                      <a:pt x="15" y="0"/>
                    </a:moveTo>
                    <a:lnTo>
                      <a:pt x="15" y="54"/>
                    </a:lnTo>
                    <a:lnTo>
                      <a:pt x="15" y="61"/>
                    </a:lnTo>
                    <a:lnTo>
                      <a:pt x="7" y="69"/>
                    </a:lnTo>
                    <a:lnTo>
                      <a:pt x="0" y="61"/>
                    </a:lnTo>
                    <a:lnTo>
                      <a:pt x="7" y="54"/>
                    </a:lnTo>
                    <a:lnTo>
                      <a:pt x="15" y="61"/>
                    </a:lnTo>
                    <a:lnTo>
                      <a:pt x="7" y="54"/>
                    </a:lnTo>
                    <a:lnTo>
                      <a:pt x="7" y="0"/>
                    </a:lnTo>
                    <a:lnTo>
                      <a:pt x="15"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57" name="Rectangle 240"/>
              <p:cNvSpPr>
                <a:spLocks noChangeArrowheads="1"/>
              </p:cNvSpPr>
              <p:nvPr/>
            </p:nvSpPr>
            <p:spPr bwMode="auto">
              <a:xfrm>
                <a:off x="279368" y="2000236"/>
                <a:ext cx="11112" cy="857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58" name="Rectangle 241"/>
              <p:cNvSpPr>
                <a:spLocks noChangeArrowheads="1"/>
              </p:cNvSpPr>
              <p:nvPr/>
            </p:nvSpPr>
            <p:spPr bwMode="auto">
              <a:xfrm>
                <a:off x="266668" y="2073261"/>
                <a:ext cx="12700"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59" name="Freeform 242"/>
              <p:cNvSpPr/>
              <p:nvPr/>
            </p:nvSpPr>
            <p:spPr bwMode="auto">
              <a:xfrm>
                <a:off x="253968" y="1989123"/>
                <a:ext cx="25400" cy="84138"/>
              </a:xfrm>
              <a:custGeom>
                <a:avLst/>
                <a:gdLst>
                  <a:gd name="T0" fmla="*/ 20161247 w 16"/>
                  <a:gd name="T1" fmla="*/ 133569880 h 53"/>
                  <a:gd name="T2" fmla="*/ 20161247 w 16"/>
                  <a:gd name="T3" fmla="*/ 17641993 h 53"/>
                  <a:gd name="T4" fmla="*/ 40322493 w 16"/>
                  <a:gd name="T5" fmla="*/ 17641993 h 53"/>
                  <a:gd name="T6" fmla="*/ 20161247 w 16"/>
                  <a:gd name="T7" fmla="*/ 37803364 h 53"/>
                  <a:gd name="T8" fmla="*/ 0 w 16"/>
                  <a:gd name="T9" fmla="*/ 17641993 h 53"/>
                  <a:gd name="T10" fmla="*/ 0 w 16"/>
                  <a:gd name="T11" fmla="*/ 17641993 h 53"/>
                  <a:gd name="T12" fmla="*/ 0 w 16"/>
                  <a:gd name="T13" fmla="*/ 0 h 53"/>
                  <a:gd name="T14" fmla="*/ 20161247 w 16"/>
                  <a:gd name="T15" fmla="*/ 0 h 53"/>
                  <a:gd name="T16" fmla="*/ 40322493 w 16"/>
                  <a:gd name="T17" fmla="*/ 17641993 h 53"/>
                  <a:gd name="T18" fmla="*/ 40322493 w 16"/>
                  <a:gd name="T19" fmla="*/ 17641993 h 53"/>
                  <a:gd name="T20" fmla="*/ 40322493 w 16"/>
                  <a:gd name="T21" fmla="*/ 17641993 h 53"/>
                  <a:gd name="T22" fmla="*/ 40322493 w 16"/>
                  <a:gd name="T23" fmla="*/ 133569880 h 53"/>
                  <a:gd name="T24" fmla="*/ 20161247 w 16"/>
                  <a:gd name="T25" fmla="*/ 13356988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53"/>
                  <a:gd name="T41" fmla="*/ 16 w 16"/>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53">
                    <a:moveTo>
                      <a:pt x="8" y="53"/>
                    </a:moveTo>
                    <a:lnTo>
                      <a:pt x="8" y="7"/>
                    </a:lnTo>
                    <a:lnTo>
                      <a:pt x="16" y="7"/>
                    </a:lnTo>
                    <a:lnTo>
                      <a:pt x="8" y="15"/>
                    </a:lnTo>
                    <a:lnTo>
                      <a:pt x="0" y="7"/>
                    </a:lnTo>
                    <a:lnTo>
                      <a:pt x="0" y="0"/>
                    </a:lnTo>
                    <a:lnTo>
                      <a:pt x="8" y="0"/>
                    </a:lnTo>
                    <a:lnTo>
                      <a:pt x="16" y="7"/>
                    </a:lnTo>
                    <a:lnTo>
                      <a:pt x="16" y="53"/>
                    </a:lnTo>
                    <a:lnTo>
                      <a:pt x="8" y="5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0" name="Rectangle 243"/>
              <p:cNvSpPr>
                <a:spLocks noChangeArrowheads="1"/>
              </p:cNvSpPr>
              <p:nvPr/>
            </p:nvSpPr>
            <p:spPr bwMode="auto">
              <a:xfrm>
                <a:off x="253968" y="1903398"/>
                <a:ext cx="12700" cy="857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1" name="Freeform 244"/>
              <p:cNvSpPr/>
              <p:nvPr/>
            </p:nvSpPr>
            <p:spPr bwMode="auto">
              <a:xfrm>
                <a:off x="242855" y="1903398"/>
                <a:ext cx="11113" cy="12700"/>
              </a:xfrm>
              <a:custGeom>
                <a:avLst/>
                <a:gdLst>
                  <a:gd name="T0" fmla="*/ 17642683 w 7"/>
                  <a:gd name="T1" fmla="*/ 20161247 h 8"/>
                  <a:gd name="T2" fmla="*/ 0 w 7"/>
                  <a:gd name="T3" fmla="*/ 20161247 h 8"/>
                  <a:gd name="T4" fmla="*/ 0 w 7"/>
                  <a:gd name="T5" fmla="*/ 0 h 8"/>
                  <a:gd name="T6" fmla="*/ 0 w 7"/>
                  <a:gd name="T7" fmla="*/ 20161247 h 8"/>
                  <a:gd name="T8" fmla="*/ 0 w 7"/>
                  <a:gd name="T9" fmla="*/ 0 h 8"/>
                  <a:gd name="T10" fmla="*/ 17642683 w 7"/>
                  <a:gd name="T11" fmla="*/ 0 h 8"/>
                  <a:gd name="T12" fmla="*/ 17642683 w 7"/>
                  <a:gd name="T13" fmla="*/ 20161247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7" y="8"/>
                    </a:moveTo>
                    <a:lnTo>
                      <a:pt x="0" y="8"/>
                    </a:lnTo>
                    <a:lnTo>
                      <a:pt x="0" y="0"/>
                    </a:lnTo>
                    <a:lnTo>
                      <a:pt x="0" y="8"/>
                    </a:lnTo>
                    <a:lnTo>
                      <a:pt x="0" y="0"/>
                    </a:lnTo>
                    <a:lnTo>
                      <a:pt x="7" y="0"/>
                    </a:lnTo>
                    <a:lnTo>
                      <a:pt x="7"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2" name="Freeform 245"/>
              <p:cNvSpPr/>
              <p:nvPr/>
            </p:nvSpPr>
            <p:spPr bwMode="auto">
              <a:xfrm>
                <a:off x="1019143" y="2158986"/>
                <a:ext cx="49212" cy="180975"/>
              </a:xfrm>
              <a:custGeom>
                <a:avLst/>
                <a:gdLst>
                  <a:gd name="T0" fmla="*/ 0 w 31"/>
                  <a:gd name="T1" fmla="*/ 0 h 114"/>
                  <a:gd name="T2" fmla="*/ 78123262 w 31"/>
                  <a:gd name="T3" fmla="*/ 0 h 114"/>
                  <a:gd name="T4" fmla="*/ 78123262 w 31"/>
                  <a:gd name="T5" fmla="*/ 133569089 h 114"/>
                  <a:gd name="T6" fmla="*/ 57962222 w 31"/>
                  <a:gd name="T7" fmla="*/ 153728746 h 114"/>
                  <a:gd name="T8" fmla="*/ 57962222 w 31"/>
                  <a:gd name="T9" fmla="*/ 287297835 h 114"/>
                  <a:gd name="T10" fmla="*/ 40322093 w 31"/>
                  <a:gd name="T11" fmla="*/ 269657540 h 114"/>
                  <a:gd name="T12" fmla="*/ 40322093 w 31"/>
                  <a:gd name="T13" fmla="*/ 153728746 h 114"/>
                  <a:gd name="T14" fmla="*/ 20161046 w 31"/>
                  <a:gd name="T15" fmla="*/ 133569089 h 114"/>
                  <a:gd name="T16" fmla="*/ 20161046 w 31"/>
                  <a:gd name="T17" fmla="*/ 0 h 114"/>
                  <a:gd name="T18" fmla="*/ 0 w 31"/>
                  <a:gd name="T19" fmla="*/ 0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14"/>
                  <a:gd name="T32" fmla="*/ 31 w 31"/>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14">
                    <a:moveTo>
                      <a:pt x="0" y="0"/>
                    </a:moveTo>
                    <a:lnTo>
                      <a:pt x="31" y="0"/>
                    </a:lnTo>
                    <a:lnTo>
                      <a:pt x="31" y="53"/>
                    </a:lnTo>
                    <a:lnTo>
                      <a:pt x="23" y="61"/>
                    </a:lnTo>
                    <a:lnTo>
                      <a:pt x="23" y="114"/>
                    </a:lnTo>
                    <a:lnTo>
                      <a:pt x="16" y="107"/>
                    </a:lnTo>
                    <a:lnTo>
                      <a:pt x="16" y="61"/>
                    </a:lnTo>
                    <a:lnTo>
                      <a:pt x="8" y="53"/>
                    </a:lnTo>
                    <a:lnTo>
                      <a:pt x="8" y="0"/>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3" name="Rectangle 246"/>
              <p:cNvSpPr>
                <a:spLocks noChangeArrowheads="1"/>
              </p:cNvSpPr>
              <p:nvPr/>
            </p:nvSpPr>
            <p:spPr bwMode="auto">
              <a:xfrm>
                <a:off x="1019143" y="2158986"/>
                <a:ext cx="61912" cy="11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4" name="Freeform 247"/>
              <p:cNvSpPr/>
              <p:nvPr/>
            </p:nvSpPr>
            <p:spPr bwMode="auto">
              <a:xfrm>
                <a:off x="1031843" y="2158986"/>
                <a:ext cx="49212" cy="206375"/>
              </a:xfrm>
              <a:custGeom>
                <a:avLst/>
                <a:gdLst>
                  <a:gd name="T0" fmla="*/ 78123262 w 31"/>
                  <a:gd name="T1" fmla="*/ 0 h 130"/>
                  <a:gd name="T2" fmla="*/ 78123262 w 31"/>
                  <a:gd name="T3" fmla="*/ 133567474 h 130"/>
                  <a:gd name="T4" fmla="*/ 78123262 w 31"/>
                  <a:gd name="T5" fmla="*/ 153728715 h 130"/>
                  <a:gd name="T6" fmla="*/ 78123262 w 31"/>
                  <a:gd name="T7" fmla="*/ 153728715 h 130"/>
                  <a:gd name="T8" fmla="*/ 57962222 w 31"/>
                  <a:gd name="T9" fmla="*/ 171370594 h 130"/>
                  <a:gd name="T10" fmla="*/ 37801169 w 31"/>
                  <a:gd name="T11" fmla="*/ 153728715 h 130"/>
                  <a:gd name="T12" fmla="*/ 57962222 w 31"/>
                  <a:gd name="T13" fmla="*/ 153728715 h 130"/>
                  <a:gd name="T14" fmla="*/ 57962222 w 31"/>
                  <a:gd name="T15" fmla="*/ 287297777 h 130"/>
                  <a:gd name="T16" fmla="*/ 57962222 w 31"/>
                  <a:gd name="T17" fmla="*/ 327620258 h 130"/>
                  <a:gd name="T18" fmla="*/ 37801169 w 31"/>
                  <a:gd name="T19" fmla="*/ 307459017 h 130"/>
                  <a:gd name="T20" fmla="*/ 20161046 w 31"/>
                  <a:gd name="T21" fmla="*/ 287297777 h 130"/>
                  <a:gd name="T22" fmla="*/ 20161046 w 31"/>
                  <a:gd name="T23" fmla="*/ 287297777 h 130"/>
                  <a:gd name="T24" fmla="*/ 20161046 w 31"/>
                  <a:gd name="T25" fmla="*/ 269655898 h 130"/>
                  <a:gd name="T26" fmla="*/ 20161046 w 31"/>
                  <a:gd name="T27" fmla="*/ 153728715 h 130"/>
                  <a:gd name="T28" fmla="*/ 37801169 w 31"/>
                  <a:gd name="T29" fmla="*/ 153728715 h 130"/>
                  <a:gd name="T30" fmla="*/ 20161046 w 31"/>
                  <a:gd name="T31" fmla="*/ 171370594 h 130"/>
                  <a:gd name="T32" fmla="*/ 0 w 31"/>
                  <a:gd name="T33" fmla="*/ 153728715 h 130"/>
                  <a:gd name="T34" fmla="*/ 0 w 31"/>
                  <a:gd name="T35" fmla="*/ 153728715 h 130"/>
                  <a:gd name="T36" fmla="*/ 0 w 31"/>
                  <a:gd name="T37" fmla="*/ 133567474 h 130"/>
                  <a:gd name="T38" fmla="*/ 20161046 w 31"/>
                  <a:gd name="T39" fmla="*/ 133567474 h 130"/>
                  <a:gd name="T40" fmla="*/ 37801169 w 31"/>
                  <a:gd name="T41" fmla="*/ 153728715 h 130"/>
                  <a:gd name="T42" fmla="*/ 37801169 w 31"/>
                  <a:gd name="T43" fmla="*/ 153728715 h 130"/>
                  <a:gd name="T44" fmla="*/ 37801169 w 31"/>
                  <a:gd name="T45" fmla="*/ 153728715 h 130"/>
                  <a:gd name="T46" fmla="*/ 37801169 w 31"/>
                  <a:gd name="T47" fmla="*/ 269655898 h 130"/>
                  <a:gd name="T48" fmla="*/ 20161046 w 31"/>
                  <a:gd name="T49" fmla="*/ 269655898 h 130"/>
                  <a:gd name="T50" fmla="*/ 37801169 w 31"/>
                  <a:gd name="T51" fmla="*/ 269655898 h 130"/>
                  <a:gd name="T52" fmla="*/ 57962222 w 31"/>
                  <a:gd name="T53" fmla="*/ 287297777 h 130"/>
                  <a:gd name="T54" fmla="*/ 37801169 w 31"/>
                  <a:gd name="T55" fmla="*/ 307459017 h 130"/>
                  <a:gd name="T56" fmla="*/ 37801169 w 31"/>
                  <a:gd name="T57" fmla="*/ 287297777 h 130"/>
                  <a:gd name="T58" fmla="*/ 37801169 w 31"/>
                  <a:gd name="T59" fmla="*/ 153728715 h 130"/>
                  <a:gd name="T60" fmla="*/ 37801169 w 31"/>
                  <a:gd name="T61" fmla="*/ 153728715 h 130"/>
                  <a:gd name="T62" fmla="*/ 37801169 w 31"/>
                  <a:gd name="T63" fmla="*/ 153728715 h 130"/>
                  <a:gd name="T64" fmla="*/ 57962222 w 31"/>
                  <a:gd name="T65" fmla="*/ 133567474 h 130"/>
                  <a:gd name="T66" fmla="*/ 78123262 w 31"/>
                  <a:gd name="T67" fmla="*/ 153728715 h 130"/>
                  <a:gd name="T68" fmla="*/ 57962222 w 31"/>
                  <a:gd name="T69" fmla="*/ 133567474 h 130"/>
                  <a:gd name="T70" fmla="*/ 57962222 w 31"/>
                  <a:gd name="T71" fmla="*/ 0 h 130"/>
                  <a:gd name="T72" fmla="*/ 78123262 w 31"/>
                  <a:gd name="T73" fmla="*/ 0 h 1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130"/>
                  <a:gd name="T113" fmla="*/ 31 w 31"/>
                  <a:gd name="T114" fmla="*/ 130 h 1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130">
                    <a:moveTo>
                      <a:pt x="31" y="0"/>
                    </a:moveTo>
                    <a:lnTo>
                      <a:pt x="31" y="53"/>
                    </a:lnTo>
                    <a:lnTo>
                      <a:pt x="31" y="61"/>
                    </a:lnTo>
                    <a:lnTo>
                      <a:pt x="23" y="68"/>
                    </a:lnTo>
                    <a:lnTo>
                      <a:pt x="15" y="61"/>
                    </a:lnTo>
                    <a:lnTo>
                      <a:pt x="23" y="61"/>
                    </a:lnTo>
                    <a:lnTo>
                      <a:pt x="23" y="114"/>
                    </a:lnTo>
                    <a:lnTo>
                      <a:pt x="23" y="130"/>
                    </a:lnTo>
                    <a:lnTo>
                      <a:pt x="15" y="122"/>
                    </a:lnTo>
                    <a:lnTo>
                      <a:pt x="8" y="114"/>
                    </a:lnTo>
                    <a:lnTo>
                      <a:pt x="8" y="107"/>
                    </a:lnTo>
                    <a:lnTo>
                      <a:pt x="8" y="61"/>
                    </a:lnTo>
                    <a:lnTo>
                      <a:pt x="15" y="61"/>
                    </a:lnTo>
                    <a:lnTo>
                      <a:pt x="8" y="68"/>
                    </a:lnTo>
                    <a:lnTo>
                      <a:pt x="0" y="61"/>
                    </a:lnTo>
                    <a:lnTo>
                      <a:pt x="0" y="53"/>
                    </a:lnTo>
                    <a:lnTo>
                      <a:pt x="8" y="53"/>
                    </a:lnTo>
                    <a:lnTo>
                      <a:pt x="15" y="61"/>
                    </a:lnTo>
                    <a:lnTo>
                      <a:pt x="15" y="107"/>
                    </a:lnTo>
                    <a:lnTo>
                      <a:pt x="8" y="107"/>
                    </a:lnTo>
                    <a:lnTo>
                      <a:pt x="15" y="107"/>
                    </a:lnTo>
                    <a:lnTo>
                      <a:pt x="23" y="114"/>
                    </a:lnTo>
                    <a:lnTo>
                      <a:pt x="15" y="122"/>
                    </a:lnTo>
                    <a:lnTo>
                      <a:pt x="15" y="114"/>
                    </a:lnTo>
                    <a:lnTo>
                      <a:pt x="15" y="61"/>
                    </a:lnTo>
                    <a:lnTo>
                      <a:pt x="23" y="53"/>
                    </a:lnTo>
                    <a:lnTo>
                      <a:pt x="31" y="61"/>
                    </a:lnTo>
                    <a:lnTo>
                      <a:pt x="23" y="53"/>
                    </a:lnTo>
                    <a:lnTo>
                      <a:pt x="23" y="0"/>
                    </a:lnTo>
                    <a:lnTo>
                      <a:pt x="3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5" name="Rectangle 248"/>
              <p:cNvSpPr>
                <a:spLocks noChangeArrowheads="1"/>
              </p:cNvSpPr>
              <p:nvPr/>
            </p:nvSpPr>
            <p:spPr bwMode="auto">
              <a:xfrm>
                <a:off x="1031843" y="2158986"/>
                <a:ext cx="12700" cy="841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6" name="Freeform 249"/>
              <p:cNvSpPr/>
              <p:nvPr/>
            </p:nvSpPr>
            <p:spPr bwMode="auto">
              <a:xfrm>
                <a:off x="1019143" y="2158986"/>
                <a:ext cx="12700" cy="11112"/>
              </a:xfrm>
              <a:custGeom>
                <a:avLst/>
                <a:gdLst>
                  <a:gd name="T0" fmla="*/ 20161247 w 8"/>
                  <a:gd name="T1" fmla="*/ 17639508 h 7"/>
                  <a:gd name="T2" fmla="*/ 0 w 8"/>
                  <a:gd name="T3" fmla="*/ 17639508 h 7"/>
                  <a:gd name="T4" fmla="*/ 0 w 8"/>
                  <a:gd name="T5" fmla="*/ 0 h 7"/>
                  <a:gd name="T6" fmla="*/ 0 w 8"/>
                  <a:gd name="T7" fmla="*/ 17639508 h 7"/>
                  <a:gd name="T8" fmla="*/ 0 w 8"/>
                  <a:gd name="T9" fmla="*/ 0 h 7"/>
                  <a:gd name="T10" fmla="*/ 20161247 w 8"/>
                  <a:gd name="T11" fmla="*/ 0 h 7"/>
                  <a:gd name="T12" fmla="*/ 20161247 w 8"/>
                  <a:gd name="T13" fmla="*/ 17639508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8" y="7"/>
                    </a:moveTo>
                    <a:lnTo>
                      <a:pt x="0" y="7"/>
                    </a:lnTo>
                    <a:lnTo>
                      <a:pt x="0" y="0"/>
                    </a:lnTo>
                    <a:lnTo>
                      <a:pt x="0" y="7"/>
                    </a:lnTo>
                    <a:lnTo>
                      <a:pt x="0" y="0"/>
                    </a:lnTo>
                    <a:lnTo>
                      <a:pt x="8" y="0"/>
                    </a:lnTo>
                    <a:lnTo>
                      <a:pt x="8"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7" name="Freeform 250"/>
              <p:cNvSpPr/>
              <p:nvPr/>
            </p:nvSpPr>
            <p:spPr bwMode="auto">
              <a:xfrm>
                <a:off x="242855" y="1636698"/>
                <a:ext cx="1250950" cy="436563"/>
              </a:xfrm>
              <a:custGeom>
                <a:avLst/>
                <a:gdLst>
                  <a:gd name="T0" fmla="*/ 0 w 788"/>
                  <a:gd name="T1" fmla="*/ 249496537 h 275"/>
                  <a:gd name="T2" fmla="*/ 730845285 w 788"/>
                  <a:gd name="T3" fmla="*/ 0 h 275"/>
                  <a:gd name="T4" fmla="*/ 1985883303 w 788"/>
                  <a:gd name="T5" fmla="*/ 385585070 h 275"/>
                  <a:gd name="T6" fmla="*/ 1290319997 w 788"/>
                  <a:gd name="T7" fmla="*/ 693044447 h 275"/>
                  <a:gd name="T8" fmla="*/ 0 w 788"/>
                  <a:gd name="T9" fmla="*/ 249496537 h 275"/>
                  <a:gd name="T10" fmla="*/ 0 60000 65536"/>
                  <a:gd name="T11" fmla="*/ 0 60000 65536"/>
                  <a:gd name="T12" fmla="*/ 0 60000 65536"/>
                  <a:gd name="T13" fmla="*/ 0 60000 65536"/>
                  <a:gd name="T14" fmla="*/ 0 60000 65536"/>
                  <a:gd name="T15" fmla="*/ 0 w 788"/>
                  <a:gd name="T16" fmla="*/ 0 h 275"/>
                  <a:gd name="T17" fmla="*/ 788 w 788"/>
                  <a:gd name="T18" fmla="*/ 275 h 275"/>
                </a:gdLst>
                <a:ahLst/>
                <a:cxnLst>
                  <a:cxn ang="T10">
                    <a:pos x="T0" y="T1"/>
                  </a:cxn>
                  <a:cxn ang="T11">
                    <a:pos x="T2" y="T3"/>
                  </a:cxn>
                  <a:cxn ang="T12">
                    <a:pos x="T4" y="T5"/>
                  </a:cxn>
                  <a:cxn ang="T13">
                    <a:pos x="T6" y="T7"/>
                  </a:cxn>
                  <a:cxn ang="T14">
                    <a:pos x="T8" y="T9"/>
                  </a:cxn>
                </a:cxnLst>
                <a:rect l="T15" t="T16" r="T17" b="T18"/>
                <a:pathLst>
                  <a:path w="788" h="275">
                    <a:moveTo>
                      <a:pt x="0" y="99"/>
                    </a:moveTo>
                    <a:lnTo>
                      <a:pt x="290" y="0"/>
                    </a:lnTo>
                    <a:lnTo>
                      <a:pt x="788" y="153"/>
                    </a:lnTo>
                    <a:lnTo>
                      <a:pt x="512" y="275"/>
                    </a:lnTo>
                    <a:lnTo>
                      <a:pt x="0" y="99"/>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8" name="Freeform 251"/>
              <p:cNvSpPr/>
              <p:nvPr/>
            </p:nvSpPr>
            <p:spPr bwMode="auto">
              <a:xfrm>
                <a:off x="242855" y="1636698"/>
                <a:ext cx="1274763" cy="449263"/>
              </a:xfrm>
              <a:custGeom>
                <a:avLst/>
                <a:gdLst>
                  <a:gd name="T0" fmla="*/ 0 w 803"/>
                  <a:gd name="T1" fmla="*/ 249496532 h 283"/>
                  <a:gd name="T2" fmla="*/ 730845575 w 803"/>
                  <a:gd name="T3" fmla="*/ 0 h 283"/>
                  <a:gd name="T4" fmla="*/ 730845575 w 803"/>
                  <a:gd name="T5" fmla="*/ 0 h 283"/>
                  <a:gd name="T6" fmla="*/ 730845575 w 803"/>
                  <a:gd name="T7" fmla="*/ 0 h 283"/>
                  <a:gd name="T8" fmla="*/ 1985884094 w 803"/>
                  <a:gd name="T9" fmla="*/ 385585062 h 283"/>
                  <a:gd name="T10" fmla="*/ 2023687235 w 803"/>
                  <a:gd name="T11" fmla="*/ 385585062 h 283"/>
                  <a:gd name="T12" fmla="*/ 1985884094 w 803"/>
                  <a:gd name="T13" fmla="*/ 405746326 h 283"/>
                  <a:gd name="T14" fmla="*/ 1290320511 w 803"/>
                  <a:gd name="T15" fmla="*/ 713205697 h 283"/>
                  <a:gd name="T16" fmla="*/ 1290320511 w 803"/>
                  <a:gd name="T17" fmla="*/ 713205697 h 283"/>
                  <a:gd name="T18" fmla="*/ 1290320511 w 803"/>
                  <a:gd name="T19" fmla="*/ 713205697 h 283"/>
                  <a:gd name="T20" fmla="*/ 1290320511 w 803"/>
                  <a:gd name="T21" fmla="*/ 693044433 h 283"/>
                  <a:gd name="T22" fmla="*/ 1985884094 w 803"/>
                  <a:gd name="T23" fmla="*/ 385585062 h 283"/>
                  <a:gd name="T24" fmla="*/ 1985884094 w 803"/>
                  <a:gd name="T25" fmla="*/ 405746326 h 283"/>
                  <a:gd name="T26" fmla="*/ 1985884094 w 803"/>
                  <a:gd name="T27" fmla="*/ 405746326 h 283"/>
                  <a:gd name="T28" fmla="*/ 730845575 w 803"/>
                  <a:gd name="T29" fmla="*/ 20161270 h 283"/>
                  <a:gd name="T30" fmla="*/ 730845575 w 803"/>
                  <a:gd name="T31" fmla="*/ 0 h 283"/>
                  <a:gd name="T32" fmla="*/ 730845575 w 803"/>
                  <a:gd name="T33" fmla="*/ 20161270 h 283"/>
                  <a:gd name="T34" fmla="*/ 0 w 803"/>
                  <a:gd name="T35" fmla="*/ 269657796 h 283"/>
                  <a:gd name="T36" fmla="*/ 0 w 803"/>
                  <a:gd name="T37" fmla="*/ 249496532 h 2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3"/>
                  <a:gd name="T58" fmla="*/ 0 h 283"/>
                  <a:gd name="T59" fmla="*/ 803 w 803"/>
                  <a:gd name="T60" fmla="*/ 283 h 2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3" h="283">
                    <a:moveTo>
                      <a:pt x="0" y="99"/>
                    </a:moveTo>
                    <a:lnTo>
                      <a:pt x="290" y="0"/>
                    </a:lnTo>
                    <a:lnTo>
                      <a:pt x="788" y="153"/>
                    </a:lnTo>
                    <a:lnTo>
                      <a:pt x="803" y="153"/>
                    </a:lnTo>
                    <a:lnTo>
                      <a:pt x="788" y="161"/>
                    </a:lnTo>
                    <a:lnTo>
                      <a:pt x="512" y="283"/>
                    </a:lnTo>
                    <a:lnTo>
                      <a:pt x="512" y="275"/>
                    </a:lnTo>
                    <a:lnTo>
                      <a:pt x="788" y="153"/>
                    </a:lnTo>
                    <a:lnTo>
                      <a:pt x="788" y="161"/>
                    </a:lnTo>
                    <a:lnTo>
                      <a:pt x="290" y="8"/>
                    </a:lnTo>
                    <a:lnTo>
                      <a:pt x="290" y="0"/>
                    </a:lnTo>
                    <a:lnTo>
                      <a:pt x="290" y="8"/>
                    </a:lnTo>
                    <a:lnTo>
                      <a:pt x="0" y="107"/>
                    </a:lnTo>
                    <a:lnTo>
                      <a:pt x="0" y="99"/>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69" name="Freeform 252"/>
              <p:cNvSpPr/>
              <p:nvPr/>
            </p:nvSpPr>
            <p:spPr bwMode="auto">
              <a:xfrm>
                <a:off x="242855" y="1793861"/>
                <a:ext cx="812800" cy="292100"/>
              </a:xfrm>
              <a:custGeom>
                <a:avLst/>
                <a:gdLst>
                  <a:gd name="T0" fmla="*/ 1290319782 w 512"/>
                  <a:gd name="T1" fmla="*/ 463708795 h 184"/>
                  <a:gd name="T2" fmla="*/ 0 w 512"/>
                  <a:gd name="T3" fmla="*/ 20161250 h 184"/>
                  <a:gd name="T4" fmla="*/ 0 w 512"/>
                  <a:gd name="T5" fmla="*/ 0 h 184"/>
                  <a:gd name="T6" fmla="*/ 0 w 512"/>
                  <a:gd name="T7" fmla="*/ 0 h 184"/>
                  <a:gd name="T8" fmla="*/ 0 w 512"/>
                  <a:gd name="T9" fmla="*/ 0 h 184"/>
                  <a:gd name="T10" fmla="*/ 1290319782 w 512"/>
                  <a:gd name="T11" fmla="*/ 443547551 h 184"/>
                  <a:gd name="T12" fmla="*/ 1290319782 w 512"/>
                  <a:gd name="T13" fmla="*/ 463708795 h 184"/>
                  <a:gd name="T14" fmla="*/ 0 60000 65536"/>
                  <a:gd name="T15" fmla="*/ 0 60000 65536"/>
                  <a:gd name="T16" fmla="*/ 0 60000 65536"/>
                  <a:gd name="T17" fmla="*/ 0 60000 65536"/>
                  <a:gd name="T18" fmla="*/ 0 60000 65536"/>
                  <a:gd name="T19" fmla="*/ 0 60000 65536"/>
                  <a:gd name="T20" fmla="*/ 0 60000 65536"/>
                  <a:gd name="T21" fmla="*/ 0 w 512"/>
                  <a:gd name="T22" fmla="*/ 0 h 184"/>
                  <a:gd name="T23" fmla="*/ 512 w 512"/>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 h="184">
                    <a:moveTo>
                      <a:pt x="512" y="184"/>
                    </a:moveTo>
                    <a:lnTo>
                      <a:pt x="0" y="8"/>
                    </a:lnTo>
                    <a:lnTo>
                      <a:pt x="0" y="0"/>
                    </a:lnTo>
                    <a:lnTo>
                      <a:pt x="512" y="176"/>
                    </a:lnTo>
                    <a:lnTo>
                      <a:pt x="512" y="18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0" name="Freeform 253"/>
              <p:cNvSpPr/>
              <p:nvPr/>
            </p:nvSpPr>
            <p:spPr bwMode="auto">
              <a:xfrm>
                <a:off x="1068355" y="1879586"/>
                <a:ext cx="412750" cy="303212"/>
              </a:xfrm>
              <a:custGeom>
                <a:avLst/>
                <a:gdLst>
                  <a:gd name="T0" fmla="*/ 655240516 w 260"/>
                  <a:gd name="T1" fmla="*/ 0 h 191"/>
                  <a:gd name="T2" fmla="*/ 655240516 w 260"/>
                  <a:gd name="T3" fmla="*/ 173889695 h 191"/>
                  <a:gd name="T4" fmla="*/ 0 w 260"/>
                  <a:gd name="T5" fmla="*/ 481348301 h 191"/>
                  <a:gd name="T6" fmla="*/ 0 w 260"/>
                  <a:gd name="T7" fmla="*/ 307458556 h 191"/>
                  <a:gd name="T8" fmla="*/ 655240516 w 260"/>
                  <a:gd name="T9" fmla="*/ 0 h 191"/>
                  <a:gd name="T10" fmla="*/ 0 60000 65536"/>
                  <a:gd name="T11" fmla="*/ 0 60000 65536"/>
                  <a:gd name="T12" fmla="*/ 0 60000 65536"/>
                  <a:gd name="T13" fmla="*/ 0 60000 65536"/>
                  <a:gd name="T14" fmla="*/ 0 60000 65536"/>
                  <a:gd name="T15" fmla="*/ 0 w 260"/>
                  <a:gd name="T16" fmla="*/ 0 h 191"/>
                  <a:gd name="T17" fmla="*/ 260 w 260"/>
                  <a:gd name="T18" fmla="*/ 191 h 191"/>
                </a:gdLst>
                <a:ahLst/>
                <a:cxnLst>
                  <a:cxn ang="T10">
                    <a:pos x="T0" y="T1"/>
                  </a:cxn>
                  <a:cxn ang="T11">
                    <a:pos x="T2" y="T3"/>
                  </a:cxn>
                  <a:cxn ang="T12">
                    <a:pos x="T4" y="T5"/>
                  </a:cxn>
                  <a:cxn ang="T13">
                    <a:pos x="T6" y="T7"/>
                  </a:cxn>
                  <a:cxn ang="T14">
                    <a:pos x="T8" y="T9"/>
                  </a:cxn>
                </a:cxnLst>
                <a:rect l="T15" t="T16" r="T17" b="T18"/>
                <a:pathLst>
                  <a:path w="260" h="191">
                    <a:moveTo>
                      <a:pt x="260" y="0"/>
                    </a:moveTo>
                    <a:lnTo>
                      <a:pt x="260" y="69"/>
                    </a:lnTo>
                    <a:lnTo>
                      <a:pt x="0" y="191"/>
                    </a:lnTo>
                    <a:lnTo>
                      <a:pt x="0" y="122"/>
                    </a:lnTo>
                    <a:lnTo>
                      <a:pt x="26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1" name="Freeform 254"/>
              <p:cNvSpPr/>
              <p:nvPr/>
            </p:nvSpPr>
            <p:spPr bwMode="auto">
              <a:xfrm>
                <a:off x="1068355" y="1879586"/>
                <a:ext cx="425450" cy="315912"/>
              </a:xfrm>
              <a:custGeom>
                <a:avLst/>
                <a:gdLst>
                  <a:gd name="T0" fmla="*/ 675401766 w 268"/>
                  <a:gd name="T1" fmla="*/ 0 h 199"/>
                  <a:gd name="T2" fmla="*/ 675401766 w 268"/>
                  <a:gd name="T3" fmla="*/ 173889709 h 199"/>
                  <a:gd name="T4" fmla="*/ 675401766 w 268"/>
                  <a:gd name="T5" fmla="*/ 191531563 h 199"/>
                  <a:gd name="T6" fmla="*/ 655240525 w 268"/>
                  <a:gd name="T7" fmla="*/ 191531563 h 199"/>
                  <a:gd name="T8" fmla="*/ 0 w 268"/>
                  <a:gd name="T9" fmla="*/ 501509551 h 199"/>
                  <a:gd name="T10" fmla="*/ 0 w 268"/>
                  <a:gd name="T11" fmla="*/ 501509551 h 199"/>
                  <a:gd name="T12" fmla="*/ 0 w 268"/>
                  <a:gd name="T13" fmla="*/ 481348339 h 199"/>
                  <a:gd name="T14" fmla="*/ 0 w 268"/>
                  <a:gd name="T15" fmla="*/ 307458581 h 199"/>
                  <a:gd name="T16" fmla="*/ 0 w 268"/>
                  <a:gd name="T17" fmla="*/ 307458581 h 199"/>
                  <a:gd name="T18" fmla="*/ 0 w 268"/>
                  <a:gd name="T19" fmla="*/ 307458581 h 199"/>
                  <a:gd name="T20" fmla="*/ 20161247 w 268"/>
                  <a:gd name="T21" fmla="*/ 307458581 h 199"/>
                  <a:gd name="T22" fmla="*/ 20161247 w 268"/>
                  <a:gd name="T23" fmla="*/ 481348339 h 199"/>
                  <a:gd name="T24" fmla="*/ 0 w 268"/>
                  <a:gd name="T25" fmla="*/ 481348339 h 199"/>
                  <a:gd name="T26" fmla="*/ 0 w 268"/>
                  <a:gd name="T27" fmla="*/ 481348339 h 199"/>
                  <a:gd name="T28" fmla="*/ 655240525 w 268"/>
                  <a:gd name="T29" fmla="*/ 173889709 h 199"/>
                  <a:gd name="T30" fmla="*/ 655240525 w 268"/>
                  <a:gd name="T31" fmla="*/ 191531563 h 199"/>
                  <a:gd name="T32" fmla="*/ 655240525 w 268"/>
                  <a:gd name="T33" fmla="*/ 173889709 h 199"/>
                  <a:gd name="T34" fmla="*/ 655240525 w 268"/>
                  <a:gd name="T35" fmla="*/ 0 h 199"/>
                  <a:gd name="T36" fmla="*/ 675401766 w 268"/>
                  <a:gd name="T37" fmla="*/ 0 h 1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199"/>
                  <a:gd name="T59" fmla="*/ 268 w 268"/>
                  <a:gd name="T60" fmla="*/ 199 h 1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199">
                    <a:moveTo>
                      <a:pt x="268" y="0"/>
                    </a:moveTo>
                    <a:lnTo>
                      <a:pt x="268" y="69"/>
                    </a:lnTo>
                    <a:lnTo>
                      <a:pt x="268" y="76"/>
                    </a:lnTo>
                    <a:lnTo>
                      <a:pt x="260" y="76"/>
                    </a:lnTo>
                    <a:lnTo>
                      <a:pt x="0" y="199"/>
                    </a:lnTo>
                    <a:lnTo>
                      <a:pt x="0" y="191"/>
                    </a:lnTo>
                    <a:lnTo>
                      <a:pt x="0" y="122"/>
                    </a:lnTo>
                    <a:lnTo>
                      <a:pt x="8" y="122"/>
                    </a:lnTo>
                    <a:lnTo>
                      <a:pt x="8" y="191"/>
                    </a:lnTo>
                    <a:lnTo>
                      <a:pt x="0" y="191"/>
                    </a:lnTo>
                    <a:lnTo>
                      <a:pt x="260" y="69"/>
                    </a:lnTo>
                    <a:lnTo>
                      <a:pt x="260" y="76"/>
                    </a:lnTo>
                    <a:lnTo>
                      <a:pt x="260" y="69"/>
                    </a:lnTo>
                    <a:lnTo>
                      <a:pt x="260" y="0"/>
                    </a:lnTo>
                    <a:lnTo>
                      <a:pt x="268"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2" name="Freeform 255"/>
              <p:cNvSpPr/>
              <p:nvPr/>
            </p:nvSpPr>
            <p:spPr bwMode="auto">
              <a:xfrm>
                <a:off x="1068355" y="1879586"/>
                <a:ext cx="425450" cy="206375"/>
              </a:xfrm>
              <a:custGeom>
                <a:avLst/>
                <a:gdLst>
                  <a:gd name="T0" fmla="*/ 0 w 268"/>
                  <a:gd name="T1" fmla="*/ 307459017 h 130"/>
                  <a:gd name="T2" fmla="*/ 655240525 w 268"/>
                  <a:gd name="T3" fmla="*/ 0 h 130"/>
                  <a:gd name="T4" fmla="*/ 675401766 w 268"/>
                  <a:gd name="T5" fmla="*/ 0 h 130"/>
                  <a:gd name="T6" fmla="*/ 675401766 w 268"/>
                  <a:gd name="T7" fmla="*/ 0 h 130"/>
                  <a:gd name="T8" fmla="*/ 655240525 w 268"/>
                  <a:gd name="T9" fmla="*/ 20161247 h 130"/>
                  <a:gd name="T10" fmla="*/ 0 w 268"/>
                  <a:gd name="T11" fmla="*/ 327620258 h 130"/>
                  <a:gd name="T12" fmla="*/ 0 w 268"/>
                  <a:gd name="T13" fmla="*/ 307459017 h 130"/>
                  <a:gd name="T14" fmla="*/ 0 60000 65536"/>
                  <a:gd name="T15" fmla="*/ 0 60000 65536"/>
                  <a:gd name="T16" fmla="*/ 0 60000 65536"/>
                  <a:gd name="T17" fmla="*/ 0 60000 65536"/>
                  <a:gd name="T18" fmla="*/ 0 60000 65536"/>
                  <a:gd name="T19" fmla="*/ 0 60000 65536"/>
                  <a:gd name="T20" fmla="*/ 0 60000 65536"/>
                  <a:gd name="T21" fmla="*/ 0 w 268"/>
                  <a:gd name="T22" fmla="*/ 0 h 130"/>
                  <a:gd name="T23" fmla="*/ 268 w 268"/>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8" h="130">
                    <a:moveTo>
                      <a:pt x="0" y="122"/>
                    </a:moveTo>
                    <a:lnTo>
                      <a:pt x="260" y="0"/>
                    </a:lnTo>
                    <a:lnTo>
                      <a:pt x="268" y="0"/>
                    </a:lnTo>
                    <a:lnTo>
                      <a:pt x="260" y="8"/>
                    </a:lnTo>
                    <a:lnTo>
                      <a:pt x="0" y="130"/>
                    </a:lnTo>
                    <a:lnTo>
                      <a:pt x="0" y="12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3" name="Freeform 256"/>
              <p:cNvSpPr/>
              <p:nvPr/>
            </p:nvSpPr>
            <p:spPr bwMode="auto">
              <a:xfrm>
                <a:off x="253968" y="1793861"/>
                <a:ext cx="814387" cy="388937"/>
              </a:xfrm>
              <a:custGeom>
                <a:avLst/>
                <a:gdLst>
                  <a:gd name="T0" fmla="*/ 0 w 513"/>
                  <a:gd name="T1" fmla="*/ 0 h 245"/>
                  <a:gd name="T2" fmla="*/ 1292838350 w 513"/>
                  <a:gd name="T3" fmla="*/ 443547018 h 245"/>
                  <a:gd name="T4" fmla="*/ 1292838350 w 513"/>
                  <a:gd name="T5" fmla="*/ 617436738 h 245"/>
                  <a:gd name="T6" fmla="*/ 0 w 513"/>
                  <a:gd name="T7" fmla="*/ 156249497 h 245"/>
                  <a:gd name="T8" fmla="*/ 0 w 513"/>
                  <a:gd name="T9" fmla="*/ 0 h 245"/>
                  <a:gd name="T10" fmla="*/ 0 60000 65536"/>
                  <a:gd name="T11" fmla="*/ 0 60000 65536"/>
                  <a:gd name="T12" fmla="*/ 0 60000 65536"/>
                  <a:gd name="T13" fmla="*/ 0 60000 65536"/>
                  <a:gd name="T14" fmla="*/ 0 60000 65536"/>
                  <a:gd name="T15" fmla="*/ 0 w 513"/>
                  <a:gd name="T16" fmla="*/ 0 h 245"/>
                  <a:gd name="T17" fmla="*/ 513 w 513"/>
                  <a:gd name="T18" fmla="*/ 245 h 245"/>
                </a:gdLst>
                <a:ahLst/>
                <a:cxnLst>
                  <a:cxn ang="T10">
                    <a:pos x="T0" y="T1"/>
                  </a:cxn>
                  <a:cxn ang="T11">
                    <a:pos x="T2" y="T3"/>
                  </a:cxn>
                  <a:cxn ang="T12">
                    <a:pos x="T4" y="T5"/>
                  </a:cxn>
                  <a:cxn ang="T13">
                    <a:pos x="T6" y="T7"/>
                  </a:cxn>
                  <a:cxn ang="T14">
                    <a:pos x="T8" y="T9"/>
                  </a:cxn>
                </a:cxnLst>
                <a:rect l="T15" t="T16" r="T17" b="T18"/>
                <a:pathLst>
                  <a:path w="513" h="245">
                    <a:moveTo>
                      <a:pt x="0" y="0"/>
                    </a:moveTo>
                    <a:lnTo>
                      <a:pt x="513" y="176"/>
                    </a:lnTo>
                    <a:lnTo>
                      <a:pt x="513" y="245"/>
                    </a:lnTo>
                    <a:lnTo>
                      <a:pt x="0" y="62"/>
                    </a:lnTo>
                    <a:lnTo>
                      <a:pt x="0"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4" name="Freeform 257"/>
              <p:cNvSpPr/>
              <p:nvPr/>
            </p:nvSpPr>
            <p:spPr bwMode="auto">
              <a:xfrm>
                <a:off x="253968" y="1793861"/>
                <a:ext cx="827087" cy="401637"/>
              </a:xfrm>
              <a:custGeom>
                <a:avLst/>
                <a:gdLst>
                  <a:gd name="T0" fmla="*/ 0 w 521"/>
                  <a:gd name="T1" fmla="*/ 0 h 253"/>
                  <a:gd name="T2" fmla="*/ 1292838372 w 521"/>
                  <a:gd name="T3" fmla="*/ 443547039 h 253"/>
                  <a:gd name="T4" fmla="*/ 1312999600 w 521"/>
                  <a:gd name="T5" fmla="*/ 443547039 h 253"/>
                  <a:gd name="T6" fmla="*/ 1312999600 w 521"/>
                  <a:gd name="T7" fmla="*/ 443547039 h 253"/>
                  <a:gd name="T8" fmla="*/ 1312999600 w 521"/>
                  <a:gd name="T9" fmla="*/ 617436768 h 253"/>
                  <a:gd name="T10" fmla="*/ 1312999600 w 521"/>
                  <a:gd name="T11" fmla="*/ 637597988 h 253"/>
                  <a:gd name="T12" fmla="*/ 1292838372 w 521"/>
                  <a:gd name="T13" fmla="*/ 637597988 h 253"/>
                  <a:gd name="T14" fmla="*/ 0 w 521"/>
                  <a:gd name="T15" fmla="*/ 173889779 h 253"/>
                  <a:gd name="T16" fmla="*/ 0 w 521"/>
                  <a:gd name="T17" fmla="*/ 173889779 h 253"/>
                  <a:gd name="T18" fmla="*/ 0 w 521"/>
                  <a:gd name="T19" fmla="*/ 156249505 h 253"/>
                  <a:gd name="T20" fmla="*/ 0 w 521"/>
                  <a:gd name="T21" fmla="*/ 156249505 h 253"/>
                  <a:gd name="T22" fmla="*/ 1292838372 w 521"/>
                  <a:gd name="T23" fmla="*/ 617436768 h 253"/>
                  <a:gd name="T24" fmla="*/ 1292838372 w 521"/>
                  <a:gd name="T25" fmla="*/ 637597988 h 253"/>
                  <a:gd name="T26" fmla="*/ 1292838372 w 521"/>
                  <a:gd name="T27" fmla="*/ 617436768 h 253"/>
                  <a:gd name="T28" fmla="*/ 1292838372 w 521"/>
                  <a:gd name="T29" fmla="*/ 443547039 h 253"/>
                  <a:gd name="T30" fmla="*/ 1312999600 w 521"/>
                  <a:gd name="T31" fmla="*/ 443547039 h 253"/>
                  <a:gd name="T32" fmla="*/ 1292838372 w 521"/>
                  <a:gd name="T33" fmla="*/ 463708259 h 253"/>
                  <a:gd name="T34" fmla="*/ 0 w 521"/>
                  <a:gd name="T35" fmla="*/ 20161226 h 253"/>
                  <a:gd name="T36" fmla="*/ 0 w 521"/>
                  <a:gd name="T37" fmla="*/ 0 h 2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1"/>
                  <a:gd name="T58" fmla="*/ 0 h 253"/>
                  <a:gd name="T59" fmla="*/ 521 w 521"/>
                  <a:gd name="T60" fmla="*/ 253 h 2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1" h="253">
                    <a:moveTo>
                      <a:pt x="0" y="0"/>
                    </a:moveTo>
                    <a:lnTo>
                      <a:pt x="513" y="176"/>
                    </a:lnTo>
                    <a:lnTo>
                      <a:pt x="521" y="176"/>
                    </a:lnTo>
                    <a:lnTo>
                      <a:pt x="521" y="245"/>
                    </a:lnTo>
                    <a:lnTo>
                      <a:pt x="521" y="253"/>
                    </a:lnTo>
                    <a:lnTo>
                      <a:pt x="513" y="253"/>
                    </a:lnTo>
                    <a:lnTo>
                      <a:pt x="0" y="69"/>
                    </a:lnTo>
                    <a:lnTo>
                      <a:pt x="0" y="62"/>
                    </a:lnTo>
                    <a:lnTo>
                      <a:pt x="513" y="245"/>
                    </a:lnTo>
                    <a:lnTo>
                      <a:pt x="513" y="253"/>
                    </a:lnTo>
                    <a:lnTo>
                      <a:pt x="513" y="245"/>
                    </a:lnTo>
                    <a:lnTo>
                      <a:pt x="513" y="176"/>
                    </a:lnTo>
                    <a:lnTo>
                      <a:pt x="521" y="176"/>
                    </a:lnTo>
                    <a:lnTo>
                      <a:pt x="513" y="184"/>
                    </a:lnTo>
                    <a:lnTo>
                      <a:pt x="0"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5" name="Freeform 258"/>
              <p:cNvSpPr/>
              <p:nvPr/>
            </p:nvSpPr>
            <p:spPr bwMode="auto">
              <a:xfrm>
                <a:off x="253968" y="1793861"/>
                <a:ext cx="12700" cy="98425"/>
              </a:xfrm>
              <a:custGeom>
                <a:avLst/>
                <a:gdLst>
                  <a:gd name="T0" fmla="*/ 0 w 8"/>
                  <a:gd name="T1" fmla="*/ 156249699 h 62"/>
                  <a:gd name="T2" fmla="*/ 0 w 8"/>
                  <a:gd name="T3" fmla="*/ 0 h 62"/>
                  <a:gd name="T4" fmla="*/ 0 w 8"/>
                  <a:gd name="T5" fmla="*/ 0 h 62"/>
                  <a:gd name="T6" fmla="*/ 0 w 8"/>
                  <a:gd name="T7" fmla="*/ 0 h 62"/>
                  <a:gd name="T8" fmla="*/ 20161247 w 8"/>
                  <a:gd name="T9" fmla="*/ 0 h 62"/>
                  <a:gd name="T10" fmla="*/ 20161247 w 8"/>
                  <a:gd name="T11" fmla="*/ 156249699 h 62"/>
                  <a:gd name="T12" fmla="*/ 0 w 8"/>
                  <a:gd name="T13" fmla="*/ 156249699 h 62"/>
                  <a:gd name="T14" fmla="*/ 0 60000 65536"/>
                  <a:gd name="T15" fmla="*/ 0 60000 65536"/>
                  <a:gd name="T16" fmla="*/ 0 60000 65536"/>
                  <a:gd name="T17" fmla="*/ 0 60000 65536"/>
                  <a:gd name="T18" fmla="*/ 0 60000 65536"/>
                  <a:gd name="T19" fmla="*/ 0 60000 65536"/>
                  <a:gd name="T20" fmla="*/ 0 60000 65536"/>
                  <a:gd name="T21" fmla="*/ 0 w 8"/>
                  <a:gd name="T22" fmla="*/ 0 h 62"/>
                  <a:gd name="T23" fmla="*/ 8 w 8"/>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2">
                    <a:moveTo>
                      <a:pt x="0" y="62"/>
                    </a:moveTo>
                    <a:lnTo>
                      <a:pt x="0" y="0"/>
                    </a:lnTo>
                    <a:lnTo>
                      <a:pt x="8" y="0"/>
                    </a:lnTo>
                    <a:lnTo>
                      <a:pt x="8" y="62"/>
                    </a:lnTo>
                    <a:lnTo>
                      <a:pt x="0" y="6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6" name="Freeform 259"/>
              <p:cNvSpPr/>
              <p:nvPr/>
            </p:nvSpPr>
            <p:spPr bwMode="auto">
              <a:xfrm>
                <a:off x="642905" y="1757348"/>
                <a:ext cx="498475" cy="182563"/>
              </a:xfrm>
              <a:custGeom>
                <a:avLst/>
                <a:gdLst>
                  <a:gd name="T0" fmla="*/ 0 w 314"/>
                  <a:gd name="T1" fmla="*/ 98287155 h 115"/>
                  <a:gd name="T2" fmla="*/ 289817162 w 314"/>
                  <a:gd name="T3" fmla="*/ 0 h 115"/>
                  <a:gd name="T4" fmla="*/ 791328953 w 314"/>
                  <a:gd name="T5" fmla="*/ 156250124 h 115"/>
                  <a:gd name="T6" fmla="*/ 521671546 w 314"/>
                  <a:gd name="T7" fmla="*/ 289819579 h 115"/>
                  <a:gd name="T8" fmla="*/ 0 w 314"/>
                  <a:gd name="T9" fmla="*/ 98287155 h 115"/>
                  <a:gd name="T10" fmla="*/ 0 60000 65536"/>
                  <a:gd name="T11" fmla="*/ 0 60000 65536"/>
                  <a:gd name="T12" fmla="*/ 0 60000 65536"/>
                  <a:gd name="T13" fmla="*/ 0 60000 65536"/>
                  <a:gd name="T14" fmla="*/ 0 60000 65536"/>
                  <a:gd name="T15" fmla="*/ 0 w 314"/>
                  <a:gd name="T16" fmla="*/ 0 h 115"/>
                  <a:gd name="T17" fmla="*/ 314 w 314"/>
                  <a:gd name="T18" fmla="*/ 115 h 115"/>
                </a:gdLst>
                <a:ahLst/>
                <a:cxnLst>
                  <a:cxn ang="T10">
                    <a:pos x="T0" y="T1"/>
                  </a:cxn>
                  <a:cxn ang="T11">
                    <a:pos x="T2" y="T3"/>
                  </a:cxn>
                  <a:cxn ang="T12">
                    <a:pos x="T4" y="T5"/>
                  </a:cxn>
                  <a:cxn ang="T13">
                    <a:pos x="T6" y="T7"/>
                  </a:cxn>
                  <a:cxn ang="T14">
                    <a:pos x="T8" y="T9"/>
                  </a:cxn>
                </a:cxnLst>
                <a:rect l="T15" t="T16" r="T17" b="T18"/>
                <a:pathLst>
                  <a:path w="314" h="115">
                    <a:moveTo>
                      <a:pt x="0" y="39"/>
                    </a:moveTo>
                    <a:lnTo>
                      <a:pt x="115" y="0"/>
                    </a:lnTo>
                    <a:lnTo>
                      <a:pt x="314" y="62"/>
                    </a:lnTo>
                    <a:lnTo>
                      <a:pt x="207" y="115"/>
                    </a:lnTo>
                    <a:lnTo>
                      <a:pt x="0" y="39"/>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7" name="Freeform 260"/>
              <p:cNvSpPr/>
              <p:nvPr/>
            </p:nvSpPr>
            <p:spPr bwMode="auto">
              <a:xfrm>
                <a:off x="642905" y="1757348"/>
                <a:ext cx="522288" cy="195263"/>
              </a:xfrm>
              <a:custGeom>
                <a:avLst/>
                <a:gdLst>
                  <a:gd name="T0" fmla="*/ 0 w 329"/>
                  <a:gd name="T1" fmla="*/ 98287140 h 123"/>
                  <a:gd name="T2" fmla="*/ 289819032 w 329"/>
                  <a:gd name="T3" fmla="*/ 0 h 123"/>
                  <a:gd name="T4" fmla="*/ 289819032 w 329"/>
                  <a:gd name="T5" fmla="*/ 0 h 123"/>
                  <a:gd name="T6" fmla="*/ 289819032 w 329"/>
                  <a:gd name="T7" fmla="*/ 0 h 123"/>
                  <a:gd name="T8" fmla="*/ 791329725 w 329"/>
                  <a:gd name="T9" fmla="*/ 156250098 h 123"/>
                  <a:gd name="T10" fmla="*/ 829132885 w 329"/>
                  <a:gd name="T11" fmla="*/ 156250098 h 123"/>
                  <a:gd name="T12" fmla="*/ 791329725 w 329"/>
                  <a:gd name="T13" fmla="*/ 173892027 h 123"/>
                  <a:gd name="T14" fmla="*/ 521673642 w 329"/>
                  <a:gd name="T15" fmla="*/ 309980829 h 123"/>
                  <a:gd name="T16" fmla="*/ 521673642 w 329"/>
                  <a:gd name="T17" fmla="*/ 309980829 h 123"/>
                  <a:gd name="T18" fmla="*/ 521673642 w 329"/>
                  <a:gd name="T19" fmla="*/ 309980829 h 123"/>
                  <a:gd name="T20" fmla="*/ 521673642 w 329"/>
                  <a:gd name="T21" fmla="*/ 289819532 h 123"/>
                  <a:gd name="T22" fmla="*/ 791329725 w 329"/>
                  <a:gd name="T23" fmla="*/ 156250098 h 123"/>
                  <a:gd name="T24" fmla="*/ 791329725 w 329"/>
                  <a:gd name="T25" fmla="*/ 173892027 h 123"/>
                  <a:gd name="T26" fmla="*/ 791329725 w 329"/>
                  <a:gd name="T27" fmla="*/ 173892027 h 123"/>
                  <a:gd name="T28" fmla="*/ 289819032 w 329"/>
                  <a:gd name="T29" fmla="*/ 20161303 h 123"/>
                  <a:gd name="T30" fmla="*/ 289819032 w 329"/>
                  <a:gd name="T31" fmla="*/ 0 h 123"/>
                  <a:gd name="T32" fmla="*/ 289819032 w 329"/>
                  <a:gd name="T33" fmla="*/ 20161303 h 123"/>
                  <a:gd name="T34" fmla="*/ 0 w 329"/>
                  <a:gd name="T35" fmla="*/ 115927505 h 123"/>
                  <a:gd name="T36" fmla="*/ 0 w 329"/>
                  <a:gd name="T37" fmla="*/ 98287140 h 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9"/>
                  <a:gd name="T58" fmla="*/ 0 h 123"/>
                  <a:gd name="T59" fmla="*/ 329 w 329"/>
                  <a:gd name="T60" fmla="*/ 123 h 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9" h="123">
                    <a:moveTo>
                      <a:pt x="0" y="39"/>
                    </a:moveTo>
                    <a:lnTo>
                      <a:pt x="115" y="0"/>
                    </a:lnTo>
                    <a:lnTo>
                      <a:pt x="314" y="62"/>
                    </a:lnTo>
                    <a:lnTo>
                      <a:pt x="329" y="62"/>
                    </a:lnTo>
                    <a:lnTo>
                      <a:pt x="314" y="69"/>
                    </a:lnTo>
                    <a:lnTo>
                      <a:pt x="207" y="123"/>
                    </a:lnTo>
                    <a:lnTo>
                      <a:pt x="207" y="115"/>
                    </a:lnTo>
                    <a:lnTo>
                      <a:pt x="314" y="62"/>
                    </a:lnTo>
                    <a:lnTo>
                      <a:pt x="314" y="69"/>
                    </a:lnTo>
                    <a:lnTo>
                      <a:pt x="115" y="8"/>
                    </a:lnTo>
                    <a:lnTo>
                      <a:pt x="115" y="0"/>
                    </a:lnTo>
                    <a:lnTo>
                      <a:pt x="115" y="8"/>
                    </a:lnTo>
                    <a:lnTo>
                      <a:pt x="0" y="46"/>
                    </a:lnTo>
                    <a:lnTo>
                      <a:pt x="0" y="39"/>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8" name="Freeform 261"/>
              <p:cNvSpPr/>
              <p:nvPr/>
            </p:nvSpPr>
            <p:spPr bwMode="auto">
              <a:xfrm>
                <a:off x="642905" y="1819261"/>
                <a:ext cx="328613" cy="133350"/>
              </a:xfrm>
              <a:custGeom>
                <a:avLst/>
                <a:gdLst>
                  <a:gd name="T0" fmla="*/ 521673976 w 207"/>
                  <a:gd name="T1" fmla="*/ 211693147 h 84"/>
                  <a:gd name="T2" fmla="*/ 0 w 207"/>
                  <a:gd name="T3" fmla="*/ 17640300 h 84"/>
                  <a:gd name="T4" fmla="*/ 0 w 207"/>
                  <a:gd name="T5" fmla="*/ 0 h 84"/>
                  <a:gd name="T6" fmla="*/ 0 w 207"/>
                  <a:gd name="T7" fmla="*/ 0 h 84"/>
                  <a:gd name="T8" fmla="*/ 0 w 207"/>
                  <a:gd name="T9" fmla="*/ 0 h 84"/>
                  <a:gd name="T10" fmla="*/ 521673976 w 207"/>
                  <a:gd name="T11" fmla="*/ 191531855 h 84"/>
                  <a:gd name="T12" fmla="*/ 521673976 w 207"/>
                  <a:gd name="T13" fmla="*/ 211693147 h 84"/>
                  <a:gd name="T14" fmla="*/ 0 60000 65536"/>
                  <a:gd name="T15" fmla="*/ 0 60000 65536"/>
                  <a:gd name="T16" fmla="*/ 0 60000 65536"/>
                  <a:gd name="T17" fmla="*/ 0 60000 65536"/>
                  <a:gd name="T18" fmla="*/ 0 60000 65536"/>
                  <a:gd name="T19" fmla="*/ 0 60000 65536"/>
                  <a:gd name="T20" fmla="*/ 0 60000 65536"/>
                  <a:gd name="T21" fmla="*/ 0 w 207"/>
                  <a:gd name="T22" fmla="*/ 0 h 84"/>
                  <a:gd name="T23" fmla="*/ 207 w 207"/>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7" h="84">
                    <a:moveTo>
                      <a:pt x="207" y="84"/>
                    </a:moveTo>
                    <a:lnTo>
                      <a:pt x="0" y="7"/>
                    </a:lnTo>
                    <a:lnTo>
                      <a:pt x="0" y="0"/>
                    </a:lnTo>
                    <a:lnTo>
                      <a:pt x="207" y="76"/>
                    </a:lnTo>
                    <a:lnTo>
                      <a:pt x="207" y="8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79" name="Freeform 262"/>
              <p:cNvSpPr/>
              <p:nvPr/>
            </p:nvSpPr>
            <p:spPr bwMode="auto">
              <a:xfrm>
                <a:off x="765143" y="1793861"/>
                <a:ext cx="290512" cy="109537"/>
              </a:xfrm>
              <a:custGeom>
                <a:avLst/>
                <a:gdLst>
                  <a:gd name="T0" fmla="*/ 0 w 183"/>
                  <a:gd name="T1" fmla="*/ 57962535 h 69"/>
                  <a:gd name="T2" fmla="*/ 173889680 w 183"/>
                  <a:gd name="T3" fmla="*/ 0 h 69"/>
                  <a:gd name="T4" fmla="*/ 461187051 w 183"/>
                  <a:gd name="T5" fmla="*/ 98284833 h 69"/>
                  <a:gd name="T6" fmla="*/ 307458530 w 183"/>
                  <a:gd name="T7" fmla="*/ 173889166 h 69"/>
                  <a:gd name="T8" fmla="*/ 0 w 183"/>
                  <a:gd name="T9" fmla="*/ 57962535 h 69"/>
                  <a:gd name="T10" fmla="*/ 0 60000 65536"/>
                  <a:gd name="T11" fmla="*/ 0 60000 65536"/>
                  <a:gd name="T12" fmla="*/ 0 60000 65536"/>
                  <a:gd name="T13" fmla="*/ 0 60000 65536"/>
                  <a:gd name="T14" fmla="*/ 0 60000 65536"/>
                  <a:gd name="T15" fmla="*/ 0 w 183"/>
                  <a:gd name="T16" fmla="*/ 0 h 69"/>
                  <a:gd name="T17" fmla="*/ 183 w 183"/>
                  <a:gd name="T18" fmla="*/ 69 h 69"/>
                </a:gdLst>
                <a:ahLst/>
                <a:cxnLst>
                  <a:cxn ang="T10">
                    <a:pos x="T0" y="T1"/>
                  </a:cxn>
                  <a:cxn ang="T11">
                    <a:pos x="T2" y="T3"/>
                  </a:cxn>
                  <a:cxn ang="T12">
                    <a:pos x="T4" y="T5"/>
                  </a:cxn>
                  <a:cxn ang="T13">
                    <a:pos x="T6" y="T7"/>
                  </a:cxn>
                  <a:cxn ang="T14">
                    <a:pos x="T8" y="T9"/>
                  </a:cxn>
                </a:cxnLst>
                <a:rect l="T15" t="T16" r="T17" b="T18"/>
                <a:pathLst>
                  <a:path w="183" h="69">
                    <a:moveTo>
                      <a:pt x="0" y="23"/>
                    </a:moveTo>
                    <a:lnTo>
                      <a:pt x="69" y="0"/>
                    </a:lnTo>
                    <a:lnTo>
                      <a:pt x="183" y="39"/>
                    </a:lnTo>
                    <a:lnTo>
                      <a:pt x="122" y="69"/>
                    </a:lnTo>
                    <a:lnTo>
                      <a:pt x="0" y="23"/>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0" name="Freeform 263"/>
              <p:cNvSpPr/>
              <p:nvPr/>
            </p:nvSpPr>
            <p:spPr bwMode="auto">
              <a:xfrm>
                <a:off x="765143" y="1793861"/>
                <a:ext cx="315912" cy="122237"/>
              </a:xfrm>
              <a:custGeom>
                <a:avLst/>
                <a:gdLst>
                  <a:gd name="T0" fmla="*/ 0 w 199"/>
                  <a:gd name="T1" fmla="*/ 57962565 h 77"/>
                  <a:gd name="T2" fmla="*/ 173889709 w 199"/>
                  <a:gd name="T3" fmla="*/ 0 h 77"/>
                  <a:gd name="T4" fmla="*/ 173889709 w 199"/>
                  <a:gd name="T5" fmla="*/ 0 h 77"/>
                  <a:gd name="T6" fmla="*/ 173889709 w 199"/>
                  <a:gd name="T7" fmla="*/ 0 h 77"/>
                  <a:gd name="T8" fmla="*/ 461187127 w 199"/>
                  <a:gd name="T9" fmla="*/ 98284884 h 77"/>
                  <a:gd name="T10" fmla="*/ 501509551 w 199"/>
                  <a:gd name="T11" fmla="*/ 98284884 h 77"/>
                  <a:gd name="T12" fmla="*/ 461187127 w 199"/>
                  <a:gd name="T13" fmla="*/ 115926717 h 77"/>
                  <a:gd name="T14" fmla="*/ 307458581 w 199"/>
                  <a:gd name="T15" fmla="*/ 194050416 h 77"/>
                  <a:gd name="T16" fmla="*/ 307458581 w 199"/>
                  <a:gd name="T17" fmla="*/ 194050416 h 77"/>
                  <a:gd name="T18" fmla="*/ 307458581 w 199"/>
                  <a:gd name="T19" fmla="*/ 194050416 h 77"/>
                  <a:gd name="T20" fmla="*/ 307458581 w 199"/>
                  <a:gd name="T21" fmla="*/ 173889257 h 77"/>
                  <a:gd name="T22" fmla="*/ 461187127 w 199"/>
                  <a:gd name="T23" fmla="*/ 98284884 h 77"/>
                  <a:gd name="T24" fmla="*/ 461187127 w 199"/>
                  <a:gd name="T25" fmla="*/ 115926717 h 77"/>
                  <a:gd name="T26" fmla="*/ 461187127 w 199"/>
                  <a:gd name="T27" fmla="*/ 115926717 h 77"/>
                  <a:gd name="T28" fmla="*/ 173889709 w 199"/>
                  <a:gd name="T29" fmla="*/ 20161166 h 77"/>
                  <a:gd name="T30" fmla="*/ 173889709 w 199"/>
                  <a:gd name="T31" fmla="*/ 0 h 77"/>
                  <a:gd name="T32" fmla="*/ 173889709 w 199"/>
                  <a:gd name="T33" fmla="*/ 20161166 h 77"/>
                  <a:gd name="T34" fmla="*/ 0 w 199"/>
                  <a:gd name="T35" fmla="*/ 78123724 h 77"/>
                  <a:gd name="T36" fmla="*/ 0 w 199"/>
                  <a:gd name="T37" fmla="*/ 57962565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9"/>
                  <a:gd name="T58" fmla="*/ 0 h 77"/>
                  <a:gd name="T59" fmla="*/ 199 w 19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9" h="77">
                    <a:moveTo>
                      <a:pt x="0" y="23"/>
                    </a:moveTo>
                    <a:lnTo>
                      <a:pt x="69" y="0"/>
                    </a:lnTo>
                    <a:lnTo>
                      <a:pt x="183" y="39"/>
                    </a:lnTo>
                    <a:lnTo>
                      <a:pt x="199" y="39"/>
                    </a:lnTo>
                    <a:lnTo>
                      <a:pt x="183" y="46"/>
                    </a:lnTo>
                    <a:lnTo>
                      <a:pt x="122" y="77"/>
                    </a:lnTo>
                    <a:lnTo>
                      <a:pt x="122" y="69"/>
                    </a:lnTo>
                    <a:lnTo>
                      <a:pt x="183" y="39"/>
                    </a:lnTo>
                    <a:lnTo>
                      <a:pt x="183" y="46"/>
                    </a:lnTo>
                    <a:lnTo>
                      <a:pt x="69" y="8"/>
                    </a:lnTo>
                    <a:lnTo>
                      <a:pt x="69" y="0"/>
                    </a:lnTo>
                    <a:lnTo>
                      <a:pt x="69" y="8"/>
                    </a:lnTo>
                    <a:lnTo>
                      <a:pt x="0" y="31"/>
                    </a:lnTo>
                    <a:lnTo>
                      <a:pt x="0"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1" name="Freeform 264"/>
              <p:cNvSpPr/>
              <p:nvPr/>
            </p:nvSpPr>
            <p:spPr bwMode="auto">
              <a:xfrm>
                <a:off x="765143" y="1830373"/>
                <a:ext cx="193675" cy="85725"/>
              </a:xfrm>
              <a:custGeom>
                <a:avLst/>
                <a:gdLst>
                  <a:gd name="T0" fmla="*/ 307459085 w 122"/>
                  <a:gd name="T1" fmla="*/ 136088449 h 54"/>
                  <a:gd name="T2" fmla="*/ 0 w 122"/>
                  <a:gd name="T3" fmla="*/ 20161251 h 54"/>
                  <a:gd name="T4" fmla="*/ 0 w 122"/>
                  <a:gd name="T5" fmla="*/ 0 h 54"/>
                  <a:gd name="T6" fmla="*/ 0 w 122"/>
                  <a:gd name="T7" fmla="*/ 0 h 54"/>
                  <a:gd name="T8" fmla="*/ 0 w 122"/>
                  <a:gd name="T9" fmla="*/ 0 h 54"/>
                  <a:gd name="T10" fmla="*/ 307459085 w 122"/>
                  <a:gd name="T11" fmla="*/ 115927204 h 54"/>
                  <a:gd name="T12" fmla="*/ 307459085 w 122"/>
                  <a:gd name="T13" fmla="*/ 136088449 h 54"/>
                  <a:gd name="T14" fmla="*/ 0 60000 65536"/>
                  <a:gd name="T15" fmla="*/ 0 60000 65536"/>
                  <a:gd name="T16" fmla="*/ 0 60000 65536"/>
                  <a:gd name="T17" fmla="*/ 0 60000 65536"/>
                  <a:gd name="T18" fmla="*/ 0 60000 65536"/>
                  <a:gd name="T19" fmla="*/ 0 60000 65536"/>
                  <a:gd name="T20" fmla="*/ 0 60000 65536"/>
                  <a:gd name="T21" fmla="*/ 0 w 122"/>
                  <a:gd name="T22" fmla="*/ 0 h 54"/>
                  <a:gd name="T23" fmla="*/ 122 w 122"/>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54">
                    <a:moveTo>
                      <a:pt x="122" y="54"/>
                    </a:moveTo>
                    <a:lnTo>
                      <a:pt x="0" y="8"/>
                    </a:lnTo>
                    <a:lnTo>
                      <a:pt x="0" y="0"/>
                    </a:lnTo>
                    <a:lnTo>
                      <a:pt x="122" y="46"/>
                    </a:lnTo>
                    <a:lnTo>
                      <a:pt x="122" y="5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2" name="Freeform 265"/>
              <p:cNvSpPr/>
              <p:nvPr/>
            </p:nvSpPr>
            <p:spPr bwMode="auto">
              <a:xfrm>
                <a:off x="666718" y="1866886"/>
                <a:ext cx="146050" cy="85725"/>
              </a:xfrm>
              <a:custGeom>
                <a:avLst/>
                <a:gdLst>
                  <a:gd name="T0" fmla="*/ 194052810 w 92"/>
                  <a:gd name="T1" fmla="*/ 0 h 54"/>
                  <a:gd name="T2" fmla="*/ 231854397 w 92"/>
                  <a:gd name="T3" fmla="*/ 20161251 h 54"/>
                  <a:gd name="T4" fmla="*/ 78124049 w 92"/>
                  <a:gd name="T5" fmla="*/ 136088449 h 54"/>
                  <a:gd name="T6" fmla="*/ 0 w 92"/>
                  <a:gd name="T7" fmla="*/ 115927204 h 54"/>
                  <a:gd name="T8" fmla="*/ 194052810 w 92"/>
                  <a:gd name="T9" fmla="*/ 0 h 54"/>
                  <a:gd name="T10" fmla="*/ 0 60000 65536"/>
                  <a:gd name="T11" fmla="*/ 0 60000 65536"/>
                  <a:gd name="T12" fmla="*/ 0 60000 65536"/>
                  <a:gd name="T13" fmla="*/ 0 60000 65536"/>
                  <a:gd name="T14" fmla="*/ 0 60000 65536"/>
                  <a:gd name="T15" fmla="*/ 0 w 92"/>
                  <a:gd name="T16" fmla="*/ 0 h 54"/>
                  <a:gd name="T17" fmla="*/ 92 w 92"/>
                  <a:gd name="T18" fmla="*/ 54 h 54"/>
                </a:gdLst>
                <a:ahLst/>
                <a:cxnLst>
                  <a:cxn ang="T10">
                    <a:pos x="T0" y="T1"/>
                  </a:cxn>
                  <a:cxn ang="T11">
                    <a:pos x="T2" y="T3"/>
                  </a:cxn>
                  <a:cxn ang="T12">
                    <a:pos x="T4" y="T5"/>
                  </a:cxn>
                  <a:cxn ang="T13">
                    <a:pos x="T6" y="T7"/>
                  </a:cxn>
                  <a:cxn ang="T14">
                    <a:pos x="T8" y="T9"/>
                  </a:cxn>
                </a:cxnLst>
                <a:rect l="T15" t="T16" r="T17" b="T18"/>
                <a:pathLst>
                  <a:path w="92" h="54">
                    <a:moveTo>
                      <a:pt x="77" y="0"/>
                    </a:moveTo>
                    <a:lnTo>
                      <a:pt x="92" y="8"/>
                    </a:lnTo>
                    <a:lnTo>
                      <a:pt x="31" y="54"/>
                    </a:lnTo>
                    <a:lnTo>
                      <a:pt x="0" y="46"/>
                    </a:lnTo>
                    <a:lnTo>
                      <a:pt x="77" y="0"/>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3" name="Freeform 266"/>
              <p:cNvSpPr/>
              <p:nvPr/>
            </p:nvSpPr>
            <p:spPr bwMode="auto">
              <a:xfrm>
                <a:off x="642905" y="1866886"/>
                <a:ext cx="182563" cy="96837"/>
              </a:xfrm>
              <a:custGeom>
                <a:avLst/>
                <a:gdLst>
                  <a:gd name="T0" fmla="*/ 231855048 w 115"/>
                  <a:gd name="T1" fmla="*/ 0 h 61"/>
                  <a:gd name="T2" fmla="*/ 269658279 w 115"/>
                  <a:gd name="T3" fmla="*/ 20161147 h 61"/>
                  <a:gd name="T4" fmla="*/ 289819579 w 115"/>
                  <a:gd name="T5" fmla="*/ 40322294 h 61"/>
                  <a:gd name="T6" fmla="*/ 289819579 w 115"/>
                  <a:gd name="T7" fmla="*/ 40322294 h 61"/>
                  <a:gd name="T8" fmla="*/ 136088824 w 115"/>
                  <a:gd name="T9" fmla="*/ 153727955 h 61"/>
                  <a:gd name="T10" fmla="*/ 115927524 w 115"/>
                  <a:gd name="T11" fmla="*/ 153727955 h 61"/>
                  <a:gd name="T12" fmla="*/ 115927524 w 115"/>
                  <a:gd name="T13" fmla="*/ 153727955 h 61"/>
                  <a:gd name="T14" fmla="*/ 37803243 w 115"/>
                  <a:gd name="T15" fmla="*/ 136087750 h 61"/>
                  <a:gd name="T16" fmla="*/ 0 w 115"/>
                  <a:gd name="T17" fmla="*/ 136087750 h 61"/>
                  <a:gd name="T18" fmla="*/ 37803243 w 115"/>
                  <a:gd name="T19" fmla="*/ 115926610 h 61"/>
                  <a:gd name="T20" fmla="*/ 37803243 w 115"/>
                  <a:gd name="T21" fmla="*/ 115926610 h 61"/>
                  <a:gd name="T22" fmla="*/ 115927524 w 115"/>
                  <a:gd name="T23" fmla="*/ 136087750 h 61"/>
                  <a:gd name="T24" fmla="*/ 115927524 w 115"/>
                  <a:gd name="T25" fmla="*/ 153727955 h 61"/>
                  <a:gd name="T26" fmla="*/ 115927524 w 115"/>
                  <a:gd name="T27" fmla="*/ 136087750 h 61"/>
                  <a:gd name="T28" fmla="*/ 269658279 w 115"/>
                  <a:gd name="T29" fmla="*/ 20161147 h 61"/>
                  <a:gd name="T30" fmla="*/ 289819579 w 115"/>
                  <a:gd name="T31" fmla="*/ 40322294 h 61"/>
                  <a:gd name="T32" fmla="*/ 269658279 w 115"/>
                  <a:gd name="T33" fmla="*/ 40322294 h 61"/>
                  <a:gd name="T34" fmla="*/ 231855048 w 115"/>
                  <a:gd name="T35" fmla="*/ 20161147 h 61"/>
                  <a:gd name="T36" fmla="*/ 231855048 w 115"/>
                  <a:gd name="T37" fmla="*/ 0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61"/>
                  <a:gd name="T59" fmla="*/ 115 w 115"/>
                  <a:gd name="T60" fmla="*/ 61 h 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61">
                    <a:moveTo>
                      <a:pt x="92" y="0"/>
                    </a:moveTo>
                    <a:lnTo>
                      <a:pt x="107" y="8"/>
                    </a:lnTo>
                    <a:lnTo>
                      <a:pt x="115" y="16"/>
                    </a:lnTo>
                    <a:lnTo>
                      <a:pt x="54" y="61"/>
                    </a:lnTo>
                    <a:lnTo>
                      <a:pt x="46" y="61"/>
                    </a:lnTo>
                    <a:lnTo>
                      <a:pt x="15" y="54"/>
                    </a:lnTo>
                    <a:lnTo>
                      <a:pt x="0" y="54"/>
                    </a:lnTo>
                    <a:lnTo>
                      <a:pt x="15" y="46"/>
                    </a:lnTo>
                    <a:lnTo>
                      <a:pt x="46" y="54"/>
                    </a:lnTo>
                    <a:lnTo>
                      <a:pt x="46" y="61"/>
                    </a:lnTo>
                    <a:lnTo>
                      <a:pt x="46" y="54"/>
                    </a:lnTo>
                    <a:lnTo>
                      <a:pt x="107" y="8"/>
                    </a:lnTo>
                    <a:lnTo>
                      <a:pt x="115" y="16"/>
                    </a:lnTo>
                    <a:lnTo>
                      <a:pt x="107" y="16"/>
                    </a:lnTo>
                    <a:lnTo>
                      <a:pt x="92" y="8"/>
                    </a:lnTo>
                    <a:lnTo>
                      <a:pt x="92"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4" name="Freeform 267"/>
              <p:cNvSpPr/>
              <p:nvPr/>
            </p:nvSpPr>
            <p:spPr bwMode="auto">
              <a:xfrm>
                <a:off x="666718" y="1866886"/>
                <a:ext cx="134937" cy="85725"/>
              </a:xfrm>
              <a:custGeom>
                <a:avLst/>
                <a:gdLst>
                  <a:gd name="T0" fmla="*/ 0 w 85"/>
                  <a:gd name="T1" fmla="*/ 115927204 h 54"/>
                  <a:gd name="T2" fmla="*/ 194050498 w 85"/>
                  <a:gd name="T3" fmla="*/ 0 h 54"/>
                  <a:gd name="T4" fmla="*/ 194050498 w 85"/>
                  <a:gd name="T5" fmla="*/ 0 h 54"/>
                  <a:gd name="T6" fmla="*/ 194050498 w 85"/>
                  <a:gd name="T7" fmla="*/ 0 h 54"/>
                  <a:gd name="T8" fmla="*/ 214211716 w 85"/>
                  <a:gd name="T9" fmla="*/ 20161251 h 54"/>
                  <a:gd name="T10" fmla="*/ 20161174 w 85"/>
                  <a:gd name="T11" fmla="*/ 136088449 h 54"/>
                  <a:gd name="T12" fmla="*/ 0 w 85"/>
                  <a:gd name="T13" fmla="*/ 115927204 h 54"/>
                  <a:gd name="T14" fmla="*/ 0 60000 65536"/>
                  <a:gd name="T15" fmla="*/ 0 60000 65536"/>
                  <a:gd name="T16" fmla="*/ 0 60000 65536"/>
                  <a:gd name="T17" fmla="*/ 0 60000 65536"/>
                  <a:gd name="T18" fmla="*/ 0 60000 65536"/>
                  <a:gd name="T19" fmla="*/ 0 60000 65536"/>
                  <a:gd name="T20" fmla="*/ 0 60000 65536"/>
                  <a:gd name="T21" fmla="*/ 0 w 85"/>
                  <a:gd name="T22" fmla="*/ 0 h 54"/>
                  <a:gd name="T23" fmla="*/ 85 w 85"/>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54">
                    <a:moveTo>
                      <a:pt x="0" y="46"/>
                    </a:moveTo>
                    <a:lnTo>
                      <a:pt x="77" y="0"/>
                    </a:lnTo>
                    <a:lnTo>
                      <a:pt x="85" y="8"/>
                    </a:lnTo>
                    <a:lnTo>
                      <a:pt x="8" y="54"/>
                    </a:lnTo>
                    <a:lnTo>
                      <a:pt x="0" y="4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5" name="Freeform 268"/>
              <p:cNvSpPr/>
              <p:nvPr/>
            </p:nvSpPr>
            <p:spPr bwMode="auto">
              <a:xfrm>
                <a:off x="290480" y="1806561"/>
                <a:ext cx="401638" cy="36512"/>
              </a:xfrm>
              <a:custGeom>
                <a:avLst/>
                <a:gdLst>
                  <a:gd name="T0" fmla="*/ 597278623 w 253"/>
                  <a:gd name="T1" fmla="*/ 37801032 h 23"/>
                  <a:gd name="T2" fmla="*/ 0 w 253"/>
                  <a:gd name="T3" fmla="*/ 0 h 23"/>
                  <a:gd name="T4" fmla="*/ 136088624 w 253"/>
                  <a:gd name="T5" fmla="*/ 57962012 h 23"/>
                  <a:gd name="T6" fmla="*/ 637601163 w 253"/>
                  <a:gd name="T7" fmla="*/ 57962012 h 23"/>
                  <a:gd name="T8" fmla="*/ 579636718 w 253"/>
                  <a:gd name="T9" fmla="*/ 20160973 h 23"/>
                  <a:gd name="T10" fmla="*/ 597278623 w 253"/>
                  <a:gd name="T11" fmla="*/ 37801032 h 23"/>
                  <a:gd name="T12" fmla="*/ 0 60000 65536"/>
                  <a:gd name="T13" fmla="*/ 0 60000 65536"/>
                  <a:gd name="T14" fmla="*/ 0 60000 65536"/>
                  <a:gd name="T15" fmla="*/ 0 60000 65536"/>
                  <a:gd name="T16" fmla="*/ 0 60000 65536"/>
                  <a:gd name="T17" fmla="*/ 0 60000 65536"/>
                  <a:gd name="T18" fmla="*/ 0 w 253"/>
                  <a:gd name="T19" fmla="*/ 0 h 23"/>
                  <a:gd name="T20" fmla="*/ 253 w 253"/>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53" h="23">
                    <a:moveTo>
                      <a:pt x="237" y="15"/>
                    </a:moveTo>
                    <a:lnTo>
                      <a:pt x="0" y="0"/>
                    </a:lnTo>
                    <a:lnTo>
                      <a:pt x="54" y="23"/>
                    </a:lnTo>
                    <a:lnTo>
                      <a:pt x="253" y="23"/>
                    </a:lnTo>
                    <a:lnTo>
                      <a:pt x="230" y="8"/>
                    </a:lnTo>
                    <a:lnTo>
                      <a:pt x="237" y="15"/>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6" name="Rectangle 269"/>
              <p:cNvSpPr>
                <a:spLocks noChangeArrowheads="1"/>
              </p:cNvSpPr>
              <p:nvPr/>
            </p:nvSpPr>
            <p:spPr bwMode="auto">
              <a:xfrm>
                <a:off x="666718" y="1830373"/>
                <a:ext cx="1587"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87" name="Freeform 270"/>
              <p:cNvSpPr/>
              <p:nvPr/>
            </p:nvSpPr>
            <p:spPr bwMode="auto">
              <a:xfrm>
                <a:off x="290480" y="1806561"/>
                <a:ext cx="376238" cy="49212"/>
              </a:xfrm>
              <a:custGeom>
                <a:avLst/>
                <a:gdLst>
                  <a:gd name="T0" fmla="*/ 597278663 w 237"/>
                  <a:gd name="T1" fmla="*/ 57962222 h 31"/>
                  <a:gd name="T2" fmla="*/ 0 w 237"/>
                  <a:gd name="T3" fmla="*/ 20161046 h 31"/>
                  <a:gd name="T4" fmla="*/ 0 w 237"/>
                  <a:gd name="T5" fmla="*/ 0 h 31"/>
                  <a:gd name="T6" fmla="*/ 0 w 237"/>
                  <a:gd name="T7" fmla="*/ 0 h 31"/>
                  <a:gd name="T8" fmla="*/ 136088633 w 237"/>
                  <a:gd name="T9" fmla="*/ 57962222 h 31"/>
                  <a:gd name="T10" fmla="*/ 136088633 w 237"/>
                  <a:gd name="T11" fmla="*/ 78123262 h 31"/>
                  <a:gd name="T12" fmla="*/ 136088633 w 237"/>
                  <a:gd name="T13" fmla="*/ 78123262 h 31"/>
                  <a:gd name="T14" fmla="*/ 136088633 w 237"/>
                  <a:gd name="T15" fmla="*/ 78123262 h 31"/>
                  <a:gd name="T16" fmla="*/ 0 w 237"/>
                  <a:gd name="T17" fmla="*/ 20161046 h 31"/>
                  <a:gd name="T18" fmla="*/ 0 w 237"/>
                  <a:gd name="T19" fmla="*/ 20161046 h 31"/>
                  <a:gd name="T20" fmla="*/ 0 w 237"/>
                  <a:gd name="T21" fmla="*/ 0 h 31"/>
                  <a:gd name="T22" fmla="*/ 597278663 w 237"/>
                  <a:gd name="T23" fmla="*/ 37801169 h 31"/>
                  <a:gd name="T24" fmla="*/ 597278663 w 237"/>
                  <a:gd name="T25" fmla="*/ 57962222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7"/>
                  <a:gd name="T40" fmla="*/ 0 h 31"/>
                  <a:gd name="T41" fmla="*/ 237 w 237"/>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7" h="31">
                    <a:moveTo>
                      <a:pt x="237" y="23"/>
                    </a:moveTo>
                    <a:lnTo>
                      <a:pt x="0" y="8"/>
                    </a:lnTo>
                    <a:lnTo>
                      <a:pt x="0" y="0"/>
                    </a:lnTo>
                    <a:lnTo>
                      <a:pt x="54" y="23"/>
                    </a:lnTo>
                    <a:lnTo>
                      <a:pt x="54" y="31"/>
                    </a:lnTo>
                    <a:lnTo>
                      <a:pt x="0" y="8"/>
                    </a:lnTo>
                    <a:lnTo>
                      <a:pt x="0" y="0"/>
                    </a:lnTo>
                    <a:lnTo>
                      <a:pt x="237" y="15"/>
                    </a:lnTo>
                    <a:lnTo>
                      <a:pt x="237"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8" name="Freeform 271"/>
              <p:cNvSpPr/>
              <p:nvPr/>
            </p:nvSpPr>
            <p:spPr bwMode="auto">
              <a:xfrm>
                <a:off x="376205" y="1843073"/>
                <a:ext cx="352425" cy="12700"/>
              </a:xfrm>
              <a:custGeom>
                <a:avLst/>
                <a:gdLst>
                  <a:gd name="T0" fmla="*/ 0 w 222"/>
                  <a:gd name="T1" fmla="*/ 0 h 8"/>
                  <a:gd name="T2" fmla="*/ 501511948 w 222"/>
                  <a:gd name="T3" fmla="*/ 0 h 8"/>
                  <a:gd name="T4" fmla="*/ 519152243 w 222"/>
                  <a:gd name="T5" fmla="*/ 0 h 8"/>
                  <a:gd name="T6" fmla="*/ 559474732 w 222"/>
                  <a:gd name="T7" fmla="*/ 20161247 h 8"/>
                  <a:gd name="T8" fmla="*/ 501511948 w 222"/>
                  <a:gd name="T9" fmla="*/ 20161247 h 8"/>
                  <a:gd name="T10" fmla="*/ 0 w 222"/>
                  <a:gd name="T11" fmla="*/ 20161247 h 8"/>
                  <a:gd name="T12" fmla="*/ 0 w 222"/>
                  <a:gd name="T13" fmla="*/ 0 h 8"/>
                  <a:gd name="T14" fmla="*/ 0 60000 65536"/>
                  <a:gd name="T15" fmla="*/ 0 60000 65536"/>
                  <a:gd name="T16" fmla="*/ 0 60000 65536"/>
                  <a:gd name="T17" fmla="*/ 0 60000 65536"/>
                  <a:gd name="T18" fmla="*/ 0 60000 65536"/>
                  <a:gd name="T19" fmla="*/ 0 60000 65536"/>
                  <a:gd name="T20" fmla="*/ 0 60000 65536"/>
                  <a:gd name="T21" fmla="*/ 0 w 222"/>
                  <a:gd name="T22" fmla="*/ 0 h 8"/>
                  <a:gd name="T23" fmla="*/ 222 w 22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 h="8">
                    <a:moveTo>
                      <a:pt x="0" y="0"/>
                    </a:moveTo>
                    <a:lnTo>
                      <a:pt x="199" y="0"/>
                    </a:lnTo>
                    <a:lnTo>
                      <a:pt x="206" y="0"/>
                    </a:lnTo>
                    <a:lnTo>
                      <a:pt x="222" y="8"/>
                    </a:lnTo>
                    <a:lnTo>
                      <a:pt x="199" y="8"/>
                    </a:lnTo>
                    <a:lnTo>
                      <a:pt x="0"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89" name="Freeform 272"/>
              <p:cNvSpPr/>
              <p:nvPr/>
            </p:nvSpPr>
            <p:spPr bwMode="auto">
              <a:xfrm>
                <a:off x="655605" y="1819261"/>
                <a:ext cx="11113" cy="11112"/>
              </a:xfrm>
              <a:custGeom>
                <a:avLst/>
                <a:gdLst>
                  <a:gd name="T0" fmla="*/ 0 w 7"/>
                  <a:gd name="T1" fmla="*/ 17639508 h 7"/>
                  <a:gd name="T2" fmla="*/ 0 w 7"/>
                  <a:gd name="T3" fmla="*/ 17639508 h 7"/>
                  <a:gd name="T4" fmla="*/ 17642683 w 7"/>
                  <a:gd name="T5" fmla="*/ 0 h 7"/>
                  <a:gd name="T6" fmla="*/ 17642683 w 7"/>
                  <a:gd name="T7" fmla="*/ 0 h 7"/>
                  <a:gd name="T8" fmla="*/ 0 w 7"/>
                  <a:gd name="T9" fmla="*/ 17639508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0" y="7"/>
                    </a:moveTo>
                    <a:lnTo>
                      <a:pt x="0" y="7"/>
                    </a:lnTo>
                    <a:lnTo>
                      <a:pt x="7" y="0"/>
                    </a:lnTo>
                    <a:lnTo>
                      <a:pt x="0"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0" name="Freeform 273"/>
              <p:cNvSpPr/>
              <p:nvPr/>
            </p:nvSpPr>
            <p:spPr bwMode="auto">
              <a:xfrm>
                <a:off x="655605" y="1819261"/>
                <a:ext cx="47625" cy="36512"/>
              </a:xfrm>
              <a:custGeom>
                <a:avLst/>
                <a:gdLst>
                  <a:gd name="T0" fmla="*/ 57964398 w 30"/>
                  <a:gd name="T1" fmla="*/ 57962012 h 23"/>
                  <a:gd name="T2" fmla="*/ 75604693 w 30"/>
                  <a:gd name="T3" fmla="*/ 37801032 h 23"/>
                  <a:gd name="T4" fmla="*/ 17641889 w 30"/>
                  <a:gd name="T5" fmla="*/ 0 h 23"/>
                  <a:gd name="T6" fmla="*/ 0 w 30"/>
                  <a:gd name="T7" fmla="*/ 17640059 h 23"/>
                  <a:gd name="T8" fmla="*/ 57964398 w 30"/>
                  <a:gd name="T9" fmla="*/ 57962012 h 23"/>
                  <a:gd name="T10" fmla="*/ 0 60000 65536"/>
                  <a:gd name="T11" fmla="*/ 0 60000 65536"/>
                  <a:gd name="T12" fmla="*/ 0 60000 65536"/>
                  <a:gd name="T13" fmla="*/ 0 60000 65536"/>
                  <a:gd name="T14" fmla="*/ 0 60000 65536"/>
                  <a:gd name="T15" fmla="*/ 0 w 30"/>
                  <a:gd name="T16" fmla="*/ 0 h 23"/>
                  <a:gd name="T17" fmla="*/ 30 w 30"/>
                  <a:gd name="T18" fmla="*/ 23 h 23"/>
                </a:gdLst>
                <a:ahLst/>
                <a:cxnLst>
                  <a:cxn ang="T10">
                    <a:pos x="T0" y="T1"/>
                  </a:cxn>
                  <a:cxn ang="T11">
                    <a:pos x="T2" y="T3"/>
                  </a:cxn>
                  <a:cxn ang="T12">
                    <a:pos x="T4" y="T5"/>
                  </a:cxn>
                  <a:cxn ang="T13">
                    <a:pos x="T6" y="T7"/>
                  </a:cxn>
                  <a:cxn ang="T14">
                    <a:pos x="T8" y="T9"/>
                  </a:cxn>
                </a:cxnLst>
                <a:rect l="T15" t="T16" r="T17" b="T18"/>
                <a:pathLst>
                  <a:path w="30" h="23">
                    <a:moveTo>
                      <a:pt x="23" y="23"/>
                    </a:moveTo>
                    <a:lnTo>
                      <a:pt x="30" y="15"/>
                    </a:lnTo>
                    <a:lnTo>
                      <a:pt x="7" y="0"/>
                    </a:lnTo>
                    <a:lnTo>
                      <a:pt x="0" y="7"/>
                    </a:lnTo>
                    <a:lnTo>
                      <a:pt x="23"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1" name="Freeform 274"/>
              <p:cNvSpPr/>
              <p:nvPr/>
            </p:nvSpPr>
            <p:spPr bwMode="auto">
              <a:xfrm>
                <a:off x="935005" y="1927211"/>
                <a:ext cx="109538" cy="146050"/>
              </a:xfrm>
              <a:custGeom>
                <a:avLst/>
                <a:gdLst>
                  <a:gd name="T0" fmla="*/ 17641966 w 69"/>
                  <a:gd name="T1" fmla="*/ 0 h 92"/>
                  <a:gd name="T2" fmla="*/ 173892341 w 69"/>
                  <a:gd name="T3" fmla="*/ 231854397 h 92"/>
                  <a:gd name="T4" fmla="*/ 95766357 w 69"/>
                  <a:gd name="T5" fmla="*/ 194052810 h 92"/>
                  <a:gd name="T6" fmla="*/ 0 w 69"/>
                  <a:gd name="T7" fmla="*/ 0 h 92"/>
                  <a:gd name="T8" fmla="*/ 17641966 w 69"/>
                  <a:gd name="T9" fmla="*/ 0 h 92"/>
                  <a:gd name="T10" fmla="*/ 0 60000 65536"/>
                  <a:gd name="T11" fmla="*/ 0 60000 65536"/>
                  <a:gd name="T12" fmla="*/ 0 60000 65536"/>
                  <a:gd name="T13" fmla="*/ 0 60000 65536"/>
                  <a:gd name="T14" fmla="*/ 0 60000 65536"/>
                  <a:gd name="T15" fmla="*/ 0 w 69"/>
                  <a:gd name="T16" fmla="*/ 0 h 92"/>
                  <a:gd name="T17" fmla="*/ 69 w 69"/>
                  <a:gd name="T18" fmla="*/ 92 h 92"/>
                </a:gdLst>
                <a:ahLst/>
                <a:cxnLst>
                  <a:cxn ang="T10">
                    <a:pos x="T0" y="T1"/>
                  </a:cxn>
                  <a:cxn ang="T11">
                    <a:pos x="T2" y="T3"/>
                  </a:cxn>
                  <a:cxn ang="T12">
                    <a:pos x="T4" y="T5"/>
                  </a:cxn>
                  <a:cxn ang="T13">
                    <a:pos x="T6" y="T7"/>
                  </a:cxn>
                  <a:cxn ang="T14">
                    <a:pos x="T8" y="T9"/>
                  </a:cxn>
                </a:cxnLst>
                <a:rect l="T15" t="T16" r="T17" b="T18"/>
                <a:pathLst>
                  <a:path w="69" h="92">
                    <a:moveTo>
                      <a:pt x="7" y="0"/>
                    </a:moveTo>
                    <a:lnTo>
                      <a:pt x="69" y="92"/>
                    </a:lnTo>
                    <a:lnTo>
                      <a:pt x="38" y="77"/>
                    </a:lnTo>
                    <a:lnTo>
                      <a:pt x="0" y="0"/>
                    </a:lnTo>
                    <a:lnTo>
                      <a:pt x="7" y="0"/>
                    </a:lnTo>
                    <a:close/>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2" name="Freeform 275"/>
              <p:cNvSpPr/>
              <p:nvPr/>
            </p:nvSpPr>
            <p:spPr bwMode="auto">
              <a:xfrm>
                <a:off x="935005" y="1927211"/>
                <a:ext cx="120650" cy="158750"/>
              </a:xfrm>
              <a:custGeom>
                <a:avLst/>
                <a:gdLst>
                  <a:gd name="T0" fmla="*/ 37801547 w 76"/>
                  <a:gd name="T1" fmla="*/ 0 h 100"/>
                  <a:gd name="T2" fmla="*/ 191531848 w 76"/>
                  <a:gd name="T3" fmla="*/ 231854403 h 100"/>
                  <a:gd name="T4" fmla="*/ 173891555 w 76"/>
                  <a:gd name="T5" fmla="*/ 252015647 h 100"/>
                  <a:gd name="T6" fmla="*/ 173891555 w 76"/>
                  <a:gd name="T7" fmla="*/ 252015647 h 100"/>
                  <a:gd name="T8" fmla="*/ 95765924 w 76"/>
                  <a:gd name="T9" fmla="*/ 214214109 h 100"/>
                  <a:gd name="T10" fmla="*/ 115927191 w 76"/>
                  <a:gd name="T11" fmla="*/ 214214109 h 100"/>
                  <a:gd name="T12" fmla="*/ 95765924 w 76"/>
                  <a:gd name="T13" fmla="*/ 194052815 h 100"/>
                  <a:gd name="T14" fmla="*/ 0 w 76"/>
                  <a:gd name="T15" fmla="*/ 0 h 100"/>
                  <a:gd name="T16" fmla="*/ 0 w 76"/>
                  <a:gd name="T17" fmla="*/ 0 h 100"/>
                  <a:gd name="T18" fmla="*/ 0 w 76"/>
                  <a:gd name="T19" fmla="*/ 0 h 100"/>
                  <a:gd name="T20" fmla="*/ 17640299 w 76"/>
                  <a:gd name="T21" fmla="*/ 0 h 100"/>
                  <a:gd name="T22" fmla="*/ 115927191 w 76"/>
                  <a:gd name="T23" fmla="*/ 194052815 h 100"/>
                  <a:gd name="T24" fmla="*/ 95765924 w 76"/>
                  <a:gd name="T25" fmla="*/ 194052815 h 100"/>
                  <a:gd name="T26" fmla="*/ 95765924 w 76"/>
                  <a:gd name="T27" fmla="*/ 194052815 h 100"/>
                  <a:gd name="T28" fmla="*/ 173891555 w 76"/>
                  <a:gd name="T29" fmla="*/ 231854403 h 100"/>
                  <a:gd name="T30" fmla="*/ 173891555 w 76"/>
                  <a:gd name="T31" fmla="*/ 231854403 h 100"/>
                  <a:gd name="T32" fmla="*/ 173891555 w 76"/>
                  <a:gd name="T33" fmla="*/ 252015647 h 100"/>
                  <a:gd name="T34" fmla="*/ 17640299 w 76"/>
                  <a:gd name="T35" fmla="*/ 20161250 h 100"/>
                  <a:gd name="T36" fmla="*/ 37801547 w 76"/>
                  <a:gd name="T37" fmla="*/ 0 h 1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100"/>
                  <a:gd name="T59" fmla="*/ 76 w 76"/>
                  <a:gd name="T60" fmla="*/ 100 h 1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100">
                    <a:moveTo>
                      <a:pt x="15" y="0"/>
                    </a:moveTo>
                    <a:lnTo>
                      <a:pt x="76" y="92"/>
                    </a:lnTo>
                    <a:lnTo>
                      <a:pt x="69" y="100"/>
                    </a:lnTo>
                    <a:lnTo>
                      <a:pt x="38" y="85"/>
                    </a:lnTo>
                    <a:lnTo>
                      <a:pt x="46" y="85"/>
                    </a:lnTo>
                    <a:lnTo>
                      <a:pt x="38" y="77"/>
                    </a:lnTo>
                    <a:lnTo>
                      <a:pt x="0" y="0"/>
                    </a:lnTo>
                    <a:lnTo>
                      <a:pt x="7" y="0"/>
                    </a:lnTo>
                    <a:lnTo>
                      <a:pt x="46" y="77"/>
                    </a:lnTo>
                    <a:lnTo>
                      <a:pt x="38" y="77"/>
                    </a:lnTo>
                    <a:lnTo>
                      <a:pt x="69" y="92"/>
                    </a:lnTo>
                    <a:lnTo>
                      <a:pt x="69" y="100"/>
                    </a:lnTo>
                    <a:lnTo>
                      <a:pt x="7" y="8"/>
                    </a:lnTo>
                    <a:lnTo>
                      <a:pt x="15"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3" name="Freeform 276"/>
              <p:cNvSpPr/>
              <p:nvPr/>
            </p:nvSpPr>
            <p:spPr bwMode="auto">
              <a:xfrm>
                <a:off x="935005" y="1927211"/>
                <a:ext cx="23813" cy="12700"/>
              </a:xfrm>
              <a:custGeom>
                <a:avLst/>
                <a:gdLst>
                  <a:gd name="T0" fmla="*/ 0 w 15"/>
                  <a:gd name="T1" fmla="*/ 0 h 8"/>
                  <a:gd name="T2" fmla="*/ 17642260 w 15"/>
                  <a:gd name="T3" fmla="*/ 0 h 8"/>
                  <a:gd name="T4" fmla="*/ 37803934 w 15"/>
                  <a:gd name="T5" fmla="*/ 0 h 8"/>
                  <a:gd name="T6" fmla="*/ 37803934 w 15"/>
                  <a:gd name="T7" fmla="*/ 0 h 8"/>
                  <a:gd name="T8" fmla="*/ 17642260 w 15"/>
                  <a:gd name="T9" fmla="*/ 20161247 h 8"/>
                  <a:gd name="T10" fmla="*/ 0 w 15"/>
                  <a:gd name="T11" fmla="*/ 20161247 h 8"/>
                  <a:gd name="T12" fmla="*/ 0 w 15"/>
                  <a:gd name="T13" fmla="*/ 0 h 8"/>
                  <a:gd name="T14" fmla="*/ 0 60000 65536"/>
                  <a:gd name="T15" fmla="*/ 0 60000 65536"/>
                  <a:gd name="T16" fmla="*/ 0 60000 65536"/>
                  <a:gd name="T17" fmla="*/ 0 60000 65536"/>
                  <a:gd name="T18" fmla="*/ 0 60000 65536"/>
                  <a:gd name="T19" fmla="*/ 0 60000 65536"/>
                  <a:gd name="T20" fmla="*/ 0 60000 65536"/>
                  <a:gd name="T21" fmla="*/ 0 w 15"/>
                  <a:gd name="T22" fmla="*/ 0 h 8"/>
                  <a:gd name="T23" fmla="*/ 15 w 1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8">
                    <a:moveTo>
                      <a:pt x="0" y="0"/>
                    </a:moveTo>
                    <a:lnTo>
                      <a:pt x="7" y="0"/>
                    </a:lnTo>
                    <a:lnTo>
                      <a:pt x="15" y="0"/>
                    </a:lnTo>
                    <a:lnTo>
                      <a:pt x="7" y="8"/>
                    </a:lnTo>
                    <a:lnTo>
                      <a:pt x="0"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4" name="Freeform 277"/>
              <p:cNvSpPr/>
              <p:nvPr/>
            </p:nvSpPr>
            <p:spPr bwMode="auto">
              <a:xfrm>
                <a:off x="765143" y="1830373"/>
                <a:ext cx="23812" cy="25400"/>
              </a:xfrm>
              <a:custGeom>
                <a:avLst/>
                <a:gdLst>
                  <a:gd name="T0" fmla="*/ 0 w 15"/>
                  <a:gd name="T1" fmla="*/ 20161247 h 16"/>
                  <a:gd name="T2" fmla="*/ 0 w 15"/>
                  <a:gd name="T3" fmla="*/ 40322493 h 16"/>
                  <a:gd name="T4" fmla="*/ 37800759 w 15"/>
                  <a:gd name="T5" fmla="*/ 20161247 h 16"/>
                  <a:gd name="T6" fmla="*/ 37800759 w 15"/>
                  <a:gd name="T7" fmla="*/ 0 h 16"/>
                  <a:gd name="T8" fmla="*/ 0 w 15"/>
                  <a:gd name="T9" fmla="*/ 20161247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0" y="8"/>
                    </a:moveTo>
                    <a:lnTo>
                      <a:pt x="0" y="16"/>
                    </a:lnTo>
                    <a:lnTo>
                      <a:pt x="15" y="8"/>
                    </a:lnTo>
                    <a:lnTo>
                      <a:pt x="15" y="0"/>
                    </a:lnTo>
                    <a:lnTo>
                      <a:pt x="0"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5" name="Freeform 278"/>
              <p:cNvSpPr/>
              <p:nvPr/>
            </p:nvSpPr>
            <p:spPr bwMode="auto">
              <a:xfrm>
                <a:off x="715930" y="1770048"/>
                <a:ext cx="73025" cy="73025"/>
              </a:xfrm>
              <a:custGeom>
                <a:avLst/>
                <a:gdLst>
                  <a:gd name="T0" fmla="*/ 78124049 w 46"/>
                  <a:gd name="T1" fmla="*/ 115927199 h 46"/>
                  <a:gd name="T2" fmla="*/ 57964393 w 46"/>
                  <a:gd name="T3" fmla="*/ 57964393 h 46"/>
                  <a:gd name="T4" fmla="*/ 78124049 w 46"/>
                  <a:gd name="T5" fmla="*/ 57964393 h 46"/>
                  <a:gd name="T6" fmla="*/ 78124049 w 46"/>
                  <a:gd name="T7" fmla="*/ 57964393 h 46"/>
                  <a:gd name="T8" fmla="*/ 0 w 46"/>
                  <a:gd name="T9" fmla="*/ 37801550 h 46"/>
                  <a:gd name="T10" fmla="*/ 20161250 w 46"/>
                  <a:gd name="T11" fmla="*/ 37801550 h 46"/>
                  <a:gd name="T12" fmla="*/ 0 w 46"/>
                  <a:gd name="T13" fmla="*/ 0 h 46"/>
                  <a:gd name="T14" fmla="*/ 0 w 46"/>
                  <a:gd name="T15" fmla="*/ 0 h 46"/>
                  <a:gd name="T16" fmla="*/ 78124049 w 46"/>
                  <a:gd name="T17" fmla="*/ 20161250 h 46"/>
                  <a:gd name="T18" fmla="*/ 78124049 w 46"/>
                  <a:gd name="T19" fmla="*/ 20161250 h 46"/>
                  <a:gd name="T20" fmla="*/ 95765931 w 46"/>
                  <a:gd name="T21" fmla="*/ 37801550 h 46"/>
                  <a:gd name="T22" fmla="*/ 115927199 w 46"/>
                  <a:gd name="T23" fmla="*/ 95765931 h 46"/>
                  <a:gd name="T24" fmla="*/ 78124049 w 46"/>
                  <a:gd name="T25" fmla="*/ 115927199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
                  <a:gd name="T40" fmla="*/ 0 h 46"/>
                  <a:gd name="T41" fmla="*/ 46 w 46"/>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 h="46">
                    <a:moveTo>
                      <a:pt x="31" y="46"/>
                    </a:moveTo>
                    <a:lnTo>
                      <a:pt x="23" y="23"/>
                    </a:lnTo>
                    <a:lnTo>
                      <a:pt x="31" y="23"/>
                    </a:lnTo>
                    <a:lnTo>
                      <a:pt x="0" y="15"/>
                    </a:lnTo>
                    <a:lnTo>
                      <a:pt x="8" y="15"/>
                    </a:lnTo>
                    <a:lnTo>
                      <a:pt x="0" y="0"/>
                    </a:lnTo>
                    <a:lnTo>
                      <a:pt x="31" y="8"/>
                    </a:lnTo>
                    <a:lnTo>
                      <a:pt x="38" y="15"/>
                    </a:lnTo>
                    <a:lnTo>
                      <a:pt x="46" y="38"/>
                    </a:lnTo>
                    <a:lnTo>
                      <a:pt x="31" y="4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6" name="Freeform 279"/>
              <p:cNvSpPr/>
              <p:nvPr/>
            </p:nvSpPr>
            <p:spPr bwMode="auto">
              <a:xfrm>
                <a:off x="666718" y="1770048"/>
                <a:ext cx="61912" cy="36513"/>
              </a:xfrm>
              <a:custGeom>
                <a:avLst/>
                <a:gdLst>
                  <a:gd name="T0" fmla="*/ 98284493 w 39"/>
                  <a:gd name="T1" fmla="*/ 37803655 h 23"/>
                  <a:gd name="T2" fmla="*/ 40322171 w 39"/>
                  <a:gd name="T3" fmla="*/ 57965187 h 23"/>
                  <a:gd name="T4" fmla="*/ 40322171 w 39"/>
                  <a:gd name="T5" fmla="*/ 37803655 h 23"/>
                  <a:gd name="T6" fmla="*/ 0 w 39"/>
                  <a:gd name="T7" fmla="*/ 37803655 h 23"/>
                  <a:gd name="T8" fmla="*/ 20161085 w 39"/>
                  <a:gd name="T9" fmla="*/ 20161526 h 23"/>
                  <a:gd name="T10" fmla="*/ 78123413 w 39"/>
                  <a:gd name="T11" fmla="*/ 0 h 23"/>
                  <a:gd name="T12" fmla="*/ 98284493 w 39"/>
                  <a:gd name="T13" fmla="*/ 37803655 h 23"/>
                  <a:gd name="T14" fmla="*/ 0 60000 65536"/>
                  <a:gd name="T15" fmla="*/ 0 60000 65536"/>
                  <a:gd name="T16" fmla="*/ 0 60000 65536"/>
                  <a:gd name="T17" fmla="*/ 0 60000 65536"/>
                  <a:gd name="T18" fmla="*/ 0 60000 65536"/>
                  <a:gd name="T19" fmla="*/ 0 60000 65536"/>
                  <a:gd name="T20" fmla="*/ 0 60000 65536"/>
                  <a:gd name="T21" fmla="*/ 0 w 39"/>
                  <a:gd name="T22" fmla="*/ 0 h 23"/>
                  <a:gd name="T23" fmla="*/ 39 w 3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3">
                    <a:moveTo>
                      <a:pt x="39" y="15"/>
                    </a:moveTo>
                    <a:lnTo>
                      <a:pt x="16" y="23"/>
                    </a:lnTo>
                    <a:lnTo>
                      <a:pt x="16" y="15"/>
                    </a:lnTo>
                    <a:lnTo>
                      <a:pt x="0" y="15"/>
                    </a:lnTo>
                    <a:lnTo>
                      <a:pt x="8" y="8"/>
                    </a:lnTo>
                    <a:lnTo>
                      <a:pt x="31" y="0"/>
                    </a:lnTo>
                    <a:lnTo>
                      <a:pt x="39"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7" name="Rectangle 280"/>
              <p:cNvSpPr>
                <a:spLocks noChangeArrowheads="1"/>
              </p:cNvSpPr>
              <p:nvPr/>
            </p:nvSpPr>
            <p:spPr bwMode="auto">
              <a:xfrm>
                <a:off x="655605" y="1843073"/>
                <a:ext cx="23813" cy="127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98" name="Freeform 281"/>
              <p:cNvSpPr/>
              <p:nvPr/>
            </p:nvSpPr>
            <p:spPr bwMode="auto">
              <a:xfrm>
                <a:off x="655605" y="1793861"/>
                <a:ext cx="36513" cy="49212"/>
              </a:xfrm>
              <a:custGeom>
                <a:avLst/>
                <a:gdLst>
                  <a:gd name="T0" fmla="*/ 57965187 w 23"/>
                  <a:gd name="T1" fmla="*/ 0 h 31"/>
                  <a:gd name="T2" fmla="*/ 17642129 w 23"/>
                  <a:gd name="T3" fmla="*/ 0 h 31"/>
                  <a:gd name="T4" fmla="*/ 0 w 23"/>
                  <a:gd name="T5" fmla="*/ 78123262 h 31"/>
                  <a:gd name="T6" fmla="*/ 37803655 w 23"/>
                  <a:gd name="T7" fmla="*/ 78123262 h 31"/>
                  <a:gd name="T8" fmla="*/ 57965187 w 23"/>
                  <a:gd name="T9" fmla="*/ 0 h 31"/>
                  <a:gd name="T10" fmla="*/ 0 60000 65536"/>
                  <a:gd name="T11" fmla="*/ 0 60000 65536"/>
                  <a:gd name="T12" fmla="*/ 0 60000 65536"/>
                  <a:gd name="T13" fmla="*/ 0 60000 65536"/>
                  <a:gd name="T14" fmla="*/ 0 60000 65536"/>
                  <a:gd name="T15" fmla="*/ 0 w 23"/>
                  <a:gd name="T16" fmla="*/ 0 h 31"/>
                  <a:gd name="T17" fmla="*/ 23 w 23"/>
                  <a:gd name="T18" fmla="*/ 31 h 31"/>
                </a:gdLst>
                <a:ahLst/>
                <a:cxnLst>
                  <a:cxn ang="T10">
                    <a:pos x="T0" y="T1"/>
                  </a:cxn>
                  <a:cxn ang="T11">
                    <a:pos x="T2" y="T3"/>
                  </a:cxn>
                  <a:cxn ang="T12">
                    <a:pos x="T4" y="T5"/>
                  </a:cxn>
                  <a:cxn ang="T13">
                    <a:pos x="T6" y="T7"/>
                  </a:cxn>
                  <a:cxn ang="T14">
                    <a:pos x="T8" y="T9"/>
                  </a:cxn>
                </a:cxnLst>
                <a:rect l="T15" t="T16" r="T17" b="T18"/>
                <a:pathLst>
                  <a:path w="23" h="31">
                    <a:moveTo>
                      <a:pt x="23" y="0"/>
                    </a:moveTo>
                    <a:lnTo>
                      <a:pt x="7" y="0"/>
                    </a:lnTo>
                    <a:lnTo>
                      <a:pt x="0" y="31"/>
                    </a:lnTo>
                    <a:lnTo>
                      <a:pt x="15" y="31"/>
                    </a:lnTo>
                    <a:lnTo>
                      <a:pt x="23"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999" name="Freeform 282"/>
              <p:cNvSpPr/>
              <p:nvPr/>
            </p:nvSpPr>
            <p:spPr bwMode="auto">
              <a:xfrm>
                <a:off x="922305" y="1866886"/>
                <a:ext cx="23813" cy="25400"/>
              </a:xfrm>
              <a:custGeom>
                <a:avLst/>
                <a:gdLst>
                  <a:gd name="T0" fmla="*/ 37803934 w 15"/>
                  <a:gd name="T1" fmla="*/ 0 h 16"/>
                  <a:gd name="T2" fmla="*/ 20161674 w 15"/>
                  <a:gd name="T3" fmla="*/ 0 h 16"/>
                  <a:gd name="T4" fmla="*/ 0 w 15"/>
                  <a:gd name="T5" fmla="*/ 40322493 h 16"/>
                  <a:gd name="T6" fmla="*/ 20161674 w 15"/>
                  <a:gd name="T7" fmla="*/ 40322493 h 16"/>
                  <a:gd name="T8" fmla="*/ 37803934 w 15"/>
                  <a:gd name="T9" fmla="*/ 0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15" y="0"/>
                    </a:moveTo>
                    <a:lnTo>
                      <a:pt x="8" y="0"/>
                    </a:lnTo>
                    <a:lnTo>
                      <a:pt x="0" y="16"/>
                    </a:lnTo>
                    <a:lnTo>
                      <a:pt x="8" y="16"/>
                    </a:lnTo>
                    <a:lnTo>
                      <a:pt x="15"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0" name="Freeform 283"/>
              <p:cNvSpPr/>
              <p:nvPr/>
            </p:nvSpPr>
            <p:spPr bwMode="auto">
              <a:xfrm>
                <a:off x="935005" y="1866886"/>
                <a:ext cx="47625" cy="36512"/>
              </a:xfrm>
              <a:custGeom>
                <a:avLst/>
                <a:gdLst>
                  <a:gd name="T0" fmla="*/ 17641889 w 30"/>
                  <a:gd name="T1" fmla="*/ 0 h 23"/>
                  <a:gd name="T2" fmla="*/ 0 w 30"/>
                  <a:gd name="T3" fmla="*/ 40321947 h 23"/>
                  <a:gd name="T4" fmla="*/ 37803140 w 30"/>
                  <a:gd name="T5" fmla="*/ 57962012 h 23"/>
                  <a:gd name="T6" fmla="*/ 57964398 w 30"/>
                  <a:gd name="T7" fmla="*/ 57962012 h 23"/>
                  <a:gd name="T8" fmla="*/ 75604693 w 30"/>
                  <a:gd name="T9" fmla="*/ 20160973 h 23"/>
                  <a:gd name="T10" fmla="*/ 57964398 w 30"/>
                  <a:gd name="T11" fmla="*/ 20160973 h 23"/>
                  <a:gd name="T12" fmla="*/ 17641889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16"/>
                    </a:lnTo>
                    <a:lnTo>
                      <a:pt x="15" y="23"/>
                    </a:lnTo>
                    <a:lnTo>
                      <a:pt x="23" y="23"/>
                    </a:lnTo>
                    <a:lnTo>
                      <a:pt x="30" y="8"/>
                    </a:lnTo>
                    <a:lnTo>
                      <a:pt x="23" y="8"/>
                    </a:lnTo>
                    <a:lnTo>
                      <a:pt x="7"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1" name="Freeform 284"/>
              <p:cNvSpPr/>
              <p:nvPr/>
            </p:nvSpPr>
            <p:spPr bwMode="auto">
              <a:xfrm>
                <a:off x="935005" y="1927211"/>
                <a:ext cx="23813" cy="25400"/>
              </a:xfrm>
              <a:custGeom>
                <a:avLst/>
                <a:gdLst>
                  <a:gd name="T0" fmla="*/ 37803934 w 15"/>
                  <a:gd name="T1" fmla="*/ 20161247 h 16"/>
                  <a:gd name="T2" fmla="*/ 37803934 w 15"/>
                  <a:gd name="T3" fmla="*/ 40322493 h 16"/>
                  <a:gd name="T4" fmla="*/ 0 w 15"/>
                  <a:gd name="T5" fmla="*/ 20161247 h 16"/>
                  <a:gd name="T6" fmla="*/ 0 w 15"/>
                  <a:gd name="T7" fmla="*/ 0 h 16"/>
                  <a:gd name="T8" fmla="*/ 37803934 w 15"/>
                  <a:gd name="T9" fmla="*/ 20161247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15" y="8"/>
                    </a:moveTo>
                    <a:lnTo>
                      <a:pt x="15" y="16"/>
                    </a:lnTo>
                    <a:lnTo>
                      <a:pt x="0" y="8"/>
                    </a:lnTo>
                    <a:lnTo>
                      <a:pt x="0" y="0"/>
                    </a:lnTo>
                    <a:lnTo>
                      <a:pt x="1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2" name="Freeform 285"/>
              <p:cNvSpPr/>
              <p:nvPr/>
            </p:nvSpPr>
            <p:spPr bwMode="auto">
              <a:xfrm>
                <a:off x="935005" y="1892286"/>
                <a:ext cx="36513" cy="47625"/>
              </a:xfrm>
              <a:custGeom>
                <a:avLst/>
                <a:gdLst>
                  <a:gd name="T0" fmla="*/ 57965187 w 23"/>
                  <a:gd name="T1" fmla="*/ 17641889 h 30"/>
                  <a:gd name="T2" fmla="*/ 17642129 w 23"/>
                  <a:gd name="T3" fmla="*/ 0 h 30"/>
                  <a:gd name="T4" fmla="*/ 0 w 23"/>
                  <a:gd name="T5" fmla="*/ 55443448 h 30"/>
                  <a:gd name="T6" fmla="*/ 37803655 w 23"/>
                  <a:gd name="T7" fmla="*/ 75604693 h 30"/>
                  <a:gd name="T8" fmla="*/ 57965187 w 23"/>
                  <a:gd name="T9" fmla="*/ 17641889 h 30"/>
                  <a:gd name="T10" fmla="*/ 0 60000 65536"/>
                  <a:gd name="T11" fmla="*/ 0 60000 65536"/>
                  <a:gd name="T12" fmla="*/ 0 60000 65536"/>
                  <a:gd name="T13" fmla="*/ 0 60000 65536"/>
                  <a:gd name="T14" fmla="*/ 0 60000 65536"/>
                  <a:gd name="T15" fmla="*/ 0 w 23"/>
                  <a:gd name="T16" fmla="*/ 0 h 30"/>
                  <a:gd name="T17" fmla="*/ 23 w 23"/>
                  <a:gd name="T18" fmla="*/ 30 h 30"/>
                </a:gdLst>
                <a:ahLst/>
                <a:cxnLst>
                  <a:cxn ang="T10">
                    <a:pos x="T0" y="T1"/>
                  </a:cxn>
                  <a:cxn ang="T11">
                    <a:pos x="T2" y="T3"/>
                  </a:cxn>
                  <a:cxn ang="T12">
                    <a:pos x="T4" y="T5"/>
                  </a:cxn>
                  <a:cxn ang="T13">
                    <a:pos x="T6" y="T7"/>
                  </a:cxn>
                  <a:cxn ang="T14">
                    <a:pos x="T8" y="T9"/>
                  </a:cxn>
                </a:cxnLst>
                <a:rect l="T15" t="T16" r="T17" b="T18"/>
                <a:pathLst>
                  <a:path w="23" h="30">
                    <a:moveTo>
                      <a:pt x="23" y="7"/>
                    </a:moveTo>
                    <a:lnTo>
                      <a:pt x="7" y="0"/>
                    </a:lnTo>
                    <a:lnTo>
                      <a:pt x="0" y="22"/>
                    </a:lnTo>
                    <a:lnTo>
                      <a:pt x="15" y="30"/>
                    </a:lnTo>
                    <a:lnTo>
                      <a:pt x="23" y="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3" name="Freeform 286"/>
              <p:cNvSpPr/>
              <p:nvPr/>
            </p:nvSpPr>
            <p:spPr bwMode="auto">
              <a:xfrm>
                <a:off x="849280" y="1843073"/>
                <a:ext cx="25400" cy="23813"/>
              </a:xfrm>
              <a:custGeom>
                <a:avLst/>
                <a:gdLst>
                  <a:gd name="T0" fmla="*/ 0 w 16"/>
                  <a:gd name="T1" fmla="*/ 37803934 h 15"/>
                  <a:gd name="T2" fmla="*/ 20161247 w 16"/>
                  <a:gd name="T3" fmla="*/ 37803934 h 15"/>
                  <a:gd name="T4" fmla="*/ 40322493 w 16"/>
                  <a:gd name="T5" fmla="*/ 0 h 15"/>
                  <a:gd name="T6" fmla="*/ 20161247 w 16"/>
                  <a:gd name="T7" fmla="*/ 0 h 15"/>
                  <a:gd name="T8" fmla="*/ 0 w 16"/>
                  <a:gd name="T9" fmla="*/ 37803934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5"/>
                    </a:moveTo>
                    <a:lnTo>
                      <a:pt x="8" y="15"/>
                    </a:lnTo>
                    <a:lnTo>
                      <a:pt x="16" y="0"/>
                    </a:lnTo>
                    <a:lnTo>
                      <a:pt x="8" y="0"/>
                    </a:lnTo>
                    <a:lnTo>
                      <a:pt x="0" y="1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4" name="Freeform 287"/>
              <p:cNvSpPr/>
              <p:nvPr/>
            </p:nvSpPr>
            <p:spPr bwMode="auto">
              <a:xfrm>
                <a:off x="801655" y="1830373"/>
                <a:ext cx="60325" cy="36513"/>
              </a:xfrm>
              <a:custGeom>
                <a:avLst/>
                <a:gdLst>
                  <a:gd name="T0" fmla="*/ 75604682 w 38"/>
                  <a:gd name="T1" fmla="*/ 57965187 h 23"/>
                  <a:gd name="T2" fmla="*/ 95765924 w 38"/>
                  <a:gd name="T3" fmla="*/ 20161526 h 23"/>
                  <a:gd name="T4" fmla="*/ 37801547 w 38"/>
                  <a:gd name="T5" fmla="*/ 0 h 23"/>
                  <a:gd name="T6" fmla="*/ 0 w 38"/>
                  <a:gd name="T7" fmla="*/ 0 h 23"/>
                  <a:gd name="T8" fmla="*/ 0 w 38"/>
                  <a:gd name="T9" fmla="*/ 20161526 h 23"/>
                  <a:gd name="T10" fmla="*/ 17640299 w 38"/>
                  <a:gd name="T11" fmla="*/ 40323051 h 23"/>
                  <a:gd name="T12" fmla="*/ 75604682 w 38"/>
                  <a:gd name="T13" fmla="*/ 57965187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30" y="23"/>
                    </a:moveTo>
                    <a:lnTo>
                      <a:pt x="38" y="8"/>
                    </a:lnTo>
                    <a:lnTo>
                      <a:pt x="15" y="0"/>
                    </a:lnTo>
                    <a:lnTo>
                      <a:pt x="0" y="0"/>
                    </a:lnTo>
                    <a:lnTo>
                      <a:pt x="0" y="8"/>
                    </a:lnTo>
                    <a:lnTo>
                      <a:pt x="7" y="16"/>
                    </a:lnTo>
                    <a:lnTo>
                      <a:pt x="30" y="2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5" name="Freeform 288"/>
              <p:cNvSpPr/>
              <p:nvPr/>
            </p:nvSpPr>
            <p:spPr bwMode="auto">
              <a:xfrm>
                <a:off x="788955" y="1879586"/>
                <a:ext cx="23813" cy="23812"/>
              </a:xfrm>
              <a:custGeom>
                <a:avLst/>
                <a:gdLst>
                  <a:gd name="T0" fmla="*/ 37803934 w 15"/>
                  <a:gd name="T1" fmla="*/ 20160828 h 15"/>
                  <a:gd name="T2" fmla="*/ 37803934 w 15"/>
                  <a:gd name="T3" fmla="*/ 37800759 h 15"/>
                  <a:gd name="T4" fmla="*/ 0 w 15"/>
                  <a:gd name="T5" fmla="*/ 20160828 h 15"/>
                  <a:gd name="T6" fmla="*/ 0 w 15"/>
                  <a:gd name="T7" fmla="*/ 0 h 15"/>
                  <a:gd name="T8" fmla="*/ 37803934 w 15"/>
                  <a:gd name="T9" fmla="*/ 20160828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8"/>
                    </a:moveTo>
                    <a:lnTo>
                      <a:pt x="15" y="15"/>
                    </a:lnTo>
                    <a:lnTo>
                      <a:pt x="0" y="8"/>
                    </a:lnTo>
                    <a:lnTo>
                      <a:pt x="0" y="0"/>
                    </a:lnTo>
                    <a:lnTo>
                      <a:pt x="15"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6" name="Freeform 289"/>
              <p:cNvSpPr/>
              <p:nvPr/>
            </p:nvSpPr>
            <p:spPr bwMode="auto">
              <a:xfrm>
                <a:off x="788955" y="1843073"/>
                <a:ext cx="36513" cy="49213"/>
              </a:xfrm>
              <a:custGeom>
                <a:avLst/>
                <a:gdLst>
                  <a:gd name="T0" fmla="*/ 57965187 w 23"/>
                  <a:gd name="T1" fmla="*/ 20161456 h 31"/>
                  <a:gd name="T2" fmla="*/ 20161526 w 23"/>
                  <a:gd name="T3" fmla="*/ 0 h 31"/>
                  <a:gd name="T4" fmla="*/ 0 w 23"/>
                  <a:gd name="T5" fmla="*/ 57964987 h 31"/>
                  <a:gd name="T6" fmla="*/ 37803655 w 23"/>
                  <a:gd name="T7" fmla="*/ 78126437 h 31"/>
                  <a:gd name="T8" fmla="*/ 57965187 w 23"/>
                  <a:gd name="T9" fmla="*/ 20161456 h 31"/>
                  <a:gd name="T10" fmla="*/ 0 60000 65536"/>
                  <a:gd name="T11" fmla="*/ 0 60000 65536"/>
                  <a:gd name="T12" fmla="*/ 0 60000 65536"/>
                  <a:gd name="T13" fmla="*/ 0 60000 65536"/>
                  <a:gd name="T14" fmla="*/ 0 60000 65536"/>
                  <a:gd name="T15" fmla="*/ 0 w 23"/>
                  <a:gd name="T16" fmla="*/ 0 h 31"/>
                  <a:gd name="T17" fmla="*/ 23 w 23"/>
                  <a:gd name="T18" fmla="*/ 31 h 31"/>
                </a:gdLst>
                <a:ahLst/>
                <a:cxnLst>
                  <a:cxn ang="T10">
                    <a:pos x="T0" y="T1"/>
                  </a:cxn>
                  <a:cxn ang="T11">
                    <a:pos x="T2" y="T3"/>
                  </a:cxn>
                  <a:cxn ang="T12">
                    <a:pos x="T4" y="T5"/>
                  </a:cxn>
                  <a:cxn ang="T13">
                    <a:pos x="T6" y="T7"/>
                  </a:cxn>
                  <a:cxn ang="T14">
                    <a:pos x="T8" y="T9"/>
                  </a:cxn>
                </a:cxnLst>
                <a:rect l="T15" t="T16" r="T17" b="T18"/>
                <a:pathLst>
                  <a:path w="23" h="31">
                    <a:moveTo>
                      <a:pt x="23" y="8"/>
                    </a:moveTo>
                    <a:lnTo>
                      <a:pt x="8" y="0"/>
                    </a:lnTo>
                    <a:lnTo>
                      <a:pt x="0" y="23"/>
                    </a:lnTo>
                    <a:lnTo>
                      <a:pt x="15" y="31"/>
                    </a:lnTo>
                    <a:lnTo>
                      <a:pt x="23"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007" name="Freeform 292"/>
              <p:cNvSpPr/>
              <p:nvPr/>
            </p:nvSpPr>
            <p:spPr bwMode="auto">
              <a:xfrm>
                <a:off x="230155" y="1357298"/>
                <a:ext cx="1588" cy="25400"/>
              </a:xfrm>
              <a:custGeom>
                <a:avLst/>
                <a:gdLst>
                  <a:gd name="T0" fmla="*/ 0 w 1588"/>
                  <a:gd name="T1" fmla="*/ 40322493 h 16"/>
                  <a:gd name="T2" fmla="*/ 0 w 1588"/>
                  <a:gd name="T3" fmla="*/ 40322493 h 16"/>
                  <a:gd name="T4" fmla="*/ 0 w 1588"/>
                  <a:gd name="T5" fmla="*/ 40322493 h 16"/>
                  <a:gd name="T6" fmla="*/ 0 w 1588"/>
                  <a:gd name="T7" fmla="*/ 0 h 16"/>
                  <a:gd name="T8" fmla="*/ 0 w 1588"/>
                  <a:gd name="T9" fmla="*/ 0 h 16"/>
                  <a:gd name="T10" fmla="*/ 0 w 1588"/>
                  <a:gd name="T11" fmla="*/ 0 h 16"/>
                  <a:gd name="T12" fmla="*/ 0 w 1588"/>
                  <a:gd name="T13" fmla="*/ 40322493 h 16"/>
                  <a:gd name="T14" fmla="*/ 0 60000 65536"/>
                  <a:gd name="T15" fmla="*/ 0 60000 65536"/>
                  <a:gd name="T16" fmla="*/ 0 60000 65536"/>
                  <a:gd name="T17" fmla="*/ 0 60000 65536"/>
                  <a:gd name="T18" fmla="*/ 0 60000 65536"/>
                  <a:gd name="T19" fmla="*/ 0 60000 65536"/>
                  <a:gd name="T20" fmla="*/ 0 60000 65536"/>
                  <a:gd name="T21" fmla="*/ 0 w 1588"/>
                  <a:gd name="T22" fmla="*/ 0 h 16"/>
                  <a:gd name="T23" fmla="*/ 1588 w 1588"/>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6">
                    <a:moveTo>
                      <a:pt x="0" y="16"/>
                    </a:moveTo>
                    <a:lnTo>
                      <a:pt x="0" y="16"/>
                    </a:lnTo>
                    <a:lnTo>
                      <a:pt x="0" y="0"/>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81934" name="标题 310"/>
          <p:cNvSpPr>
            <a:spLocks noGrp="1"/>
          </p:cNvSpPr>
          <p:nvPr>
            <p:ph type="title"/>
          </p:nvPr>
        </p:nvSpPr>
        <p:spPr/>
        <p:txBody>
          <a:bodyPr/>
          <a:lstStyle/>
          <a:p>
            <a:r>
              <a:rPr lang="zh-CN" altLang="en-US" dirty="0"/>
              <a:t>数字系统设计的不同层次</a:t>
            </a:r>
            <a:endParaRPr lang="zh-CN" altLang="en-US" dirty="0"/>
          </a:p>
        </p:txBody>
      </p:sp>
      <p:sp>
        <p:nvSpPr>
          <p:cNvPr id="81931" name="日期占位符 307"/>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64DFFAF-1A3A-4939-847C-C04C1AA32028}" type="datetime2">
              <a:rPr lang="zh-CN" altLang="en-US" smtClean="0"/>
            </a:fld>
            <a:endParaRPr lang="en-US" altLang="zh-CN"/>
          </a:p>
        </p:txBody>
      </p:sp>
      <p:sp>
        <p:nvSpPr>
          <p:cNvPr id="81933" name="页脚占位符 309"/>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81932" name="灯片编号占位符 308"/>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B4376EE-AC7B-46A0-A8C6-89C24EE56F6A}" type="slidenum">
              <a:rPr lang="en-US" altLang="zh-CN" smtClean="0"/>
            </a:fld>
            <a:endParaRPr lang="en-US" altLang="zh-CN"/>
          </a:p>
        </p:txBody>
      </p:sp>
      <p:sp>
        <p:nvSpPr>
          <p:cNvPr id="312" name="AutoShape 5"/>
          <p:cNvSpPr/>
          <p:nvPr/>
        </p:nvSpPr>
        <p:spPr bwMode="auto">
          <a:xfrm>
            <a:off x="6781800" y="5048250"/>
            <a:ext cx="1905000" cy="669925"/>
          </a:xfrm>
          <a:prstGeom prst="borderCallout1">
            <a:avLst>
              <a:gd name="adj1" fmla="val 26088"/>
              <a:gd name="adj2" fmla="val -2000"/>
              <a:gd name="adj3" fmla="val 55074"/>
              <a:gd name="adj4" fmla="val -19000"/>
            </a:avLst>
          </a:prstGeom>
          <a:solidFill>
            <a:schemeClr val="bg1"/>
          </a:solidFill>
          <a:ln w="12700">
            <a:solidFill>
              <a:schemeClr val="tx1"/>
            </a:solidFill>
            <a:miter lim="800000"/>
            <a:headEnd type="none" w="sm" len="sm"/>
            <a:tailEnd type="none" w="sm" len="sm"/>
          </a:ln>
        </p:spPr>
        <p:txBody>
          <a:bodyPr/>
          <a:lstStyle/>
          <a:p>
            <a:pPr algn="ctr" eaLnBrk="0" hangingPunct="0"/>
            <a:r>
              <a:rPr lang="zh-CN" altLang="en-US" sz="1600"/>
              <a:t>晶体管（</a:t>
            </a:r>
            <a:r>
              <a:rPr lang="en-US" altLang="zh-CN" sz="1600"/>
              <a:t>MOSFET：PMOS/NMOS）</a:t>
            </a:r>
            <a:endParaRPr lang="en-US" altLang="zh-CN" sz="1600"/>
          </a:p>
        </p:txBody>
      </p:sp>
      <p:sp>
        <p:nvSpPr>
          <p:cNvPr id="321" name="AutoShape 6"/>
          <p:cNvSpPr/>
          <p:nvPr/>
        </p:nvSpPr>
        <p:spPr bwMode="auto">
          <a:xfrm>
            <a:off x="6991350" y="4341813"/>
            <a:ext cx="1695450" cy="438150"/>
          </a:xfrm>
          <a:prstGeom prst="borderCallout1">
            <a:avLst>
              <a:gd name="adj1" fmla="val 26088"/>
              <a:gd name="adj2" fmla="val -4167"/>
              <a:gd name="adj3" fmla="val 50856"/>
              <a:gd name="adj4" fmla="val -28551"/>
            </a:avLst>
          </a:prstGeom>
          <a:solidFill>
            <a:schemeClr val="bg1"/>
          </a:solidFill>
          <a:ln w="12700">
            <a:solidFill>
              <a:schemeClr val="tx1"/>
            </a:solidFill>
            <a:miter lim="800000"/>
            <a:headEnd type="none" w="sm" len="sm"/>
            <a:tailEnd type="none" w="sm" len="sm"/>
          </a:ln>
        </p:spPr>
        <p:txBody>
          <a:bodyPr/>
          <a:lstStyle/>
          <a:p>
            <a:pPr algn="ctr" eaLnBrk="0" hangingPunct="0"/>
            <a:r>
              <a:rPr lang="en-US" altLang="zh-CN" sz="1600"/>
              <a:t>CMOS</a:t>
            </a:r>
            <a:r>
              <a:rPr lang="zh-CN" altLang="en-US" sz="1600"/>
              <a:t>电路</a:t>
            </a:r>
            <a:endParaRPr lang="zh-CN" altLang="en-US" sz="1600"/>
          </a:p>
        </p:txBody>
      </p:sp>
      <p:sp>
        <p:nvSpPr>
          <p:cNvPr id="322" name="AutoShape 7"/>
          <p:cNvSpPr/>
          <p:nvPr/>
        </p:nvSpPr>
        <p:spPr bwMode="auto">
          <a:xfrm>
            <a:off x="6991350" y="3502025"/>
            <a:ext cx="1905000" cy="706438"/>
          </a:xfrm>
          <a:prstGeom prst="borderCallout1">
            <a:avLst>
              <a:gd name="adj1" fmla="val 26088"/>
              <a:gd name="adj2" fmla="val -2000"/>
              <a:gd name="adj3" fmla="val 31884"/>
              <a:gd name="adj4" fmla="val -23667"/>
            </a:avLst>
          </a:prstGeom>
          <a:solidFill>
            <a:schemeClr val="bg1"/>
          </a:solidFill>
          <a:ln w="12700">
            <a:solidFill>
              <a:schemeClr val="tx1"/>
            </a:solidFill>
            <a:miter lim="800000"/>
            <a:headEnd type="none" w="sm" len="sm"/>
            <a:tailEnd type="none" w="sm" len="sm"/>
          </a:ln>
        </p:spPr>
        <p:txBody>
          <a:bodyPr/>
          <a:lstStyle/>
          <a:p>
            <a:pPr algn="ctr" eaLnBrk="0" hangingPunct="0"/>
            <a:r>
              <a:rPr lang="zh-CN" altLang="en-US" sz="1600"/>
              <a:t>门电路（非门/与非门/或非门。。。）</a:t>
            </a:r>
            <a:endParaRPr lang="zh-CN" altLang="en-US" sz="1600"/>
          </a:p>
        </p:txBody>
      </p:sp>
      <p:sp>
        <p:nvSpPr>
          <p:cNvPr id="323" name="AutoShape 7"/>
          <p:cNvSpPr/>
          <p:nvPr/>
        </p:nvSpPr>
        <p:spPr bwMode="auto">
          <a:xfrm>
            <a:off x="6991350" y="2676525"/>
            <a:ext cx="1657350" cy="825500"/>
          </a:xfrm>
          <a:prstGeom prst="borderCallout1">
            <a:avLst>
              <a:gd name="adj1" fmla="val 26088"/>
              <a:gd name="adj2" fmla="val -2000"/>
              <a:gd name="adj3" fmla="val 31884"/>
              <a:gd name="adj4" fmla="val -23667"/>
            </a:avLst>
          </a:prstGeom>
          <a:solidFill>
            <a:schemeClr val="bg1"/>
          </a:solidFill>
          <a:ln w="12700">
            <a:solidFill>
              <a:schemeClr val="tx1"/>
            </a:solidFill>
            <a:miter lim="800000"/>
            <a:headEnd type="none" w="sm" len="sm"/>
            <a:tailEnd type="none" w="sm" len="sm"/>
          </a:ln>
        </p:spPr>
        <p:txBody>
          <a:bodyPr/>
          <a:lstStyle/>
          <a:p>
            <a:pPr algn="ctr" eaLnBrk="0" hangingPunct="0"/>
            <a:r>
              <a:rPr lang="zh-CN" altLang="en-US" sz="1600"/>
              <a:t>功能模块（</a:t>
            </a:r>
            <a:r>
              <a:rPr lang="en-US" altLang="zh-CN" sz="1600"/>
              <a:t>ALU，FPU，</a:t>
            </a:r>
            <a:r>
              <a:rPr lang="zh-CN" altLang="en-US" sz="1600"/>
              <a:t>寄存器堆。。。</a:t>
            </a:r>
            <a:endParaRPr lang="zh-CN" altLang="en-US" sz="1600"/>
          </a:p>
        </p:txBody>
      </p:sp>
      <p:sp>
        <p:nvSpPr>
          <p:cNvPr id="326" name="AutoShape 9"/>
          <p:cNvSpPr/>
          <p:nvPr/>
        </p:nvSpPr>
        <p:spPr bwMode="auto">
          <a:xfrm>
            <a:off x="7162800" y="1641475"/>
            <a:ext cx="1733550" cy="941388"/>
          </a:xfrm>
          <a:prstGeom prst="borderCallout1">
            <a:avLst>
              <a:gd name="adj1" fmla="val 26088"/>
              <a:gd name="adj2" fmla="val -1921"/>
              <a:gd name="adj3" fmla="val 53532"/>
              <a:gd name="adj4" fmla="val -37463"/>
            </a:avLst>
          </a:prstGeom>
          <a:solidFill>
            <a:schemeClr val="bg1"/>
          </a:solidFill>
          <a:ln w="12700">
            <a:solidFill>
              <a:schemeClr val="tx1"/>
            </a:solidFill>
            <a:miter lim="800000"/>
            <a:headEnd type="none" w="sm" len="sm"/>
            <a:tailEnd type="none" w="sm" len="sm"/>
          </a:ln>
        </p:spPr>
        <p:txBody>
          <a:bodyPr/>
          <a:lstStyle/>
          <a:p>
            <a:pPr algn="ctr" eaLnBrk="0" hangingPunct="0"/>
            <a:r>
              <a:rPr lang="zh-CN" altLang="en-US" sz="1600"/>
              <a:t>芯片系统（</a:t>
            </a:r>
            <a:r>
              <a:rPr lang="en-US" altLang="zh-CN" sz="1600"/>
              <a:t>CPU</a:t>
            </a:r>
            <a:r>
              <a:rPr lang="zh-CN" altLang="en-US" sz="1600"/>
              <a:t>芯片，</a:t>
            </a:r>
            <a:r>
              <a:rPr lang="en-US" altLang="zh-CN" sz="1600"/>
              <a:t>SOC</a:t>
            </a:r>
            <a:r>
              <a:rPr lang="zh-CN" altLang="en-US" sz="1600"/>
              <a:t>芯片，。。。）</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8012"/>
                                        </p:tgtEl>
                                        <p:attrNameLst>
                                          <p:attrName>style.visibility</p:attrName>
                                        </p:attrNameLst>
                                      </p:cBhvr>
                                      <p:to>
                                        <p:strVal val="visible"/>
                                      </p:to>
                                    </p:set>
                                    <p:animEffect transition="in" filter="blinds(horizontal)">
                                      <p:cBhvr>
                                        <p:cTn id="15" dur="500"/>
                                        <p:tgtEl>
                                          <p:spTgt spid="1280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8009"/>
                                        </p:tgtEl>
                                        <p:attrNameLst>
                                          <p:attrName>style.visibility</p:attrName>
                                        </p:attrNameLst>
                                      </p:cBhvr>
                                      <p:to>
                                        <p:strVal val="visible"/>
                                      </p:to>
                                    </p:set>
                                    <p:animEffect transition="in" filter="blinds(horizontal)">
                                      <p:cBhvr>
                                        <p:cTn id="20" dur="500"/>
                                        <p:tgtEl>
                                          <p:spTgt spid="128009"/>
                                        </p:tgtEl>
                                      </p:cBhvr>
                                    </p:animEffect>
                                  </p:childTnLst>
                                </p:cTn>
                              </p:par>
                              <p:par>
                                <p:cTn id="21" presetID="3"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8006"/>
                                        </p:tgtEl>
                                        <p:attrNameLst>
                                          <p:attrName>style.visibility</p:attrName>
                                        </p:attrNameLst>
                                      </p:cBhvr>
                                      <p:to>
                                        <p:strVal val="visible"/>
                                      </p:to>
                                    </p:set>
                                    <p:animEffect transition="in" filter="blinds(horizontal)">
                                      <p:cBhvr>
                                        <p:cTn id="31" dur="500"/>
                                        <p:tgtEl>
                                          <p:spTgt spid="12800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grpId="0" nodeType="withEffect" nodePh="1">
                                  <p:stCondLst>
                                    <p:cond delay="0"/>
                                  </p:stCondLst>
                                  <p:endCondLst>
                                    <p:cond evt="begin" delay="0">
                                      <p:tn val="37"/>
                                    </p:cond>
                                  </p:endCondLst>
                                  <p:childTnLst>
                                    <p:set>
                                      <p:cBhvr>
                                        <p:cTn id="38" dur="1" fill="hold">
                                          <p:stCondLst>
                                            <p:cond delay="0"/>
                                          </p:stCondLst>
                                        </p:cTn>
                                        <p:tgtEl>
                                          <p:spTgt spid="128005"/>
                                        </p:tgtEl>
                                        <p:attrNameLst>
                                          <p:attrName>style.visibility</p:attrName>
                                        </p:attrNameLst>
                                      </p:cBhvr>
                                      <p:to>
                                        <p:strVal val="visible"/>
                                      </p:to>
                                    </p:set>
                                    <p:animEffect transition="in" filter="blinds(horizontal)">
                                      <p:cBhvr>
                                        <p:cTn id="39" dur="500"/>
                                        <p:tgtEl>
                                          <p:spTgt spid="12800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12"/>
                                        </p:tgtEl>
                                        <p:attrNameLst>
                                          <p:attrName>style.visibility</p:attrName>
                                        </p:attrNameLst>
                                      </p:cBhvr>
                                      <p:to>
                                        <p:strVal val="visible"/>
                                      </p:to>
                                    </p:set>
                                    <p:anim calcmode="lin" valueType="num">
                                      <p:cBhvr additive="base">
                                        <p:cTn id="44" dur="500" fill="hold"/>
                                        <p:tgtEl>
                                          <p:spTgt spid="312"/>
                                        </p:tgtEl>
                                        <p:attrNameLst>
                                          <p:attrName>ppt_x</p:attrName>
                                        </p:attrNameLst>
                                      </p:cBhvr>
                                      <p:tavLst>
                                        <p:tav tm="0">
                                          <p:val>
                                            <p:strVal val="#ppt_x"/>
                                          </p:val>
                                        </p:tav>
                                        <p:tav tm="100000">
                                          <p:val>
                                            <p:strVal val="#ppt_x"/>
                                          </p:val>
                                        </p:tav>
                                      </p:tavLst>
                                    </p:anim>
                                    <p:anim calcmode="lin" valueType="num">
                                      <p:cBhvr additive="base">
                                        <p:cTn id="45" dur="500" fill="hold"/>
                                        <p:tgtEl>
                                          <p:spTgt spid="3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21"/>
                                        </p:tgtEl>
                                        <p:attrNameLst>
                                          <p:attrName>style.visibility</p:attrName>
                                        </p:attrNameLst>
                                      </p:cBhvr>
                                      <p:to>
                                        <p:strVal val="visible"/>
                                      </p:to>
                                    </p:set>
                                    <p:anim calcmode="lin" valueType="num">
                                      <p:cBhvr additive="base">
                                        <p:cTn id="50" dur="500" fill="hold"/>
                                        <p:tgtEl>
                                          <p:spTgt spid="321"/>
                                        </p:tgtEl>
                                        <p:attrNameLst>
                                          <p:attrName>ppt_x</p:attrName>
                                        </p:attrNameLst>
                                      </p:cBhvr>
                                      <p:tavLst>
                                        <p:tav tm="0">
                                          <p:val>
                                            <p:strVal val="#ppt_x"/>
                                          </p:val>
                                        </p:tav>
                                        <p:tav tm="100000">
                                          <p:val>
                                            <p:strVal val="#ppt_x"/>
                                          </p:val>
                                        </p:tav>
                                      </p:tavLst>
                                    </p:anim>
                                    <p:anim calcmode="lin" valueType="num">
                                      <p:cBhvr additive="base">
                                        <p:cTn id="51" dur="500" fill="hold"/>
                                        <p:tgtEl>
                                          <p:spTgt spid="3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22"/>
                                        </p:tgtEl>
                                        <p:attrNameLst>
                                          <p:attrName>style.visibility</p:attrName>
                                        </p:attrNameLst>
                                      </p:cBhvr>
                                      <p:to>
                                        <p:strVal val="visible"/>
                                      </p:to>
                                    </p:set>
                                    <p:anim calcmode="lin" valueType="num">
                                      <p:cBhvr additive="base">
                                        <p:cTn id="56" dur="500" fill="hold"/>
                                        <p:tgtEl>
                                          <p:spTgt spid="322"/>
                                        </p:tgtEl>
                                        <p:attrNameLst>
                                          <p:attrName>ppt_x</p:attrName>
                                        </p:attrNameLst>
                                      </p:cBhvr>
                                      <p:tavLst>
                                        <p:tav tm="0">
                                          <p:val>
                                            <p:strVal val="#ppt_x"/>
                                          </p:val>
                                        </p:tav>
                                        <p:tav tm="100000">
                                          <p:val>
                                            <p:strVal val="#ppt_x"/>
                                          </p:val>
                                        </p:tav>
                                      </p:tavLst>
                                    </p:anim>
                                    <p:anim calcmode="lin" valueType="num">
                                      <p:cBhvr additive="base">
                                        <p:cTn id="5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23"/>
                                        </p:tgtEl>
                                        <p:attrNameLst>
                                          <p:attrName>style.visibility</p:attrName>
                                        </p:attrNameLst>
                                      </p:cBhvr>
                                      <p:to>
                                        <p:strVal val="visible"/>
                                      </p:to>
                                    </p:set>
                                    <p:anim calcmode="lin" valueType="num">
                                      <p:cBhvr additive="base">
                                        <p:cTn id="62" dur="500" fill="hold"/>
                                        <p:tgtEl>
                                          <p:spTgt spid="323"/>
                                        </p:tgtEl>
                                        <p:attrNameLst>
                                          <p:attrName>ppt_x</p:attrName>
                                        </p:attrNameLst>
                                      </p:cBhvr>
                                      <p:tavLst>
                                        <p:tav tm="0">
                                          <p:val>
                                            <p:strVal val="#ppt_x"/>
                                          </p:val>
                                        </p:tav>
                                        <p:tav tm="100000">
                                          <p:val>
                                            <p:strVal val="#ppt_x"/>
                                          </p:val>
                                        </p:tav>
                                      </p:tavLst>
                                    </p:anim>
                                    <p:anim calcmode="lin" valueType="num">
                                      <p:cBhvr additive="base">
                                        <p:cTn id="63"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26"/>
                                        </p:tgtEl>
                                        <p:attrNameLst>
                                          <p:attrName>style.visibility</p:attrName>
                                        </p:attrNameLst>
                                      </p:cBhvr>
                                      <p:to>
                                        <p:strVal val="visible"/>
                                      </p:to>
                                    </p:set>
                                    <p:anim calcmode="lin" valueType="num">
                                      <p:cBhvr additive="base">
                                        <p:cTn id="68" dur="500" fill="hold"/>
                                        <p:tgtEl>
                                          <p:spTgt spid="326"/>
                                        </p:tgtEl>
                                        <p:attrNameLst>
                                          <p:attrName>ppt_x</p:attrName>
                                        </p:attrNameLst>
                                      </p:cBhvr>
                                      <p:tavLst>
                                        <p:tav tm="0">
                                          <p:val>
                                            <p:strVal val="#ppt_x"/>
                                          </p:val>
                                        </p:tav>
                                        <p:tav tm="100000">
                                          <p:val>
                                            <p:strVal val="#ppt_x"/>
                                          </p:val>
                                        </p:tav>
                                      </p:tavLst>
                                    </p:anim>
                                    <p:anim calcmode="lin" valueType="num">
                                      <p:cBhvr additive="base">
                                        <p:cTn id="69" dur="500" fill="hold"/>
                                        <p:tgtEl>
                                          <p:spTgt spid="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animBg="1"/>
      <p:bldP spid="128006" grpId="0" animBg="1"/>
      <p:bldP spid="128009" grpId="0" animBg="1"/>
      <p:bldP spid="128012" grpId="0" animBg="1"/>
      <p:bldP spid="312" grpId="0" animBg="1"/>
      <p:bldP spid="321" grpId="0" animBg="1"/>
      <p:bldP spid="322" grpId="0" animBg="1"/>
      <p:bldP spid="323" grpId="0" animBg="1"/>
      <p:bldP spid="3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E6F25606-CEA8-48E7-B279-553E2E9CAD55}" type="datetime2">
              <a:rPr lang="zh-CN" altLang="en-US" smtClean="0"/>
            </a:fld>
            <a:endParaRPr lang="en-US" altLang="zh-CN" dirty="0"/>
          </a:p>
        </p:txBody>
      </p:sp>
      <p:sp>
        <p:nvSpPr>
          <p:cNvPr id="4" name="页脚占位符 3"/>
          <p:cNvSpPr>
            <a:spLocks noGrp="1"/>
          </p:cNvSpPr>
          <p:nvPr>
            <p:ph type="ftr" sz="quarter" idx="11"/>
          </p:nvPr>
        </p:nvSpPr>
        <p:spPr/>
        <p:txBody>
          <a:bodyPr/>
          <a:lstStyle/>
          <a:p>
            <a:pPr>
              <a:defRPr/>
            </a:pPr>
            <a:r>
              <a:rPr lang="zh-CN" altLang="en-US"/>
              <a:t>课程引论</a:t>
            </a:r>
            <a:endParaRPr lang="en-US" altLang="zh-CN" dirty="0"/>
          </a:p>
        </p:txBody>
      </p:sp>
      <p:sp>
        <p:nvSpPr>
          <p:cNvPr id="5" name="灯片编号占位符 4"/>
          <p:cNvSpPr>
            <a:spLocks noGrp="1"/>
          </p:cNvSpPr>
          <p:nvPr>
            <p:ph type="sldNum" sz="quarter" idx="12"/>
          </p:nvPr>
        </p:nvSpPr>
        <p:spPr/>
        <p:txBody>
          <a:bodyPr/>
          <a:lstStyle/>
          <a:p>
            <a:pPr>
              <a:defRPr/>
            </a:pPr>
            <a:fld id="{97F5E813-3FEB-49B7-A69D-C0C7A4F6F4E9}" type="slidenum">
              <a:rPr lang="en-US" altLang="zh-CN" smtClean="0"/>
            </a:fld>
            <a:endParaRPr lang="en-US" altLang="zh-CN" dirty="0"/>
          </a:p>
        </p:txBody>
      </p:sp>
      <p:sp>
        <p:nvSpPr>
          <p:cNvPr id="6" name="TextBox 5"/>
          <p:cNvSpPr txBox="1"/>
          <p:nvPr/>
        </p:nvSpPr>
        <p:spPr>
          <a:xfrm>
            <a:off x="1187624" y="195233"/>
            <a:ext cx="5112568" cy="707886"/>
          </a:xfrm>
          <a:prstGeom prst="rect">
            <a:avLst/>
          </a:prstGeom>
          <a:noFill/>
        </p:spPr>
        <p:txBody>
          <a:bodyPr wrap="square" rtlCol="0">
            <a:spAutoFit/>
          </a:bodyPr>
          <a:lstStyle/>
          <a:p>
            <a:r>
              <a:rPr lang="zh-CN" altLang="en-US" sz="4000" dirty="0">
                <a:solidFill>
                  <a:srgbClr val="FF0000"/>
                </a:solidFill>
              </a:rPr>
              <a:t>身边的数字系统</a:t>
            </a:r>
            <a:endParaRPr lang="zh-CN" altLang="en-US" sz="4000" dirty="0">
              <a:solidFill>
                <a:srgbClr val="FF0000"/>
              </a:solidFill>
            </a:endParaRPr>
          </a:p>
        </p:txBody>
      </p:sp>
      <p:pic>
        <p:nvPicPr>
          <p:cNvPr id="15" name="Picture 8" descr="http://y1.ifengimg.com/2d035cf0451b2488/2013/0418/rdn_516f689ae753c.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4716016" y="4018406"/>
            <a:ext cx="1399216" cy="1984934"/>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2"/>
          <a:stretch>
            <a:fillRect/>
          </a:stretch>
        </p:blipFill>
        <p:spPr>
          <a:xfrm>
            <a:off x="6337024" y="4062418"/>
            <a:ext cx="2489560" cy="1929409"/>
          </a:xfrm>
          <a:prstGeom prst="rect">
            <a:avLst/>
          </a:prstGeom>
        </p:spPr>
      </p:pic>
      <p:pic>
        <p:nvPicPr>
          <p:cNvPr id="5124" name="Picture 4" descr="http://c.img.youboy.com/201011/26/11/g0/g0_81685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26" y="4049423"/>
            <a:ext cx="2829896" cy="2122422"/>
          </a:xfrm>
          <a:prstGeom prst="rect">
            <a:avLst/>
          </a:prstGeom>
          <a:noFill/>
          <a:extLst>
            <a:ext uri="{909E8E84-426E-40DD-AFC4-6F175D3DCCD1}">
              <a14:hiddenFill xmlns:a14="http://schemas.microsoft.com/office/drawing/2010/main">
                <a:solidFill>
                  <a:srgbClr val="FFFFFF"/>
                </a:solidFill>
              </a14:hiddenFill>
            </a:ext>
          </a:extLst>
        </p:spPr>
      </p:pic>
      <p:pic>
        <p:nvPicPr>
          <p:cNvPr id="17" name="内容占位符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1" y="1162274"/>
            <a:ext cx="4607894" cy="2322860"/>
          </a:xfrm>
          <a:prstGeom prst="rect">
            <a:avLst/>
          </a:prstGeom>
        </p:spPr>
      </p:pic>
      <p:pic>
        <p:nvPicPr>
          <p:cNvPr id="2" name="图片 1"/>
          <p:cNvPicPr>
            <a:picLocks noChangeAspect="1"/>
          </p:cNvPicPr>
          <p:nvPr/>
        </p:nvPicPr>
        <p:blipFill rotWithShape="1">
          <a:blip r:embed="rId5"/>
          <a:srcRect l="32988" b="35917"/>
          <a:stretch>
            <a:fillRect/>
          </a:stretch>
        </p:blipFill>
        <p:spPr>
          <a:xfrm>
            <a:off x="4788024" y="1175517"/>
            <a:ext cx="4302646" cy="2408916"/>
          </a:xfrm>
          <a:prstGeom prst="rect">
            <a:avLst/>
          </a:prstGeom>
        </p:spPr>
      </p:pic>
      <p:pic>
        <p:nvPicPr>
          <p:cNvPr id="5122" name="Picture 2" descr="http://consumer.huawei.com/minisite/worldwide/mate8/assets/mate8/sequence/P1_second/phone-000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1824" y="4042069"/>
            <a:ext cx="1266466" cy="1951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4"/>
          <p:cNvSpPr>
            <a:spLocks noGrp="1"/>
          </p:cNvSpPr>
          <p:nvPr>
            <p:ph type="title"/>
          </p:nvPr>
        </p:nvSpPr>
        <p:spPr/>
        <p:txBody>
          <a:bodyPr/>
          <a:lstStyle/>
          <a:p>
            <a:r>
              <a:rPr lang="zh-CN" altLang="en-US" dirty="0"/>
              <a:t>数字系统设计举例</a:t>
            </a:r>
            <a:endParaRPr lang="zh-CN" altLang="en-US" dirty="0"/>
          </a:p>
        </p:txBody>
      </p:sp>
      <p:sp>
        <p:nvSpPr>
          <p:cNvPr id="54275" name="内容占位符 5"/>
          <p:cNvSpPr>
            <a:spLocks noGrp="1"/>
          </p:cNvSpPr>
          <p:nvPr>
            <p:ph idx="1"/>
          </p:nvPr>
        </p:nvSpPr>
        <p:spPr>
          <a:xfrm>
            <a:off x="457200" y="1239838"/>
            <a:ext cx="8686800" cy="1260475"/>
          </a:xfrm>
        </p:spPr>
        <p:txBody>
          <a:bodyPr/>
          <a:lstStyle/>
          <a:p>
            <a:r>
              <a:rPr lang="zh-CN" altLang="en-US"/>
              <a:t>多路复用器：</a:t>
            </a:r>
            <a:r>
              <a:rPr lang="en-US" altLang="zh-CN"/>
              <a:t>2</a:t>
            </a:r>
            <a:r>
              <a:rPr lang="zh-CN" altLang="en-US"/>
              <a:t>个输入（</a:t>
            </a:r>
            <a:r>
              <a:rPr lang="en-US" altLang="zh-CN"/>
              <a:t>A</a:t>
            </a:r>
            <a:r>
              <a:rPr lang="zh-CN" altLang="en-US"/>
              <a:t>，</a:t>
            </a:r>
            <a:r>
              <a:rPr lang="en-US" altLang="zh-CN"/>
              <a:t> B</a:t>
            </a:r>
            <a:r>
              <a:rPr lang="zh-CN" altLang="en-US"/>
              <a:t>）、</a:t>
            </a:r>
            <a:r>
              <a:rPr lang="en-US" altLang="zh-CN"/>
              <a:t>1</a:t>
            </a:r>
            <a:r>
              <a:rPr lang="zh-CN" altLang="en-US"/>
              <a:t>个控制输入</a:t>
            </a:r>
            <a:r>
              <a:rPr lang="en-US" altLang="zh-CN"/>
              <a:t>S</a:t>
            </a:r>
            <a:r>
              <a:rPr lang="zh-CN" altLang="en-US"/>
              <a:t>和一个输出</a:t>
            </a:r>
            <a:r>
              <a:rPr lang="en-US" altLang="zh-CN"/>
              <a:t>Z</a:t>
            </a:r>
            <a:r>
              <a:rPr lang="zh-CN" altLang="en-US"/>
              <a:t>）</a:t>
            </a:r>
            <a:endParaRPr lang="zh-CN" altLang="en-US"/>
          </a:p>
        </p:txBody>
      </p:sp>
      <p:sp>
        <p:nvSpPr>
          <p:cNvPr id="54276" name="日期占位符 1"/>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86A26F0-E122-4884-A6C8-D8C7113D6697}" type="datetime2">
              <a:rPr lang="zh-CN" altLang="en-US" smtClean="0"/>
            </a:fld>
            <a:endParaRPr lang="en-US" altLang="zh-CN"/>
          </a:p>
        </p:txBody>
      </p:sp>
      <p:sp>
        <p:nvSpPr>
          <p:cNvPr id="54277"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5427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802171-B092-4849-A20A-E00D01FC656C}" type="slidenum">
              <a:rPr lang="en-US" altLang="zh-CN" smtClean="0"/>
            </a:fld>
            <a:endParaRPr lang="en-US" altLang="zh-CN"/>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0125" y="2500313"/>
            <a:ext cx="233838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214438" y="3887788"/>
            <a:ext cx="212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开关模型</a:t>
            </a:r>
            <a:endParaRPr lang="zh-CN" altLang="en-US"/>
          </a:p>
        </p:txBody>
      </p:sp>
      <p:pic>
        <p:nvPicPr>
          <p:cNvPr id="1003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63" y="2049463"/>
            <a:ext cx="39020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068763" y="5726113"/>
            <a:ext cx="411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使用</a:t>
            </a:r>
            <a:r>
              <a:rPr lang="en-US" altLang="zh-CN"/>
              <a:t>CMOS</a:t>
            </a:r>
            <a:r>
              <a:rPr lang="zh-CN" altLang="en-US"/>
              <a:t>传输门设计的多路复用器</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355"/>
                                        </p:tgtEl>
                                        <p:attrNameLst>
                                          <p:attrName>style.visibility</p:attrName>
                                        </p:attrNameLst>
                                      </p:cBhvr>
                                      <p:to>
                                        <p:strVal val="visible"/>
                                      </p:to>
                                    </p:set>
                                    <p:animEffect transition="in" filter="blinds(horizontal)">
                                      <p:cBhvr>
                                        <p:cTn id="7" dur="500"/>
                                        <p:tgtEl>
                                          <p:spTgt spid="10035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nodeType="withEffect">
                                  <p:stCondLst>
                                    <p:cond delay="0"/>
                                  </p:stCondLst>
                                  <p:childTnLst>
                                    <p:set>
                                      <p:cBhvr>
                                        <p:cTn id="17" dur="1" fill="hold">
                                          <p:stCondLst>
                                            <p:cond delay="0"/>
                                          </p:stCondLst>
                                        </p:cTn>
                                        <p:tgtEl>
                                          <p:spTgt spid="100357"/>
                                        </p:tgtEl>
                                        <p:attrNameLst>
                                          <p:attrName>style.visibility</p:attrName>
                                        </p:attrNameLst>
                                      </p:cBhvr>
                                      <p:to>
                                        <p:strVal val="visible"/>
                                      </p:to>
                                    </p:set>
                                    <p:animEffect transition="in" filter="box(in)">
                                      <p:cBhvr>
                                        <p:cTn id="18" dur="5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8"/>
          <p:cNvSpPr>
            <a:spLocks noGrp="1"/>
          </p:cNvSpPr>
          <p:nvPr>
            <p:ph type="title"/>
          </p:nvPr>
        </p:nvSpPr>
        <p:spPr/>
        <p:txBody>
          <a:bodyPr/>
          <a:lstStyle/>
          <a:p>
            <a:r>
              <a:rPr lang="zh-CN" altLang="en-US" dirty="0"/>
              <a:t>数字系统设计举例</a:t>
            </a:r>
            <a:endParaRPr lang="zh-CN" altLang="en-US" dirty="0"/>
          </a:p>
        </p:txBody>
      </p:sp>
      <p:sp>
        <p:nvSpPr>
          <p:cNvPr id="55299"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5474139-D0AA-46E1-A13B-2C759E790C0B}" type="datetime2">
              <a:rPr lang="zh-CN" altLang="en-US" smtClean="0"/>
            </a:fld>
            <a:endParaRPr lang="en-US" altLang="zh-CN"/>
          </a:p>
        </p:txBody>
      </p:sp>
      <p:sp>
        <p:nvSpPr>
          <p:cNvPr id="55300"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5530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38371E6-750C-4F35-A2FD-9AD929A0DCA4}" type="slidenum">
              <a:rPr lang="en-US" altLang="zh-CN" smtClean="0"/>
            </a:fld>
            <a:endParaRPr lang="en-US" altLang="zh-CN"/>
          </a:p>
        </p:txBody>
      </p:sp>
      <p:pic>
        <p:nvPicPr>
          <p:cNvPr id="1013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024" y="1193018"/>
            <a:ext cx="41148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28749"/>
            <a:ext cx="2573941"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714375" y="5926138"/>
            <a:ext cx="2132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多路复用器真值表</a:t>
            </a:r>
            <a:endParaRPr lang="zh-CN" altLang="en-US" dirty="0"/>
          </a:p>
        </p:txBody>
      </p:sp>
      <p:sp>
        <p:nvSpPr>
          <p:cNvPr id="13" name="TextBox 12"/>
          <p:cNvSpPr txBox="1">
            <a:spLocks noChangeArrowheads="1"/>
          </p:cNvSpPr>
          <p:nvPr/>
        </p:nvSpPr>
        <p:spPr bwMode="auto">
          <a:xfrm>
            <a:off x="5104872" y="2450318"/>
            <a:ext cx="332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多路复用器的门级逻辑原理图</a:t>
            </a:r>
            <a:endParaRPr lang="zh-CN" altLang="en-US" dirty="0"/>
          </a:p>
        </p:txBody>
      </p:sp>
      <p:pic>
        <p:nvPicPr>
          <p:cNvPr id="1013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779690"/>
            <a:ext cx="315118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5472428" y="6024870"/>
            <a:ext cx="2592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使用</a:t>
            </a:r>
            <a:r>
              <a:rPr lang="en-US" altLang="zh-CN" dirty="0"/>
              <a:t>MSI</a:t>
            </a:r>
            <a:r>
              <a:rPr lang="zh-CN" altLang="en-US" dirty="0"/>
              <a:t>构件的多路复用器逻辑原理图</a:t>
            </a:r>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2876539" y="3068960"/>
                <a:ext cx="1911485" cy="524118"/>
              </a:xfrm>
              <a:prstGeom prst="rect">
                <a:avLst/>
              </a:prstGeom>
              <a:noFill/>
            </p:spPr>
            <p:txBody>
              <a:bodyPr wrap="none" rtlCol="0">
                <a:spAutoFit/>
              </a:bodyPr>
              <a:lstStyle/>
              <a:p>
                <a:r>
                  <a:rPr lang="en-US" altLang="zh-CN" sz="2800" dirty="0">
                    <a:solidFill>
                      <a:srgbClr val="FF0000"/>
                    </a:solidFill>
                  </a:rPr>
                  <a:t>Z=A</a:t>
                </a:r>
                <a14:m>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𝑆</m:t>
                        </m:r>
                      </m:e>
                    </m:acc>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𝐵𝑆</m:t>
                    </m:r>
                  </m:oMath>
                </a14:m>
                <a:endParaRPr lang="zh-CN" altLang="en-US" sz="2800" dirty="0">
                  <a:solidFill>
                    <a:srgbClr val="FF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2876539" y="3068960"/>
                <a:ext cx="1911485" cy="524118"/>
              </a:xfrm>
              <a:prstGeom prst="rect">
                <a:avLst/>
              </a:prstGeom>
              <a:blipFill rotWithShape="0">
                <a:blip r:embed="rId4"/>
                <a:stretch>
                  <a:fillRect l="-6709" t="-11628" b="-31395"/>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blinds(horizontal)">
                                      <p:cBhvr>
                                        <p:cTn id="7" dur="500"/>
                                        <p:tgtEl>
                                          <p:spTgt spid="10138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1380"/>
                                        </p:tgtEl>
                                        <p:attrNameLst>
                                          <p:attrName>style.visibility</p:attrName>
                                        </p:attrNameLst>
                                      </p:cBhvr>
                                      <p:to>
                                        <p:strVal val="visible"/>
                                      </p:to>
                                    </p:set>
                                    <p:anim calcmode="lin" valueType="num">
                                      <p:cBhvr additive="base">
                                        <p:cTn id="21" dur="500" fill="hold"/>
                                        <p:tgtEl>
                                          <p:spTgt spid="101380"/>
                                        </p:tgtEl>
                                        <p:attrNameLst>
                                          <p:attrName>ppt_x</p:attrName>
                                        </p:attrNameLst>
                                      </p:cBhvr>
                                      <p:tavLst>
                                        <p:tav tm="0">
                                          <p:val>
                                            <p:strVal val="#ppt_x"/>
                                          </p:val>
                                        </p:tav>
                                        <p:tav tm="100000">
                                          <p:val>
                                            <p:strVal val="#ppt_x"/>
                                          </p:val>
                                        </p:tav>
                                      </p:tavLst>
                                    </p:anim>
                                    <p:anim calcmode="lin" valueType="num">
                                      <p:cBhvr additive="base">
                                        <p:cTn id="22" dur="500" fill="hold"/>
                                        <p:tgtEl>
                                          <p:spTgt spid="10138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ox(in)">
                                      <p:cBhvr>
                                        <p:cTn id="31" dur="500"/>
                                        <p:tgtEl>
                                          <p:spTgt spid="15"/>
                                        </p:tgtEl>
                                      </p:cBhvr>
                                    </p:animEffect>
                                  </p:childTnLst>
                                </p:cTn>
                              </p:par>
                              <p:par>
                                <p:cTn id="32" presetID="4" presetClass="entr" presetSubtype="16" fill="hold" nodeType="withEffect">
                                  <p:stCondLst>
                                    <p:cond delay="0"/>
                                  </p:stCondLst>
                                  <p:childTnLst>
                                    <p:set>
                                      <p:cBhvr>
                                        <p:cTn id="33" dur="1" fill="hold">
                                          <p:stCondLst>
                                            <p:cond delay="0"/>
                                          </p:stCondLst>
                                        </p:cTn>
                                        <p:tgtEl>
                                          <p:spTgt spid="101383"/>
                                        </p:tgtEl>
                                        <p:attrNameLst>
                                          <p:attrName>style.visibility</p:attrName>
                                        </p:attrNameLst>
                                      </p:cBhvr>
                                      <p:to>
                                        <p:strVal val="visible"/>
                                      </p:to>
                                    </p:set>
                                    <p:animEffect transition="in" filter="box(in)">
                                      <p:cBhvr>
                                        <p:cTn id="34" dur="500"/>
                                        <p:tgtEl>
                                          <p:spTgt spid="10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dirty="0"/>
              <a:t>数字系统设计举例</a:t>
            </a:r>
            <a:endParaRPr lang="zh-CN" altLang="en-US" dirty="0"/>
          </a:p>
        </p:txBody>
      </p:sp>
      <p:sp>
        <p:nvSpPr>
          <p:cNvPr id="56323" name="日期占位符 2"/>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BAB9754-4B4E-4107-9C80-D6498DFA2C57}" type="datetime2">
              <a:rPr lang="zh-CN" altLang="en-US" smtClean="0"/>
            </a:fld>
            <a:endParaRPr lang="en-US" altLang="zh-CN"/>
          </a:p>
        </p:txBody>
      </p:sp>
      <p:sp>
        <p:nvSpPr>
          <p:cNvPr id="56324"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56325"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254958-1C68-4DF5-A328-06260471C333}" type="slidenum">
              <a:rPr lang="en-US" altLang="zh-CN" smtClean="0"/>
            </a:fld>
            <a:endParaRPr lang="en-US" altLang="zh-CN"/>
          </a:p>
        </p:txBody>
      </p:sp>
      <p:pic>
        <p:nvPicPr>
          <p:cNvPr id="5632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288" y="1357313"/>
            <a:ext cx="4287837"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6"/>
          <p:cNvSpPr txBox="1">
            <a:spLocks noChangeArrowheads="1"/>
          </p:cNvSpPr>
          <p:nvPr/>
        </p:nvSpPr>
        <p:spPr bwMode="auto">
          <a:xfrm>
            <a:off x="611560" y="4316413"/>
            <a:ext cx="2786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多路复用器</a:t>
            </a:r>
            <a:r>
              <a:rPr lang="en-US" altLang="zh-CN" dirty="0"/>
              <a:t>VHDL</a:t>
            </a:r>
            <a:r>
              <a:rPr lang="zh-CN" altLang="en-US" dirty="0"/>
              <a:t>程序</a:t>
            </a:r>
            <a:endParaRPr lang="zh-CN" altLang="en-US" dirty="0"/>
          </a:p>
        </p:txBody>
      </p:sp>
      <p:sp>
        <p:nvSpPr>
          <p:cNvPr id="8" name="TextBox 7"/>
          <p:cNvSpPr txBox="1">
            <a:spLocks noChangeArrowheads="1"/>
          </p:cNvSpPr>
          <p:nvPr/>
        </p:nvSpPr>
        <p:spPr bwMode="auto">
          <a:xfrm>
            <a:off x="4429125" y="1357313"/>
            <a:ext cx="4257675" cy="2678112"/>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module Vrchap1mux(A,B,S,Z);</a:t>
            </a:r>
            <a:endParaRPr lang="en-US" altLang="zh-CN" sz="2400" dirty="0"/>
          </a:p>
          <a:p>
            <a:pPr eaLnBrk="1" hangingPunct="1"/>
            <a:r>
              <a:rPr lang="en-US" altLang="zh-CN" sz="2400" dirty="0"/>
              <a:t>    input A,B,S;</a:t>
            </a:r>
            <a:endParaRPr lang="en-US" altLang="zh-CN" sz="2400" dirty="0"/>
          </a:p>
          <a:p>
            <a:pPr eaLnBrk="1" hangingPunct="1"/>
            <a:r>
              <a:rPr lang="en-US" altLang="zh-CN" sz="2400" dirty="0"/>
              <a:t>    output Z;</a:t>
            </a:r>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    assign Z= (S==0) A :B;</a:t>
            </a:r>
            <a:endParaRPr lang="en-US" altLang="zh-CN" sz="2400" dirty="0"/>
          </a:p>
          <a:p>
            <a:pPr eaLnBrk="1" hangingPunct="1"/>
            <a:r>
              <a:rPr lang="en-US" altLang="zh-CN" sz="2400" dirty="0" err="1"/>
              <a:t>endmodule</a:t>
            </a:r>
            <a:endParaRPr lang="zh-CN" altLang="en-US" sz="2400" dirty="0"/>
          </a:p>
        </p:txBody>
      </p:sp>
      <p:sp>
        <p:nvSpPr>
          <p:cNvPr id="9" name="TextBox 8"/>
          <p:cNvSpPr txBox="1">
            <a:spLocks noChangeArrowheads="1"/>
          </p:cNvSpPr>
          <p:nvPr/>
        </p:nvSpPr>
        <p:spPr bwMode="auto">
          <a:xfrm>
            <a:off x="4625975" y="4283075"/>
            <a:ext cx="4060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多路复用器</a:t>
            </a:r>
            <a:r>
              <a:rPr lang="en-US" altLang="zh-CN" dirty="0"/>
              <a:t>Verilog HDL</a:t>
            </a:r>
            <a:r>
              <a:rPr lang="zh-CN" altLang="en-US" dirty="0"/>
              <a:t>程序</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6"/>
          <p:cNvSpPr>
            <a:spLocks noGrp="1"/>
          </p:cNvSpPr>
          <p:nvPr>
            <p:ph type="title"/>
          </p:nvPr>
        </p:nvSpPr>
        <p:spPr/>
        <p:txBody>
          <a:bodyPr/>
          <a:lstStyle/>
          <a:p>
            <a:r>
              <a:rPr lang="zh-CN" altLang="en-US" dirty="0"/>
              <a:t>数字系统设计</a:t>
            </a:r>
            <a:endParaRPr lang="zh-CN" altLang="en-US" dirty="0"/>
          </a:p>
        </p:txBody>
      </p:sp>
      <p:sp>
        <p:nvSpPr>
          <p:cNvPr id="57347"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253817-2D06-49D8-A96D-550424371E85}" type="datetime2">
              <a:rPr lang="zh-CN" altLang="en-US" smtClean="0"/>
            </a:fld>
            <a:endParaRPr lang="en-US" altLang="zh-CN"/>
          </a:p>
        </p:txBody>
      </p:sp>
      <p:sp>
        <p:nvSpPr>
          <p:cNvPr id="57348"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5734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5FEE60-B979-4544-ACF3-10BEEBE1A2CC}" type="slidenum">
              <a:rPr lang="en-US" altLang="zh-CN" smtClean="0"/>
            </a:fld>
            <a:endParaRPr lang="en-US" altLang="zh-CN"/>
          </a:p>
        </p:txBody>
      </p:sp>
      <p:pic>
        <p:nvPicPr>
          <p:cNvPr id="573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12" y="1205768"/>
            <a:ext cx="8640960" cy="513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75" name="Text Box 23"/>
          <p:cNvSpPr txBox="1">
            <a:spLocks noChangeArrowheads="1"/>
          </p:cNvSpPr>
          <p:nvPr/>
        </p:nvSpPr>
        <p:spPr bwMode="auto">
          <a:xfrm>
            <a:off x="1054100" y="294763"/>
            <a:ext cx="763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dirty="0">
                <a:solidFill>
                  <a:srgbClr val="040468"/>
                </a:solidFill>
                <a:latin typeface="Times New Roman" panose="02020603050405020304" pitchFamily="18" charset="0"/>
                <a:ea typeface="楷体_GB2312" pitchFamily="49" charset="-122"/>
              </a:rPr>
              <a:t>辅助设计软件</a:t>
            </a:r>
            <a:r>
              <a:rPr kumimoji="1" lang="en-US" altLang="zh-CN" sz="3200" dirty="0">
                <a:solidFill>
                  <a:srgbClr val="040468"/>
                </a:solidFill>
                <a:latin typeface="Times New Roman" panose="02020603050405020304" pitchFamily="18" charset="0"/>
                <a:ea typeface="楷体_GB2312" pitchFamily="49" charset="-122"/>
              </a:rPr>
              <a:t>-</a:t>
            </a:r>
            <a:r>
              <a:rPr kumimoji="1" lang="en-US" altLang="zh-CN" sz="3200" dirty="0" err="1">
                <a:solidFill>
                  <a:srgbClr val="040468"/>
                </a:solidFill>
                <a:latin typeface="Times New Roman" panose="02020603050405020304" pitchFamily="18" charset="0"/>
                <a:ea typeface="楷体_GB2312" pitchFamily="49" charset="-122"/>
              </a:rPr>
              <a:t>Logisim</a:t>
            </a:r>
            <a:endParaRPr kumimoji="1" lang="zh-CN" altLang="en-US" sz="3200" dirty="0">
              <a:solidFill>
                <a:srgbClr val="040468"/>
              </a:solidFill>
              <a:latin typeface="Times New Roman" panose="02020603050405020304" pitchFamily="18" charset="0"/>
              <a:ea typeface="楷体_GB2312" pitchFamily="49" charset="-122"/>
            </a:endParaRPr>
          </a:p>
        </p:txBody>
      </p:sp>
      <p:sp>
        <p:nvSpPr>
          <p:cNvPr id="52235" name="日期占位符 14"/>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7E6A0A-D9F3-4345-B799-974770D55D5B}" type="datetime2">
              <a:rPr lang="zh-CN" altLang="en-US" smtClean="0"/>
            </a:fld>
            <a:endParaRPr lang="en-US" altLang="zh-CN"/>
          </a:p>
        </p:txBody>
      </p:sp>
      <p:sp>
        <p:nvSpPr>
          <p:cNvPr id="52237" name="页脚占位符 1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52236" name="灯片编号占位符 1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F0D1B8E-446A-4065-8C58-940B7F839769}" type="slidenum">
              <a:rPr lang="en-US" altLang="zh-CN" smtClean="0"/>
            </a:fld>
            <a:endParaRPr lang="en-US" altLang="zh-CN"/>
          </a:p>
        </p:txBody>
      </p:sp>
      <p:sp>
        <p:nvSpPr>
          <p:cNvPr id="2" name="Rectangle 1"/>
          <p:cNvSpPr>
            <a:spLocks noChangeArrowheads="1"/>
          </p:cNvSpPr>
          <p:nvPr/>
        </p:nvSpPr>
        <p:spPr bwMode="auto">
          <a:xfrm>
            <a:off x="7380312" y="471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Arial" panose="020B0604020202020204" pitchFamily="34" charset="0"/>
              </a:rPr>
              <a:t>式  </a:t>
            </a:r>
            <a:r>
              <a:rPr kumimoji="0" lang="zh-CN" altLang="zh-CN" sz="57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7170" name="Picture 2" descr="C:\Users\wuhaijun\AppData\Roaming\Tencent\Users\723825299\QQ\WinTemp\RichOle\)376BXW6~@G4({~C]~KW}NV.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96337" y="-21535"/>
            <a:ext cx="1547664" cy="1204039"/>
          </a:xfrm>
          <a:prstGeom prst="rect">
            <a:avLst/>
          </a:prstGeom>
          <a:noFill/>
          <a:extLst>
            <a:ext uri="{909E8E84-426E-40DD-AFC4-6F175D3DCCD1}">
              <a14:hiddenFill xmlns:a14="http://schemas.microsoft.com/office/drawing/2010/main">
                <a:solidFill>
                  <a:srgbClr val="FFFFFF"/>
                </a:solidFill>
              </a14:hiddenFill>
            </a:ext>
          </a:extLst>
        </p:spPr>
      </p:pic>
      <p:pic>
        <p:nvPicPr>
          <p:cNvPr id="9" name="内容占位符 6" descr="http://www.cburch.com/logisim/docs/2.7/en/img-guide/tutorial-shot-ands.png"/>
          <p:cNvPicPr/>
          <p:nvPr/>
        </p:nvPicPr>
        <p:blipFill>
          <a:blip r:embed="rId2">
            <a:extLst>
              <a:ext uri="{28A0092B-C50C-407E-A947-70E740481C1C}">
                <a14:useLocalDpi xmlns:a14="http://schemas.microsoft.com/office/drawing/2010/main" val="0"/>
              </a:ext>
            </a:extLst>
          </a:blip>
          <a:srcRect/>
          <a:stretch>
            <a:fillRect/>
          </a:stretch>
        </p:blipFill>
        <p:spPr bwMode="auto">
          <a:xfrm>
            <a:off x="131168" y="1196752"/>
            <a:ext cx="4944888" cy="3096344"/>
          </a:xfrm>
          <a:prstGeom prst="rect">
            <a:avLst/>
          </a:prstGeom>
          <a:noFill/>
          <a:ln>
            <a:noFill/>
          </a:ln>
        </p:spPr>
      </p:pic>
      <p:pic>
        <p:nvPicPr>
          <p:cNvPr id="10" name="图片 9" descr="http://www.cburch.com/logisim/docs/2.7/en/img-guide/tutorial-shot-gates.png"/>
          <p:cNvPicPr/>
          <p:nvPr/>
        </p:nvPicPr>
        <p:blipFill>
          <a:blip r:embed="rId3">
            <a:extLst>
              <a:ext uri="{28A0092B-C50C-407E-A947-70E740481C1C}">
                <a14:useLocalDpi xmlns:a14="http://schemas.microsoft.com/office/drawing/2010/main" val="0"/>
              </a:ext>
            </a:extLst>
          </a:blip>
          <a:srcRect/>
          <a:stretch>
            <a:fillRect/>
          </a:stretch>
        </p:blipFill>
        <p:spPr bwMode="auto">
          <a:xfrm>
            <a:off x="1891782" y="1934168"/>
            <a:ext cx="4744085" cy="2877185"/>
          </a:xfrm>
          <a:prstGeom prst="rect">
            <a:avLst/>
          </a:prstGeom>
          <a:noFill/>
          <a:ln>
            <a:noFill/>
          </a:ln>
        </p:spPr>
      </p:pic>
      <p:pic>
        <p:nvPicPr>
          <p:cNvPr id="11" name="图片 10" descr="http://www.cburch.com/logisim/docs/2.7/en/img-guide/tutorial-shot-comps.png"/>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815338"/>
            <a:ext cx="4744085" cy="2877185"/>
          </a:xfrm>
          <a:prstGeom prst="rect">
            <a:avLst/>
          </a:prstGeom>
          <a:noFill/>
          <a:ln>
            <a:noFill/>
          </a:ln>
        </p:spPr>
      </p:pic>
      <p:pic>
        <p:nvPicPr>
          <p:cNvPr id="12" name="内容占位符 6" descr="http://www.cburch.com/logisim/docs/2.7/en/img-guide/tutorial-shot-wires.png"/>
          <p:cNvPicPr/>
          <p:nvPr/>
        </p:nvPicPr>
        <p:blipFill>
          <a:blip r:embed="rId5">
            <a:extLst>
              <a:ext uri="{28A0092B-C50C-407E-A947-70E740481C1C}">
                <a14:useLocalDpi xmlns:a14="http://schemas.microsoft.com/office/drawing/2010/main" val="0"/>
              </a:ext>
            </a:extLst>
          </a:blip>
          <a:srcRect/>
          <a:stretch>
            <a:fillRect/>
          </a:stretch>
        </p:blipFill>
        <p:spPr bwMode="auto">
          <a:xfrm>
            <a:off x="4105553" y="3545670"/>
            <a:ext cx="5027665" cy="3183368"/>
          </a:xfrm>
          <a:prstGeom prst="rect">
            <a:avLst/>
          </a:prstGeom>
          <a:noFill/>
          <a:ln>
            <a:noFill/>
          </a:ln>
        </p:spPr>
      </p:pic>
    </p:spTree>
  </p:cSld>
  <p:clrMapOvr>
    <a:masterClrMapping/>
  </p:clrMapOvr>
  <p:transition>
    <p:pull dir="d"/>
    <p:sndAc>
      <p:stSnd>
        <p:snd r:embed="rId6" name="PROJCTOR.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5A8A3E3-C99B-486A-B505-A6E68E18953C}" type="datetime2">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zh-CN" altLang="en-US"/>
              <a:t>课程引论</a:t>
            </a:r>
            <a:endParaRPr lang="en-US" altLang="zh-CN"/>
          </a:p>
        </p:txBody>
      </p:sp>
      <p:sp>
        <p:nvSpPr>
          <p:cNvPr id="4" name="灯片编号占位符 3"/>
          <p:cNvSpPr>
            <a:spLocks noGrp="1"/>
          </p:cNvSpPr>
          <p:nvPr>
            <p:ph type="sldNum" sz="quarter" idx="12"/>
          </p:nvPr>
        </p:nvSpPr>
        <p:spPr/>
        <p:txBody>
          <a:bodyPr/>
          <a:lstStyle/>
          <a:p>
            <a:pPr>
              <a:defRPr/>
            </a:pPr>
            <a:fld id="{FB0AE04F-CD08-4704-89E3-96C2657E3FF9}" type="slidenum">
              <a:rPr lang="en-US" altLang="zh-CN" smtClean="0"/>
            </a:fld>
            <a:endParaRPr lang="en-US" altLang="zh-CN"/>
          </a:p>
        </p:txBody>
      </p:sp>
      <p:pic>
        <p:nvPicPr>
          <p:cNvPr id="5" name="内容占位符 6" descr="http://www.cburch.com/logisim/docs/2.7/en/img-guide/tutorial-shot-all.png"/>
          <p:cNvPicPr/>
          <p:nvPr/>
        </p:nvPicPr>
        <p:blipFill>
          <a:blip r:embed="rId1">
            <a:extLst>
              <a:ext uri="{28A0092B-C50C-407E-A947-70E740481C1C}">
                <a14:useLocalDpi xmlns:a14="http://schemas.microsoft.com/office/drawing/2010/main" val="0"/>
              </a:ext>
            </a:extLst>
          </a:blip>
          <a:srcRect/>
          <a:stretch>
            <a:fillRect/>
          </a:stretch>
        </p:blipFill>
        <p:spPr bwMode="auto">
          <a:xfrm>
            <a:off x="107504" y="1268760"/>
            <a:ext cx="6323809" cy="3834920"/>
          </a:xfrm>
          <a:prstGeom prst="rect">
            <a:avLst/>
          </a:prstGeom>
          <a:noFill/>
          <a:ln>
            <a:noFill/>
          </a:ln>
        </p:spPr>
      </p:pic>
      <p:pic>
        <p:nvPicPr>
          <p:cNvPr id="6" name="内容占位符 6" descr="http://www.cburch.com/logisim/docs/2.7/en/img-guide/tutorial-shot-all.png"/>
          <p:cNvPicPr/>
          <p:nvPr/>
        </p:nvPicPr>
        <p:blipFill>
          <a:blip r:embed="rId1">
            <a:extLst>
              <a:ext uri="{28A0092B-C50C-407E-A947-70E740481C1C}">
                <a14:useLocalDpi xmlns:a14="http://schemas.microsoft.com/office/drawing/2010/main" val="0"/>
              </a:ext>
            </a:extLst>
          </a:blip>
          <a:srcRect/>
          <a:stretch>
            <a:fillRect/>
          </a:stretch>
        </p:blipFill>
        <p:spPr bwMode="auto">
          <a:xfrm>
            <a:off x="1547664" y="2204864"/>
            <a:ext cx="6323809" cy="3834920"/>
          </a:xfrm>
          <a:prstGeom prst="rect">
            <a:avLst/>
          </a:prstGeom>
          <a:noFill/>
          <a:ln>
            <a:noFill/>
          </a:ln>
        </p:spPr>
      </p:pic>
      <p:pic>
        <p:nvPicPr>
          <p:cNvPr id="7" name="图片 6" descr="http://www.cburch.com/logisim/docs/2.7/en/img-guide/tutorial-shot-test.png"/>
          <p:cNvPicPr/>
          <p:nvPr/>
        </p:nvPicPr>
        <p:blipFill>
          <a:blip r:embed="rId2">
            <a:extLst>
              <a:ext uri="{28A0092B-C50C-407E-A947-70E740481C1C}">
                <a14:useLocalDpi xmlns:a14="http://schemas.microsoft.com/office/drawing/2010/main" val="0"/>
              </a:ext>
            </a:extLst>
          </a:blip>
          <a:srcRect/>
          <a:stretch>
            <a:fillRect/>
          </a:stretch>
        </p:blipFill>
        <p:spPr bwMode="auto">
          <a:xfrm>
            <a:off x="3318460" y="3485049"/>
            <a:ext cx="5840288" cy="3395911"/>
          </a:xfrm>
          <a:prstGeom prst="rect">
            <a:avLst/>
          </a:prstGeom>
          <a:noFill/>
          <a:ln>
            <a:noFill/>
          </a:ln>
        </p:spPr>
      </p:pic>
      <p:sp>
        <p:nvSpPr>
          <p:cNvPr id="8" name="Text Box 23"/>
          <p:cNvSpPr txBox="1">
            <a:spLocks noChangeArrowheads="1"/>
          </p:cNvSpPr>
          <p:nvPr/>
        </p:nvSpPr>
        <p:spPr bwMode="auto">
          <a:xfrm>
            <a:off x="1054100" y="294763"/>
            <a:ext cx="763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dirty="0">
                <a:solidFill>
                  <a:srgbClr val="040468"/>
                </a:solidFill>
                <a:latin typeface="Times New Roman" panose="02020603050405020304" pitchFamily="18" charset="0"/>
                <a:ea typeface="楷体_GB2312" pitchFamily="49" charset="-122"/>
              </a:rPr>
              <a:t>辅助设计软件</a:t>
            </a:r>
            <a:r>
              <a:rPr kumimoji="1" lang="en-US" altLang="zh-CN" sz="3200" dirty="0">
                <a:solidFill>
                  <a:srgbClr val="040468"/>
                </a:solidFill>
                <a:latin typeface="Times New Roman" panose="02020603050405020304" pitchFamily="18" charset="0"/>
                <a:ea typeface="楷体_GB2312" pitchFamily="49" charset="-122"/>
              </a:rPr>
              <a:t>-</a:t>
            </a:r>
            <a:r>
              <a:rPr kumimoji="1" lang="en-US" altLang="zh-CN" sz="3200" dirty="0" err="1">
                <a:solidFill>
                  <a:srgbClr val="040468"/>
                </a:solidFill>
                <a:latin typeface="Times New Roman" panose="02020603050405020304" pitchFamily="18" charset="0"/>
                <a:ea typeface="楷体_GB2312" pitchFamily="49" charset="-122"/>
              </a:rPr>
              <a:t>Logisim</a:t>
            </a:r>
            <a:endParaRPr kumimoji="1" lang="zh-CN" altLang="en-US" sz="3200" dirty="0">
              <a:solidFill>
                <a:srgbClr val="040468"/>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面包板实验箱</a:t>
            </a:r>
            <a:endParaRPr lang="zh-CN" altLang="en-US" dirty="0"/>
          </a:p>
        </p:txBody>
      </p:sp>
      <p:sp>
        <p:nvSpPr>
          <p:cNvPr id="4" name="日期占位符 3"/>
          <p:cNvSpPr>
            <a:spLocks noGrp="1"/>
          </p:cNvSpPr>
          <p:nvPr>
            <p:ph type="dt" sz="half" idx="10"/>
          </p:nvPr>
        </p:nvSpPr>
        <p:spPr/>
        <p:txBody>
          <a:bodyPr/>
          <a:lstStyle/>
          <a:p>
            <a:pPr>
              <a:defRPr/>
            </a:pPr>
            <a:fld id="{4632531E-1177-4DEE-88DC-715E66BB5959}"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pic>
        <p:nvPicPr>
          <p:cNvPr id="7" name="内容占位符 6" descr="E:\dc\htcg11\IMAG0038.jp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4782" y="1124744"/>
            <a:ext cx="9139217" cy="5184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参考资源</a:t>
            </a:r>
            <a:endParaRPr lang="zh-CN" altLang="en-US" dirty="0"/>
          </a:p>
        </p:txBody>
      </p:sp>
      <p:sp>
        <p:nvSpPr>
          <p:cNvPr id="3" name="内容占位符 2"/>
          <p:cNvSpPr>
            <a:spLocks noGrp="1"/>
          </p:cNvSpPr>
          <p:nvPr>
            <p:ph idx="1"/>
          </p:nvPr>
        </p:nvSpPr>
        <p:spPr/>
        <p:txBody>
          <a:bodyPr/>
          <a:lstStyle/>
          <a:p>
            <a:r>
              <a:rPr lang="zh-CN" altLang="en-US" dirty="0">
                <a:hlinkClick r:id="rId1"/>
              </a:rPr>
              <a:t>集成电路</a:t>
            </a:r>
            <a:r>
              <a:rPr lang="en-US" altLang="zh-CN" dirty="0">
                <a:hlinkClick r:id="rId1"/>
              </a:rPr>
              <a:t>_</a:t>
            </a:r>
            <a:r>
              <a:rPr lang="zh-CN" altLang="en-US" dirty="0">
                <a:hlinkClick r:id="rId1"/>
              </a:rPr>
              <a:t>百度百科</a:t>
            </a:r>
            <a:r>
              <a:rPr lang="zh-CN" altLang="en-US" dirty="0"/>
              <a:t>：</a:t>
            </a:r>
            <a:r>
              <a:rPr lang="en-US" altLang="zh-CN" dirty="0"/>
              <a:t>baike.baidu.com/view/1355.htm</a:t>
            </a:r>
            <a:endParaRPr lang="en-US" altLang="zh-CN" dirty="0"/>
          </a:p>
          <a:p>
            <a:r>
              <a:rPr lang="zh-CN" altLang="en-US" dirty="0">
                <a:hlinkClick r:id="rId2"/>
              </a:rPr>
              <a:t>集成电路</a:t>
            </a:r>
            <a:r>
              <a:rPr lang="en-US" altLang="zh-CN" dirty="0">
                <a:hlinkClick r:id="rId2"/>
              </a:rPr>
              <a:t>- </a:t>
            </a:r>
            <a:r>
              <a:rPr lang="zh-CN" altLang="en-US" dirty="0">
                <a:hlinkClick r:id="rId2"/>
              </a:rPr>
              <a:t>维基百科，自由的百科全书</a:t>
            </a:r>
            <a:r>
              <a:rPr lang="zh-CN" altLang="en-US" dirty="0"/>
              <a:t>：</a:t>
            </a:r>
            <a:r>
              <a:rPr lang="en-US" altLang="zh-CN" dirty="0"/>
              <a:t>https://zh.wikipedia.org/zh/</a:t>
            </a:r>
            <a:r>
              <a:rPr lang="zh-CN" altLang="en-US" b="1" dirty="0"/>
              <a:t>集成电路</a:t>
            </a:r>
            <a:endParaRPr lang="zh-CN" altLang="en-US" dirty="0"/>
          </a:p>
          <a:p>
            <a:r>
              <a:rPr lang="zh-CN" altLang="en-US" dirty="0"/>
              <a:t>逻辑学：</a:t>
            </a:r>
            <a:r>
              <a:rPr lang="en-US" altLang="zh-CN" dirty="0">
                <a:hlinkClick r:id="rId3"/>
              </a:rPr>
              <a:t>https://zh.wikipedia.org/wiki/</a:t>
            </a:r>
            <a:r>
              <a:rPr lang="zh-CN" altLang="en-US" dirty="0">
                <a:hlinkClick r:id="rId3"/>
              </a:rPr>
              <a:t>逻辑</a:t>
            </a:r>
            <a:br>
              <a:rPr lang="zh-CN" altLang="en-US" dirty="0"/>
            </a:br>
            <a:endParaRPr lang="zh-CN" altLang="en-US" dirty="0"/>
          </a:p>
        </p:txBody>
      </p:sp>
      <p:sp>
        <p:nvSpPr>
          <p:cNvPr id="4" name="日期占位符 3"/>
          <p:cNvSpPr>
            <a:spLocks noGrp="1"/>
          </p:cNvSpPr>
          <p:nvPr>
            <p:ph type="dt" sz="half" idx="10"/>
          </p:nvPr>
        </p:nvSpPr>
        <p:spPr/>
        <p:txBody>
          <a:bodyPr/>
          <a:lstStyle/>
          <a:p>
            <a:pPr>
              <a:defRPr/>
            </a:pPr>
            <a:fld id="{5FE24FA9-E4D9-4EB8-AB35-DBBE0D61D04C}"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23528" y="1318526"/>
            <a:ext cx="8686800" cy="4728931"/>
          </a:xfrm>
        </p:spPr>
      </p:pic>
      <p:sp>
        <p:nvSpPr>
          <p:cNvPr id="4" name="日期占位符 3"/>
          <p:cNvSpPr>
            <a:spLocks noGrp="1"/>
          </p:cNvSpPr>
          <p:nvPr>
            <p:ph type="dt" sz="half" idx="10"/>
          </p:nvPr>
        </p:nvSpPr>
        <p:spPr/>
        <p:txBody>
          <a:bodyPr/>
          <a:lstStyle/>
          <a:p>
            <a:pPr>
              <a:defRPr/>
            </a:pPr>
            <a:fld id="{D8FA6469-8AF0-4EFE-95B9-323A24D08CBD}"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日期占位符 3"/>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6DF5B6-1994-4219-8094-E2797A23A3B1}" type="datetime2">
              <a:rPr lang="zh-CN" altLang="en-US" smtClean="0"/>
            </a:fld>
            <a:endParaRPr lang="en-US" altLang="zh-CN"/>
          </a:p>
        </p:txBody>
      </p:sp>
      <p:sp>
        <p:nvSpPr>
          <p:cNvPr id="58373"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课程引论</a:t>
            </a:r>
            <a:endParaRPr lang="en-US" altLang="zh-CN"/>
          </a:p>
        </p:txBody>
      </p:sp>
      <p:sp>
        <p:nvSpPr>
          <p:cNvPr id="583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5322E9-3BDD-4D29-857E-291AF9AC864D}" type="slidenum">
              <a:rPr lang="en-US" altLang="zh-CN" smtClean="0"/>
            </a:fld>
            <a:endParaRPr lang="en-US" altLang="zh-CN"/>
          </a:p>
        </p:txBody>
      </p:sp>
      <p:pic>
        <p:nvPicPr>
          <p:cNvPr id="2" name="图片 1" descr="数字电路2020cs春季班群二维码"/>
          <p:cNvPicPr>
            <a:picLocks noChangeAspect="1"/>
          </p:cNvPicPr>
          <p:nvPr/>
        </p:nvPicPr>
        <p:blipFill>
          <a:blip r:embed="rId1"/>
          <a:stretch>
            <a:fillRect/>
          </a:stretch>
        </p:blipFill>
        <p:spPr>
          <a:xfrm>
            <a:off x="2335530" y="1192530"/>
            <a:ext cx="4217670" cy="5412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社会需要</a:t>
            </a:r>
            <a:endParaRPr lang="zh-CN" altLang="en-US" dirty="0"/>
          </a:p>
        </p:txBody>
      </p:sp>
      <p:sp>
        <p:nvSpPr>
          <p:cNvPr id="4" name="日期占位符 3"/>
          <p:cNvSpPr>
            <a:spLocks noGrp="1"/>
          </p:cNvSpPr>
          <p:nvPr>
            <p:ph type="dt" sz="half" idx="10"/>
          </p:nvPr>
        </p:nvSpPr>
        <p:spPr/>
        <p:txBody>
          <a:bodyPr/>
          <a:lstStyle/>
          <a:p>
            <a:pPr>
              <a:defRPr/>
            </a:pPr>
            <a:fld id="{0B512FC2-8965-4825-89A8-CA192DEECF40}" type="datetime2">
              <a:rPr lang="zh-CN" altLang="en-US" smtClean="0"/>
            </a:fld>
            <a:endParaRPr lang="en-US" altLang="zh-CN" dirty="0"/>
          </a:p>
        </p:txBody>
      </p:sp>
      <p:sp>
        <p:nvSpPr>
          <p:cNvPr id="5" name="页脚占位符 4"/>
          <p:cNvSpPr>
            <a:spLocks noGrp="1"/>
          </p:cNvSpPr>
          <p:nvPr>
            <p:ph type="ftr" sz="quarter" idx="11"/>
          </p:nvPr>
        </p:nvSpPr>
        <p:spPr/>
        <p:txBody>
          <a:bodyPr/>
          <a:lstStyle/>
          <a:p>
            <a:pPr>
              <a:defRPr/>
            </a:pPr>
            <a:r>
              <a:rPr lang="zh-CN" altLang="en-US"/>
              <a:t>课程引论</a:t>
            </a:r>
            <a:endParaRPr lang="en-US" altLang="zh-CN" dirty="0"/>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dirty="0"/>
          </a:p>
        </p:txBody>
      </p:sp>
      <p:pic>
        <p:nvPicPr>
          <p:cNvPr id="5122" name="Picture 2" descr="百度标志"/>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07504" y="1628800"/>
            <a:ext cx="288032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mg0w.pconline.com.cn/pconline/1112/15/2620922_sfsa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3059832" y="1628800"/>
            <a:ext cx="2846814"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img.cnmo-img.com.cn/813_500x375/8126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323528" y="3073344"/>
            <a:ext cx="2267272" cy="220300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img.kanzhun.com/images/logo/20140707/ea1558006b083ebfe594d9681576e32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409" y="2989607"/>
            <a:ext cx="2310984" cy="231098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pic40.nipic.com/20140403/18336139_174553612155_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a:fillRect/>
          </a:stretch>
        </p:blipFill>
        <p:spPr bwMode="auto">
          <a:xfrm>
            <a:off x="6372050" y="3310748"/>
            <a:ext cx="2448273" cy="172819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a:off x="6536025" y="5068271"/>
            <a:ext cx="2111752" cy="1474921"/>
          </a:xfrm>
          <a:prstGeom prst="rect">
            <a:avLst/>
          </a:prstGeom>
        </p:spPr>
      </p:pic>
      <p:pic>
        <p:nvPicPr>
          <p:cNvPr id="3" name="图片 2"/>
          <p:cNvPicPr>
            <a:picLocks noChangeAspect="1"/>
          </p:cNvPicPr>
          <p:nvPr/>
        </p:nvPicPr>
        <p:blipFill>
          <a:blip r:embed="rId7"/>
          <a:stretch>
            <a:fillRect/>
          </a:stretch>
        </p:blipFill>
        <p:spPr>
          <a:xfrm>
            <a:off x="6386512" y="1117511"/>
            <a:ext cx="2466975" cy="1847850"/>
          </a:xfrm>
          <a:prstGeom prst="rect">
            <a:avLst/>
          </a:prstGeom>
        </p:spPr>
      </p:pic>
      <p:pic>
        <p:nvPicPr>
          <p:cNvPr id="6146" name="Picture 2" descr="联想启用新Logo：更人性更具吸引力"/>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1" y="5276345"/>
            <a:ext cx="2739215" cy="91164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携程 logo”的图片搜索结果"/>
          <p:cNvSpPr>
            <a:spLocks noChangeAspect="1" noChangeArrowheads="1"/>
          </p:cNvSpPr>
          <p:nvPr/>
        </p:nvSpPr>
        <p:spPr bwMode="auto">
          <a:xfrm>
            <a:off x="3851920" y="5388770"/>
            <a:ext cx="936104" cy="9361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9"/>
          <a:stretch>
            <a:fillRect/>
          </a:stretch>
        </p:blipFill>
        <p:spPr>
          <a:xfrm>
            <a:off x="3529291" y="4775394"/>
            <a:ext cx="2352641" cy="1771241"/>
          </a:xfrm>
          <a:prstGeom prst="rect">
            <a:avLst/>
          </a:prstGeom>
        </p:spPr>
      </p:pic>
      <p:sp>
        <p:nvSpPr>
          <p:cNvPr id="10" name="矩形 9"/>
          <p:cNvSpPr/>
          <p:nvPr/>
        </p:nvSpPr>
        <p:spPr>
          <a:xfrm>
            <a:off x="3013849" y="2913550"/>
            <a:ext cx="3005951" cy="769441"/>
          </a:xfrm>
          <a:prstGeom prst="rect">
            <a:avLst/>
          </a:prstGeom>
          <a:solidFill>
            <a:schemeClr val="accent1">
              <a:lumMod val="20000"/>
              <a:lumOff val="80000"/>
            </a:schemeClr>
          </a:solidFill>
        </p:spPr>
        <p:txBody>
          <a:bodyPr wrap="none">
            <a:spAutoFit/>
          </a:bodyPr>
          <a:lstStyle/>
          <a:p>
            <a:r>
              <a:rPr lang="zh-CN" altLang="en-US" sz="4400" dirty="0">
                <a:solidFill>
                  <a:srgbClr val="FF0000"/>
                </a:solidFill>
                <a:latin typeface="Arial" panose="020B0604020202020204" pitchFamily="34" charset="0"/>
              </a:rPr>
              <a:t>瓦森纳协定</a:t>
            </a:r>
            <a:endParaRPr lang="zh-CN" altLang="en-US" sz="4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233863" y="1700808"/>
            <a:ext cx="3024336" cy="20162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应用程序</a:t>
            </a:r>
            <a:endParaRPr lang="en-US" altLang="zh-CN" sz="2400" dirty="0"/>
          </a:p>
          <a:p>
            <a:pPr algn="ctr"/>
            <a:endParaRPr lang="en-US" altLang="zh-CN" sz="2400" dirty="0"/>
          </a:p>
          <a:p>
            <a:pPr algn="ctr"/>
            <a:endParaRPr lang="en-US" altLang="zh-CN" sz="2400" dirty="0"/>
          </a:p>
          <a:p>
            <a:pPr algn="ctr"/>
            <a:endParaRPr lang="en-US" altLang="zh-CN" sz="2400" dirty="0"/>
          </a:p>
          <a:p>
            <a:pPr algn="ctr"/>
            <a:endParaRPr lang="zh-CN" altLang="en-US" sz="2400" dirty="0"/>
          </a:p>
        </p:txBody>
      </p:sp>
      <p:sp>
        <p:nvSpPr>
          <p:cNvPr id="2" name="标题 1"/>
          <p:cNvSpPr>
            <a:spLocks noGrp="1"/>
          </p:cNvSpPr>
          <p:nvPr>
            <p:ph type="title"/>
          </p:nvPr>
        </p:nvSpPr>
        <p:spPr/>
        <p:txBody>
          <a:bodyPr/>
          <a:lstStyle/>
          <a:p>
            <a:r>
              <a:rPr lang="zh-CN" altLang="en-US" sz="4000" dirty="0"/>
              <a:t>计算机系统的知识体系</a:t>
            </a:r>
            <a:endParaRPr lang="zh-CN" altLang="en-US" dirty="0"/>
          </a:p>
        </p:txBody>
      </p:sp>
      <p:sp>
        <p:nvSpPr>
          <p:cNvPr id="4" name="日期占位符 3"/>
          <p:cNvSpPr>
            <a:spLocks noGrp="1"/>
          </p:cNvSpPr>
          <p:nvPr>
            <p:ph type="dt" sz="half" idx="10"/>
          </p:nvPr>
        </p:nvSpPr>
        <p:spPr/>
        <p:txBody>
          <a:bodyPr/>
          <a:lstStyle/>
          <a:p>
            <a:pPr>
              <a:defRPr/>
            </a:pPr>
            <a:fld id="{380F2B2A-A054-4B08-B0B5-FE1E10194BB6}"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
        <p:nvSpPr>
          <p:cNvPr id="7" name="矩形 6"/>
          <p:cNvSpPr/>
          <p:nvPr/>
        </p:nvSpPr>
        <p:spPr>
          <a:xfrm>
            <a:off x="2123728" y="3717032"/>
            <a:ext cx="4464496" cy="2588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b="1" dirty="0">
                <a:solidFill>
                  <a:srgbClr val="002060"/>
                </a:solidFill>
              </a:rPr>
              <a:t>ISA</a:t>
            </a:r>
            <a:endParaRPr lang="zh-CN" altLang="en-US" sz="2400" b="1" dirty="0">
              <a:solidFill>
                <a:srgbClr val="002060"/>
              </a:solidFill>
            </a:endParaRPr>
          </a:p>
        </p:txBody>
      </p:sp>
      <p:sp>
        <p:nvSpPr>
          <p:cNvPr id="8" name="矩形 7"/>
          <p:cNvSpPr/>
          <p:nvPr/>
        </p:nvSpPr>
        <p:spPr>
          <a:xfrm>
            <a:off x="2483768" y="4029813"/>
            <a:ext cx="1008112"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400" dirty="0"/>
              <a:t>CPU</a:t>
            </a:r>
            <a:endParaRPr lang="zh-CN" altLang="en-US" sz="2400" dirty="0"/>
          </a:p>
        </p:txBody>
      </p:sp>
      <p:sp>
        <p:nvSpPr>
          <p:cNvPr id="9" name="矩形 8"/>
          <p:cNvSpPr/>
          <p:nvPr/>
        </p:nvSpPr>
        <p:spPr>
          <a:xfrm>
            <a:off x="3851920" y="4028174"/>
            <a:ext cx="1008112"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400" dirty="0"/>
              <a:t>MM</a:t>
            </a:r>
            <a:endParaRPr lang="zh-CN" altLang="en-US" sz="2400" dirty="0"/>
          </a:p>
        </p:txBody>
      </p:sp>
      <p:sp>
        <p:nvSpPr>
          <p:cNvPr id="10" name="矩形 9"/>
          <p:cNvSpPr/>
          <p:nvPr/>
        </p:nvSpPr>
        <p:spPr>
          <a:xfrm>
            <a:off x="5148064" y="4033482"/>
            <a:ext cx="1008112"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400" dirty="0"/>
              <a:t>I/O</a:t>
            </a:r>
            <a:endParaRPr lang="zh-CN" altLang="en-US" sz="2400" dirty="0"/>
          </a:p>
        </p:txBody>
      </p:sp>
      <p:sp>
        <p:nvSpPr>
          <p:cNvPr id="11" name="矩形 10"/>
          <p:cNvSpPr/>
          <p:nvPr/>
        </p:nvSpPr>
        <p:spPr>
          <a:xfrm>
            <a:off x="2781671" y="4595161"/>
            <a:ext cx="3054823" cy="5040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rgbClr val="FF0000"/>
                </a:solidFill>
              </a:rPr>
              <a:t>数字系统设计</a:t>
            </a:r>
            <a:endParaRPr lang="zh-CN" altLang="en-US" sz="2400" dirty="0">
              <a:solidFill>
                <a:srgbClr val="FF0000"/>
              </a:solidFill>
            </a:endParaRPr>
          </a:p>
        </p:txBody>
      </p:sp>
      <p:sp>
        <p:nvSpPr>
          <p:cNvPr id="12" name="矩形 11"/>
          <p:cNvSpPr/>
          <p:nvPr/>
        </p:nvSpPr>
        <p:spPr>
          <a:xfrm>
            <a:off x="3250240" y="5134542"/>
            <a:ext cx="2117683" cy="598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t>微电子设计</a:t>
            </a:r>
            <a:endParaRPr lang="zh-CN" altLang="en-US" sz="2400" dirty="0"/>
          </a:p>
        </p:txBody>
      </p:sp>
      <p:sp>
        <p:nvSpPr>
          <p:cNvPr id="15" name="矩形 14"/>
          <p:cNvSpPr/>
          <p:nvPr/>
        </p:nvSpPr>
        <p:spPr>
          <a:xfrm>
            <a:off x="3707904" y="2492896"/>
            <a:ext cx="2448937" cy="1224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600" dirty="0"/>
              <a:t>操作</a:t>
            </a:r>
            <a:endParaRPr lang="en-US" altLang="zh-CN" sz="3600" dirty="0"/>
          </a:p>
          <a:p>
            <a:pPr algn="ctr"/>
            <a:r>
              <a:rPr lang="zh-CN" altLang="en-US" sz="3600" dirty="0"/>
              <a:t>系统</a:t>
            </a:r>
            <a:endParaRPr lang="zh-CN" altLang="en-US" sz="3600" dirty="0"/>
          </a:p>
        </p:txBody>
      </p:sp>
      <p:sp>
        <p:nvSpPr>
          <p:cNvPr id="14" name="矩形 13"/>
          <p:cNvSpPr/>
          <p:nvPr/>
        </p:nvSpPr>
        <p:spPr>
          <a:xfrm>
            <a:off x="2500149" y="2965834"/>
            <a:ext cx="1551411" cy="3683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编译程序</a:t>
            </a:r>
            <a:endParaRPr lang="zh-CN" altLang="en-US" sz="2400" dirty="0"/>
          </a:p>
        </p:txBody>
      </p:sp>
      <p:sp>
        <p:nvSpPr>
          <p:cNvPr id="13" name="矩形 12"/>
          <p:cNvSpPr/>
          <p:nvPr/>
        </p:nvSpPr>
        <p:spPr>
          <a:xfrm>
            <a:off x="2339752" y="3348671"/>
            <a:ext cx="1872207" cy="3683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汇编程序</a:t>
            </a:r>
            <a:endParaRPr lang="zh-CN" altLang="en-US" sz="2400" dirty="0"/>
          </a:p>
        </p:txBody>
      </p:sp>
      <p:sp>
        <p:nvSpPr>
          <p:cNvPr id="17" name="文本框 16"/>
          <p:cNvSpPr txBox="1"/>
          <p:nvPr/>
        </p:nvSpPr>
        <p:spPr>
          <a:xfrm>
            <a:off x="6807707" y="1180041"/>
            <a:ext cx="1440160" cy="461665"/>
          </a:xfrm>
          <a:prstGeom prst="rect">
            <a:avLst/>
          </a:prstGeom>
          <a:noFill/>
        </p:spPr>
        <p:txBody>
          <a:bodyPr wrap="square" rtlCol="0">
            <a:spAutoFit/>
          </a:bodyPr>
          <a:lstStyle/>
          <a:p>
            <a:r>
              <a:rPr lang="zh-CN" altLang="en-US" sz="2400" dirty="0"/>
              <a:t>普通用户</a:t>
            </a:r>
            <a:endParaRPr lang="zh-CN" altLang="en-US" sz="2400" dirty="0"/>
          </a:p>
        </p:txBody>
      </p:sp>
      <p:sp>
        <p:nvSpPr>
          <p:cNvPr id="18" name="文本框 17"/>
          <p:cNvSpPr txBox="1"/>
          <p:nvPr/>
        </p:nvSpPr>
        <p:spPr>
          <a:xfrm>
            <a:off x="6819366" y="1822303"/>
            <a:ext cx="1818795" cy="461665"/>
          </a:xfrm>
          <a:prstGeom prst="rect">
            <a:avLst/>
          </a:prstGeom>
          <a:noFill/>
        </p:spPr>
        <p:txBody>
          <a:bodyPr wrap="square" rtlCol="0">
            <a:spAutoFit/>
          </a:bodyPr>
          <a:lstStyle/>
          <a:p>
            <a:r>
              <a:rPr lang="zh-CN" altLang="en-US" sz="2400" dirty="0"/>
              <a:t>系统管理员</a:t>
            </a:r>
            <a:endParaRPr lang="zh-CN" altLang="en-US" sz="2400" dirty="0"/>
          </a:p>
        </p:txBody>
      </p:sp>
      <p:sp>
        <p:nvSpPr>
          <p:cNvPr id="19" name="文本框 18"/>
          <p:cNvSpPr txBox="1"/>
          <p:nvPr/>
        </p:nvSpPr>
        <p:spPr>
          <a:xfrm>
            <a:off x="23912" y="3615612"/>
            <a:ext cx="1818795" cy="461665"/>
          </a:xfrm>
          <a:prstGeom prst="rect">
            <a:avLst/>
          </a:prstGeom>
          <a:noFill/>
        </p:spPr>
        <p:txBody>
          <a:bodyPr wrap="square" rtlCol="0">
            <a:spAutoFit/>
          </a:bodyPr>
          <a:lstStyle/>
          <a:p>
            <a:r>
              <a:rPr lang="zh-CN" altLang="en-US" sz="2400" dirty="0"/>
              <a:t>硬件设计师</a:t>
            </a:r>
            <a:endParaRPr lang="zh-CN" altLang="en-US" sz="2400" dirty="0"/>
          </a:p>
        </p:txBody>
      </p:sp>
      <p:sp>
        <p:nvSpPr>
          <p:cNvPr id="20" name="文本框 19"/>
          <p:cNvSpPr txBox="1"/>
          <p:nvPr/>
        </p:nvSpPr>
        <p:spPr>
          <a:xfrm>
            <a:off x="178097" y="1849488"/>
            <a:ext cx="1838326" cy="461665"/>
          </a:xfrm>
          <a:prstGeom prst="rect">
            <a:avLst/>
          </a:prstGeom>
          <a:noFill/>
        </p:spPr>
        <p:txBody>
          <a:bodyPr wrap="square" rtlCol="0">
            <a:spAutoFit/>
          </a:bodyPr>
          <a:lstStyle/>
          <a:p>
            <a:r>
              <a:rPr lang="zh-CN" altLang="en-US" sz="2400" dirty="0"/>
              <a:t>软件工程师</a:t>
            </a:r>
            <a:endParaRPr lang="zh-CN" altLang="en-US" sz="2400" dirty="0"/>
          </a:p>
        </p:txBody>
      </p:sp>
      <p:sp>
        <p:nvSpPr>
          <p:cNvPr id="21" name="文本框 20"/>
          <p:cNvSpPr txBox="1"/>
          <p:nvPr/>
        </p:nvSpPr>
        <p:spPr>
          <a:xfrm>
            <a:off x="127793" y="2623392"/>
            <a:ext cx="1838326" cy="830997"/>
          </a:xfrm>
          <a:prstGeom prst="rect">
            <a:avLst/>
          </a:prstGeom>
          <a:noFill/>
        </p:spPr>
        <p:txBody>
          <a:bodyPr wrap="square" rtlCol="0">
            <a:spAutoFit/>
          </a:bodyPr>
          <a:lstStyle/>
          <a:p>
            <a:r>
              <a:rPr lang="zh-CN" altLang="en-US" sz="2400" dirty="0"/>
              <a:t>系统程序员架构师</a:t>
            </a:r>
            <a:endParaRPr lang="zh-CN" altLang="en-US" sz="2400" dirty="0"/>
          </a:p>
        </p:txBody>
      </p:sp>
      <p:cxnSp>
        <p:nvCxnSpPr>
          <p:cNvPr id="23" name="直接箭头连接符 22"/>
          <p:cNvCxnSpPr/>
          <p:nvPr/>
        </p:nvCxnSpPr>
        <p:spPr>
          <a:xfrm flipH="1">
            <a:off x="5138608" y="1433748"/>
            <a:ext cx="1762383" cy="601771"/>
          </a:xfrm>
          <a:prstGeom prst="straightConnector1">
            <a:avLst/>
          </a:prstGeom>
          <a:ln w="38100">
            <a:solidFill>
              <a:srgbClr val="F61A5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5948191" y="2089473"/>
            <a:ext cx="915218" cy="492479"/>
          </a:xfrm>
          <a:prstGeom prst="straightConnector1">
            <a:avLst/>
          </a:prstGeom>
          <a:ln w="38100">
            <a:solidFill>
              <a:srgbClr val="F61A5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0" idx="2"/>
          </p:cNvCxnSpPr>
          <p:nvPr/>
        </p:nvCxnSpPr>
        <p:spPr>
          <a:xfrm>
            <a:off x="1097260" y="2311153"/>
            <a:ext cx="1422554" cy="855312"/>
          </a:xfrm>
          <a:prstGeom prst="straightConnector1">
            <a:avLst/>
          </a:prstGeom>
          <a:ln w="38100">
            <a:solidFill>
              <a:srgbClr val="F61A5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1190726" y="3332738"/>
            <a:ext cx="1083543" cy="513707"/>
          </a:xfrm>
          <a:prstGeom prst="straightConnector1">
            <a:avLst/>
          </a:prstGeom>
          <a:ln w="38100">
            <a:solidFill>
              <a:srgbClr val="F61A5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05771" y="4031623"/>
            <a:ext cx="1653413" cy="514857"/>
          </a:xfrm>
          <a:prstGeom prst="straightConnector1">
            <a:avLst/>
          </a:prstGeom>
          <a:ln w="38100">
            <a:solidFill>
              <a:srgbClr val="F61A59"/>
            </a:solidFill>
            <a:tailEnd type="triangle"/>
          </a:ln>
        </p:spPr>
        <p:style>
          <a:lnRef idx="1">
            <a:schemeClr val="accent1"/>
          </a:lnRef>
          <a:fillRef idx="0">
            <a:schemeClr val="accent1"/>
          </a:fillRef>
          <a:effectRef idx="0">
            <a:schemeClr val="accent1"/>
          </a:effectRef>
          <a:fontRef idx="minor">
            <a:schemeClr val="tx1"/>
          </a:fontRef>
        </p:style>
      </p:cxnSp>
      <p:sp>
        <p:nvSpPr>
          <p:cNvPr id="3" name="上箭头 2"/>
          <p:cNvSpPr/>
          <p:nvPr/>
        </p:nvSpPr>
        <p:spPr>
          <a:xfrm>
            <a:off x="6080746" y="2605263"/>
            <a:ext cx="611088" cy="1093640"/>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软件</a:t>
            </a:r>
            <a:endParaRPr lang="zh-CN" altLang="en-US" dirty="0"/>
          </a:p>
        </p:txBody>
      </p:sp>
      <p:sp>
        <p:nvSpPr>
          <p:cNvPr id="22" name="下箭头 21"/>
          <p:cNvSpPr/>
          <p:nvPr/>
        </p:nvSpPr>
        <p:spPr>
          <a:xfrm>
            <a:off x="6092987" y="3993988"/>
            <a:ext cx="625625" cy="929051"/>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t>硬件</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P spid="8" grpId="0" animBg="1"/>
      <p:bldP spid="9" grpId="0" animBg="1"/>
      <p:bldP spid="10" grpId="0" animBg="1"/>
      <p:bldP spid="11" grpId="0" animBg="1"/>
      <p:bldP spid="12" grpId="0" animBg="1"/>
      <p:bldP spid="15" grpId="0" animBg="1"/>
      <p:bldP spid="14" grpId="0" animBg="1"/>
      <p:bldP spid="13" grpId="0" animBg="1"/>
      <p:bldP spid="17" grpId="0"/>
      <p:bldP spid="18" grpId="0"/>
      <p:bldP spid="19" grpId="0"/>
      <p:bldP spid="20" grpId="0"/>
      <p:bldP spid="21" grpId="0"/>
      <p:bldP spid="3"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291" y="1092832"/>
            <a:ext cx="8001000" cy="36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title" idx="4294967295"/>
          </p:nvPr>
        </p:nvSpPr>
        <p:spPr>
          <a:xfrm>
            <a:off x="971600" y="242888"/>
            <a:ext cx="7805737" cy="585418"/>
          </a:xfrm>
          <a:noFill/>
        </p:spPr>
        <p:txBody>
          <a:bodyPr wrap="square" lIns="92075" tIns="46038" rIns="92075" bIns="46038">
            <a:spAutoFit/>
          </a:bodyPr>
          <a:lstStyle/>
          <a:p>
            <a:r>
              <a:rPr lang="zh-CN" altLang="en-US" sz="3200" dirty="0">
                <a:solidFill>
                  <a:srgbClr val="FF3300"/>
                </a:solidFill>
              </a:rPr>
              <a:t>计算机软硬件关系</a:t>
            </a:r>
            <a:endParaRPr lang="zh-CN" altLang="en-US" sz="3200" dirty="0">
              <a:solidFill>
                <a:srgbClr val="FF3300"/>
              </a:solidFill>
            </a:endParaRPr>
          </a:p>
        </p:txBody>
      </p:sp>
      <p:sp>
        <p:nvSpPr>
          <p:cNvPr id="70661" name="Rectangle 8"/>
          <p:cNvSpPr>
            <a:spLocks noChangeArrowheads="1"/>
          </p:cNvSpPr>
          <p:nvPr/>
        </p:nvSpPr>
        <p:spPr bwMode="auto">
          <a:xfrm>
            <a:off x="251521" y="4638515"/>
            <a:ext cx="8778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0000"/>
              </a:spcBef>
              <a:buFontTx/>
              <a:buNone/>
            </a:pPr>
            <a:r>
              <a:rPr lang="zh-CN" altLang="en-US">
                <a:solidFill>
                  <a:srgbClr val="ED1611"/>
                </a:solidFill>
                <a:latin typeface="微软雅黑" panose="020B0503020204020204" pitchFamily="34" charset="-122"/>
                <a:ea typeface="微软雅黑" panose="020B0503020204020204" pitchFamily="34" charset="-122"/>
              </a:rPr>
              <a:t>计算机系统由硬件</a:t>
            </a:r>
            <a:r>
              <a:rPr lang="zh-CN" altLang="en-US" dirty="0">
                <a:solidFill>
                  <a:srgbClr val="ED1611"/>
                </a:solidFill>
                <a:latin typeface="微软雅黑" panose="020B0503020204020204" pitchFamily="34" charset="-122"/>
                <a:ea typeface="微软雅黑" panose="020B0503020204020204" pitchFamily="34" charset="-122"/>
              </a:rPr>
              <a:t>和系统软件</a:t>
            </a:r>
            <a:r>
              <a:rPr lang="zh-CN" altLang="en-US">
                <a:solidFill>
                  <a:srgbClr val="ED1611"/>
                </a:solidFill>
                <a:latin typeface="微软雅黑" panose="020B0503020204020204" pitchFamily="34" charset="-122"/>
                <a:ea typeface="微软雅黑" panose="020B0503020204020204" pitchFamily="34" charset="-122"/>
              </a:rPr>
              <a:t>组成，它们协同</a:t>
            </a:r>
            <a:r>
              <a:rPr lang="zh-CN" altLang="en-US" dirty="0">
                <a:solidFill>
                  <a:srgbClr val="ED1611"/>
                </a:solidFill>
                <a:latin typeface="微软雅黑" panose="020B0503020204020204" pitchFamily="34" charset="-122"/>
                <a:ea typeface="微软雅黑" panose="020B0503020204020204" pitchFamily="34" charset="-122"/>
              </a:rPr>
              <a:t>完成程序的执行。</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0662" name="Text Box 9"/>
          <p:cNvSpPr txBox="1">
            <a:spLocks noChangeArrowheads="1"/>
          </p:cNvSpPr>
          <p:nvPr/>
        </p:nvSpPr>
        <p:spPr bwMode="auto">
          <a:xfrm>
            <a:off x="1536700" y="16637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50000"/>
              </a:spcBef>
              <a:buFontTx/>
              <a:buNone/>
            </a:pPr>
            <a:r>
              <a:rPr lang="zh-CN" altLang="en-US">
                <a:solidFill>
                  <a:schemeClr val="accent2"/>
                </a:solidFill>
                <a:latin typeface="Times New Roman" panose="02020603050405020304" pitchFamily="18" charset="0"/>
                <a:ea typeface="微软雅黑" panose="020B0503020204020204" pitchFamily="34" charset="-122"/>
              </a:rPr>
              <a:t>软件</a:t>
            </a:r>
            <a:endParaRPr lang="zh-CN" altLang="en-US">
              <a:solidFill>
                <a:schemeClr val="accent2"/>
              </a:solidFill>
              <a:latin typeface="Times New Roman" panose="02020603050405020304" pitchFamily="18" charset="0"/>
              <a:ea typeface="微软雅黑" panose="020B0503020204020204" pitchFamily="34" charset="-122"/>
            </a:endParaRPr>
          </a:p>
        </p:txBody>
      </p:sp>
      <p:sp>
        <p:nvSpPr>
          <p:cNvPr id="70663" name="Text Box 10"/>
          <p:cNvSpPr txBox="1">
            <a:spLocks noChangeArrowheads="1"/>
          </p:cNvSpPr>
          <p:nvPr/>
        </p:nvSpPr>
        <p:spPr bwMode="auto">
          <a:xfrm>
            <a:off x="1625600" y="34163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50000"/>
              </a:spcBef>
              <a:buFontTx/>
              <a:buNone/>
            </a:pPr>
            <a:r>
              <a:rPr lang="zh-CN" altLang="en-US">
                <a:solidFill>
                  <a:schemeClr val="accent2"/>
                </a:solidFill>
                <a:latin typeface="Times New Roman" panose="02020603050405020304" pitchFamily="18" charset="0"/>
                <a:ea typeface="微软雅黑" panose="020B0503020204020204" pitchFamily="34" charset="-122"/>
              </a:rPr>
              <a:t>硬件</a:t>
            </a:r>
            <a:endParaRPr lang="zh-CN" altLang="en-US">
              <a:solidFill>
                <a:schemeClr val="accent2"/>
              </a:solidFill>
              <a:latin typeface="Times New Roman" panose="02020603050405020304" pitchFamily="18" charset="0"/>
              <a:ea typeface="微软雅黑" panose="020B0503020204020204" pitchFamily="34" charset="-122"/>
            </a:endParaRPr>
          </a:p>
        </p:txBody>
      </p:sp>
      <p:sp>
        <p:nvSpPr>
          <p:cNvPr id="8" name="Text Box 4"/>
          <p:cNvSpPr txBox="1">
            <a:spLocks noChangeArrowheads="1"/>
          </p:cNvSpPr>
          <p:nvPr/>
        </p:nvSpPr>
        <p:spPr bwMode="auto">
          <a:xfrm>
            <a:off x="590340" y="5462722"/>
            <a:ext cx="769620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lvl="1" indent="0" eaLnBrk="1" hangingPunct="1">
              <a:buNone/>
            </a:pPr>
            <a:r>
              <a:rPr lang="zh-CN" altLang="en-US" sz="2400" dirty="0">
                <a:solidFill>
                  <a:srgbClr val="002060"/>
                </a:solidFill>
              </a:rPr>
              <a:t>硬件为骨骼、软件为血肉，硬件是计算机系统的基石</a:t>
            </a:r>
            <a:endParaRPr lang="en-US" altLang="zh-CN" sz="2400" dirty="0">
              <a:solidFill>
                <a:srgbClr val="002060"/>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043608" y="286028"/>
            <a:ext cx="6264696" cy="676146"/>
          </a:xfrm>
        </p:spPr>
        <p:txBody>
          <a:bodyPr/>
          <a:lstStyle/>
          <a:p>
            <a:r>
              <a:rPr lang="zh-CN" altLang="en-US" sz="4000" dirty="0"/>
              <a:t>计算机系统抽象层的转换</a:t>
            </a:r>
            <a:endParaRPr lang="zh-CN" altLang="en-US" sz="4000" dirty="0"/>
          </a:p>
        </p:txBody>
      </p:sp>
      <p:sp>
        <p:nvSpPr>
          <p:cNvPr id="578563" name="Rectangle 3"/>
          <p:cNvSpPr>
            <a:spLocks noGrp="1" noChangeArrowheads="1"/>
          </p:cNvSpPr>
          <p:nvPr>
            <p:ph type="body" idx="1"/>
          </p:nvPr>
        </p:nvSpPr>
        <p:spPr>
          <a:xfrm>
            <a:off x="296863" y="1232048"/>
            <a:ext cx="2384425" cy="3709120"/>
          </a:xfrm>
        </p:spPr>
        <p:txBody>
          <a:bodyPr/>
          <a:lstStyle/>
          <a:p>
            <a:pPr>
              <a:lnSpc>
                <a:spcPct val="100000"/>
              </a:lnSpc>
              <a:spcBef>
                <a:spcPct val="15000"/>
              </a:spcBef>
              <a:buFontTx/>
              <a:buNone/>
            </a:pPr>
            <a:r>
              <a:rPr lang="zh-CN" altLang="en-US" sz="2200" dirty="0">
                <a:solidFill>
                  <a:srgbClr val="FF0000"/>
                </a:solidFill>
                <a:latin typeface="微软雅黑" panose="020B0503020204020204" pitchFamily="34" charset="-122"/>
                <a:ea typeface="微软雅黑" panose="020B0503020204020204" pitchFamily="34" charset="-122"/>
              </a:rPr>
              <a:t>程序执行结果</a:t>
            </a:r>
            <a:endParaRPr lang="zh-CN" altLang="en-US" sz="2200" dirty="0">
              <a:solidFill>
                <a:srgbClr val="FF0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solidFill>
                  <a:srgbClr val="FF0000"/>
                </a:solidFill>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不仅取决于</a:t>
            </a:r>
            <a:endParaRPr lang="zh-CN" altLang="en-US" sz="2200" dirty="0">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算法、程序编写</a:t>
            </a:r>
            <a:endParaRPr lang="zh-CN" altLang="en-US" sz="2200" dirty="0">
              <a:solidFill>
                <a:srgbClr val="008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latin typeface="微软雅黑" panose="020B0503020204020204" pitchFamily="34" charset="-122"/>
                <a:ea typeface="微软雅黑" panose="020B0503020204020204" pitchFamily="34" charset="-122"/>
              </a:rPr>
              <a:t>    而且取决于</a:t>
            </a:r>
            <a:endParaRPr lang="zh-CN" altLang="en-US" sz="2200" dirty="0">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语言处理系统</a:t>
            </a:r>
            <a:endParaRPr lang="zh-CN" altLang="en-US" sz="2200" dirty="0">
              <a:solidFill>
                <a:srgbClr val="008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操作系统</a:t>
            </a:r>
            <a:endParaRPr lang="zh-CN" altLang="en-US" sz="2200" dirty="0">
              <a:solidFill>
                <a:srgbClr val="008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en-US" altLang="zh-CN" sz="2200" dirty="0">
                <a:solidFill>
                  <a:srgbClr val="008000"/>
                </a:solidFill>
                <a:latin typeface="微软雅黑" panose="020B0503020204020204" pitchFamily="34" charset="-122"/>
                <a:ea typeface="微软雅黑" panose="020B0503020204020204" pitchFamily="34" charset="-122"/>
              </a:rPr>
              <a:t>ISA</a:t>
            </a:r>
            <a:endParaRPr lang="en-US" altLang="zh-CN" sz="2200" dirty="0">
              <a:solidFill>
                <a:srgbClr val="008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solidFill>
                  <a:srgbClr val="FF0000"/>
                </a:solidFill>
                <a:latin typeface="微软雅黑" panose="020B0503020204020204" pitchFamily="34" charset="-122"/>
                <a:ea typeface="微软雅黑" panose="020B0503020204020204" pitchFamily="34" charset="-122"/>
              </a:rPr>
              <a:t>微体系结构</a:t>
            </a:r>
            <a:endParaRPr lang="en-US" altLang="zh-CN" sz="2200" dirty="0">
              <a:solidFill>
                <a:srgbClr val="FF0000"/>
              </a:solidFill>
              <a:latin typeface="微软雅黑" panose="020B0503020204020204" pitchFamily="34" charset="-122"/>
              <a:ea typeface="微软雅黑" panose="020B0503020204020204" pitchFamily="34" charset="-122"/>
            </a:endParaRPr>
          </a:p>
          <a:p>
            <a:pPr>
              <a:lnSpc>
                <a:spcPct val="100000"/>
              </a:lnSpc>
              <a:spcBef>
                <a:spcPct val="15000"/>
              </a:spcBef>
              <a:buFontTx/>
              <a:buNone/>
            </a:pPr>
            <a:r>
              <a:rPr lang="zh-CN" altLang="en-US" sz="2200" dirty="0">
                <a:solidFill>
                  <a:srgbClr val="FF0000"/>
                </a:solidFill>
                <a:latin typeface="微软雅黑" panose="020B0503020204020204" pitchFamily="34" charset="-122"/>
                <a:ea typeface="微软雅黑" panose="020B0503020204020204" pitchFamily="34" charset="-122"/>
              </a:rPr>
              <a:t>功能部件</a:t>
            </a:r>
            <a:endParaRPr lang="zh-CN" altLang="en-US" sz="2200" dirty="0">
              <a:solidFill>
                <a:srgbClr val="FF0000"/>
              </a:solidFill>
              <a:latin typeface="微软雅黑" panose="020B0503020204020204" pitchFamily="34" charset="-122"/>
              <a:ea typeface="微软雅黑" panose="020B0503020204020204" pitchFamily="34" charset="-122"/>
            </a:endParaRPr>
          </a:p>
          <a:p>
            <a:pPr>
              <a:lnSpc>
                <a:spcPct val="130000"/>
              </a:lnSpc>
              <a:spcBef>
                <a:spcPct val="30000"/>
              </a:spcBef>
              <a:buFontTx/>
              <a:buNone/>
            </a:pPr>
            <a:endParaRPr lang="en-US" altLang="zh-CN" sz="2200" dirty="0">
              <a:solidFill>
                <a:srgbClr val="008000"/>
              </a:solidFill>
              <a:latin typeface="微软雅黑" panose="020B0503020204020204" pitchFamily="34" charset="-122"/>
              <a:ea typeface="微软雅黑" panose="020B0503020204020204" pitchFamily="34" charset="-122"/>
            </a:endParaRPr>
          </a:p>
        </p:txBody>
      </p:sp>
      <p:sp>
        <p:nvSpPr>
          <p:cNvPr id="578564" name="Text Box 4"/>
          <p:cNvSpPr txBox="1">
            <a:spLocks noChangeArrowheads="1"/>
          </p:cNvSpPr>
          <p:nvPr/>
        </p:nvSpPr>
        <p:spPr bwMode="auto">
          <a:xfrm>
            <a:off x="161925" y="4851338"/>
            <a:ext cx="2295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200" dirty="0">
                <a:ea typeface="微软雅黑" panose="020B0503020204020204" pitchFamily="34" charset="-122"/>
              </a:rPr>
              <a:t>不同计算机课程处于不同层次</a:t>
            </a:r>
            <a:endParaRPr lang="zh-CN" altLang="en-US" sz="2200" dirty="0">
              <a:ea typeface="微软雅黑" panose="020B0503020204020204" pitchFamily="34" charset="-122"/>
            </a:endParaRPr>
          </a:p>
          <a:p>
            <a:pPr eaLnBrk="1" hangingPunct="1">
              <a:lnSpc>
                <a:spcPct val="100000"/>
              </a:lnSpc>
              <a:spcBef>
                <a:spcPct val="50000"/>
              </a:spcBef>
              <a:buFontTx/>
              <a:buNone/>
            </a:pPr>
            <a:r>
              <a:rPr lang="zh-CN" altLang="en-US" sz="2200" dirty="0">
                <a:ea typeface="微软雅黑" panose="020B0503020204020204" pitchFamily="34" charset="-122"/>
              </a:rPr>
              <a:t>必须将各层次关联起来解决问题</a:t>
            </a:r>
            <a:endParaRPr lang="zh-CN" altLang="en-US" sz="2200" dirty="0">
              <a:ea typeface="微软雅黑" panose="020B0503020204020204" pitchFamily="34" charset="-122"/>
            </a:endParaRPr>
          </a:p>
        </p:txBody>
      </p:sp>
      <p:grpSp>
        <p:nvGrpSpPr>
          <p:cNvPr id="68613" name="Group 5"/>
          <p:cNvGrpSpPr/>
          <p:nvPr/>
        </p:nvGrpSpPr>
        <p:grpSpPr bwMode="auto">
          <a:xfrm>
            <a:off x="2636838" y="1862286"/>
            <a:ext cx="6256337" cy="4591050"/>
            <a:chOff x="1661" y="941"/>
            <a:chExt cx="3941" cy="3203"/>
          </a:xfrm>
        </p:grpSpPr>
        <p:pic>
          <p:nvPicPr>
            <p:cNvPr id="6861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1" y="941"/>
              <a:ext cx="394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Rectangle 7"/>
            <p:cNvSpPr>
              <a:spLocks noChangeArrowheads="1"/>
            </p:cNvSpPr>
            <p:nvPr/>
          </p:nvSpPr>
          <p:spPr bwMode="auto">
            <a:xfrm>
              <a:off x="2030" y="1395"/>
              <a:ext cx="2494" cy="652"/>
            </a:xfrm>
            <a:prstGeom prst="rect">
              <a:avLst/>
            </a:prstGeom>
            <a:solidFill>
              <a:srgbClr val="339966">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68618" name="Rectangle 8"/>
            <p:cNvSpPr>
              <a:spLocks noChangeArrowheads="1"/>
            </p:cNvSpPr>
            <p:nvPr/>
          </p:nvSpPr>
          <p:spPr bwMode="auto">
            <a:xfrm>
              <a:off x="2051" y="2735"/>
              <a:ext cx="2466" cy="1333"/>
            </a:xfrm>
            <a:prstGeom prst="rect">
              <a:avLst/>
            </a:prstGeom>
            <a:solidFill>
              <a:srgbClr val="FF9900">
                <a:alpha val="18039"/>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68619" name="Rectangle 9"/>
            <p:cNvSpPr>
              <a:spLocks noChangeArrowheads="1"/>
            </p:cNvSpPr>
            <p:nvPr/>
          </p:nvSpPr>
          <p:spPr bwMode="auto">
            <a:xfrm>
              <a:off x="2030" y="2047"/>
              <a:ext cx="2494" cy="311"/>
            </a:xfrm>
            <a:prstGeom prst="rect">
              <a:avLst/>
            </a:prstGeom>
            <a:solidFill>
              <a:srgbClr val="33CC33">
                <a:alpha val="2588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sp>
        <p:nvSpPr>
          <p:cNvPr id="68614" name="Text Box 10"/>
          <p:cNvSpPr txBox="1">
            <a:spLocks noChangeArrowheads="1"/>
          </p:cNvSpPr>
          <p:nvPr/>
        </p:nvSpPr>
        <p:spPr bwMode="auto">
          <a:xfrm>
            <a:off x="2816225" y="1141561"/>
            <a:ext cx="607695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a:ea typeface="微软雅黑" panose="020B0503020204020204" pitchFamily="34" charset="-122"/>
              </a:rPr>
              <a:t>功能</a:t>
            </a:r>
            <a:r>
              <a:rPr lang="zh-CN" altLang="en-US" sz="2100">
                <a:solidFill>
                  <a:srgbClr val="FF0000"/>
                </a:solidFill>
                <a:ea typeface="微软雅黑" panose="020B0503020204020204" pitchFamily="34" charset="-122"/>
              </a:rPr>
              <a:t>转换</a:t>
            </a:r>
            <a:r>
              <a:rPr lang="zh-CN" altLang="en-US" sz="2100">
                <a:ea typeface="微软雅黑" panose="020B0503020204020204" pitchFamily="34" charset="-122"/>
              </a:rPr>
              <a:t>：上层是下层的</a:t>
            </a:r>
            <a:r>
              <a:rPr lang="zh-CN" altLang="en-US" sz="2100">
                <a:solidFill>
                  <a:srgbClr val="FF0000"/>
                </a:solidFill>
                <a:ea typeface="微软雅黑" panose="020B0503020204020204" pitchFamily="34" charset="-122"/>
              </a:rPr>
              <a:t>抽象</a:t>
            </a:r>
            <a:r>
              <a:rPr lang="zh-CN" altLang="en-US" sz="2100">
                <a:ea typeface="微软雅黑" panose="020B0503020204020204" pitchFamily="34" charset="-122"/>
              </a:rPr>
              <a:t>，下层是上层的</a:t>
            </a:r>
            <a:r>
              <a:rPr lang="zh-CN" altLang="en-US" sz="2100">
                <a:solidFill>
                  <a:srgbClr val="FF0000"/>
                </a:solidFill>
                <a:ea typeface="微软雅黑" panose="020B0503020204020204" pitchFamily="34" charset="-122"/>
              </a:rPr>
              <a:t>实现</a:t>
            </a:r>
            <a:endParaRPr lang="zh-CN" altLang="en-US" sz="2100">
              <a:solidFill>
                <a:srgbClr val="FF0000"/>
              </a:solidFill>
              <a:ea typeface="微软雅黑" panose="020B0503020204020204" pitchFamily="34" charset="-122"/>
            </a:endParaRPr>
          </a:p>
          <a:p>
            <a:pPr eaLnBrk="1" hangingPunct="1">
              <a:lnSpc>
                <a:spcPct val="100000"/>
              </a:lnSpc>
              <a:buFontTx/>
              <a:buNone/>
            </a:pPr>
            <a:r>
              <a:rPr lang="zh-CN" altLang="en-US" sz="2100">
                <a:solidFill>
                  <a:srgbClr val="FF0000"/>
                </a:solidFill>
                <a:ea typeface="微软雅黑" panose="020B0503020204020204" pitchFamily="34" charset="-122"/>
              </a:rPr>
              <a:t>底层为上层提供支撑环境！</a:t>
            </a:r>
            <a:endParaRPr lang="zh-CN" altLang="en-US" sz="2100">
              <a:solidFill>
                <a:srgbClr val="FF0000"/>
              </a:solidFill>
              <a:ea typeface="微软雅黑" panose="020B0503020204020204" pitchFamily="34" charset="-122"/>
            </a:endParaRPr>
          </a:p>
        </p:txBody>
      </p:sp>
      <p:sp>
        <p:nvSpPr>
          <p:cNvPr id="2" name="日期占位符 1"/>
          <p:cNvSpPr>
            <a:spLocks noGrp="1"/>
          </p:cNvSpPr>
          <p:nvPr>
            <p:ph type="dt" sz="half" idx="10"/>
          </p:nvPr>
        </p:nvSpPr>
        <p:spPr/>
        <p:txBody>
          <a:bodyPr/>
          <a:lstStyle/>
          <a:p>
            <a:pPr>
              <a:defRPr/>
            </a:pPr>
            <a:fld id="{72C09821-459A-4173-8809-9AF50C7F3854}" type="datetime2">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zh-CN" altLang="en-US"/>
              <a:t>课程引论</a:t>
            </a:r>
            <a:endParaRPr lang="en-US" altLang="zh-CN"/>
          </a:p>
        </p:txBody>
      </p:sp>
      <p:sp>
        <p:nvSpPr>
          <p:cNvPr id="4" name="灯片编号占位符 3"/>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12" dur="500"/>
                                        <p:tgtEl>
                                          <p:spTgt spid="578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7" dur="500"/>
                                        <p:tgtEl>
                                          <p:spTgt spid="578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22" dur="500"/>
                                        <p:tgtEl>
                                          <p:spTgt spid="578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7" dur="500"/>
                                        <p:tgtEl>
                                          <p:spTgt spid="578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8563">
                                            <p:txEl>
                                              <p:pRg st="5" end="5"/>
                                            </p:txEl>
                                          </p:spTgt>
                                        </p:tgtEl>
                                        <p:attrNameLst>
                                          <p:attrName>style.visibility</p:attrName>
                                        </p:attrNameLst>
                                      </p:cBhvr>
                                      <p:to>
                                        <p:strVal val="visible"/>
                                      </p:to>
                                    </p:set>
                                    <p:animEffect transition="in" filter="blinds(horizontal)">
                                      <p:cBhvr>
                                        <p:cTn id="32" dur="500"/>
                                        <p:tgtEl>
                                          <p:spTgt spid="578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78563">
                                            <p:txEl>
                                              <p:pRg st="6" end="6"/>
                                            </p:txEl>
                                          </p:spTgt>
                                        </p:tgtEl>
                                        <p:attrNameLst>
                                          <p:attrName>style.visibility</p:attrName>
                                        </p:attrNameLst>
                                      </p:cBhvr>
                                      <p:to>
                                        <p:strVal val="visible"/>
                                      </p:to>
                                    </p:set>
                                    <p:animEffect transition="in" filter="blinds(horizontal)">
                                      <p:cBhvr>
                                        <p:cTn id="37" dur="500"/>
                                        <p:tgtEl>
                                          <p:spTgt spid="578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78563">
                                            <p:txEl>
                                              <p:pRg st="7" end="7"/>
                                            </p:txEl>
                                          </p:spTgt>
                                        </p:tgtEl>
                                        <p:attrNameLst>
                                          <p:attrName>style.visibility</p:attrName>
                                        </p:attrNameLst>
                                      </p:cBhvr>
                                      <p:to>
                                        <p:strVal val="visible"/>
                                      </p:to>
                                    </p:set>
                                    <p:animEffect transition="in" filter="blinds(horizontal)">
                                      <p:cBhvr>
                                        <p:cTn id="42" dur="500"/>
                                        <p:tgtEl>
                                          <p:spTgt spid="5785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8563">
                                            <p:txEl>
                                              <p:pRg st="8" end="8"/>
                                            </p:txEl>
                                          </p:spTgt>
                                        </p:tgtEl>
                                        <p:attrNameLst>
                                          <p:attrName>style.visibility</p:attrName>
                                        </p:attrNameLst>
                                      </p:cBhvr>
                                      <p:to>
                                        <p:strVal val="visible"/>
                                      </p:to>
                                    </p:set>
                                    <p:animEffect transition="in" filter="blinds(horizontal)">
                                      <p:cBhvr>
                                        <p:cTn id="47" dur="500"/>
                                        <p:tgtEl>
                                          <p:spTgt spid="57856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78564">
                                            <p:txEl>
                                              <p:pRg st="0" end="0"/>
                                            </p:txEl>
                                          </p:spTgt>
                                        </p:tgtEl>
                                        <p:attrNameLst>
                                          <p:attrName>style.visibility</p:attrName>
                                        </p:attrNameLst>
                                      </p:cBhvr>
                                      <p:to>
                                        <p:strVal val="visible"/>
                                      </p:to>
                                    </p:set>
                                    <p:animEffect transition="in" filter="blinds(horizontal)">
                                      <p:cBhvr>
                                        <p:cTn id="52" dur="500"/>
                                        <p:tgtEl>
                                          <p:spTgt spid="57856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78564">
                                            <p:txEl>
                                              <p:pRg st="1" end="1"/>
                                            </p:txEl>
                                          </p:spTgt>
                                        </p:tgtEl>
                                        <p:attrNameLst>
                                          <p:attrName>style.visibility</p:attrName>
                                        </p:attrNameLst>
                                      </p:cBhvr>
                                      <p:to>
                                        <p:strVal val="visible"/>
                                      </p:to>
                                    </p:set>
                                    <p:animEffect transition="in" filter="blinds(horizontal)">
                                      <p:cBhvr>
                                        <p:cTn id="57" dur="500"/>
                                        <p:tgtEl>
                                          <p:spTgt spid="5785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4425" y="299374"/>
            <a:ext cx="7244308" cy="742950"/>
          </a:xfrm>
        </p:spPr>
        <p:txBody>
          <a:bodyPr/>
          <a:lstStyle/>
          <a:p>
            <a:r>
              <a:rPr lang="zh-CN" altLang="en-US" dirty="0"/>
              <a:t>课程教学体系</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fld id="{31DFCDDA-9BB4-47FE-841F-1354E206A4B6}" type="datetime2">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课程引论</a:t>
            </a:r>
            <a:endParaRPr lang="en-US" altLang="zh-CN"/>
          </a:p>
        </p:txBody>
      </p:sp>
      <p:sp>
        <p:nvSpPr>
          <p:cNvPr id="6" name="灯片编号占位符 5"/>
          <p:cNvSpPr>
            <a:spLocks noGrp="1"/>
          </p:cNvSpPr>
          <p:nvPr>
            <p:ph type="sldNum" sz="quarter" idx="12"/>
          </p:nvPr>
        </p:nvSpPr>
        <p:spPr/>
        <p:txBody>
          <a:bodyPr/>
          <a:lstStyle/>
          <a:p>
            <a:pPr>
              <a:defRPr/>
            </a:pPr>
            <a:fld id="{3B78F852-FEB5-4FC6-8012-DF6F33E7AD00}" type="slidenum">
              <a:rPr lang="en-US" altLang="zh-CN" smtClean="0"/>
            </a:fld>
            <a:endParaRPr lang="en-US" altLang="zh-CN"/>
          </a:p>
        </p:txBody>
      </p:sp>
      <p:pic>
        <p:nvPicPr>
          <p:cNvPr id="7" name="图片 6"/>
          <p:cNvPicPr>
            <a:picLocks noChangeAspect="1"/>
          </p:cNvPicPr>
          <p:nvPr/>
        </p:nvPicPr>
        <p:blipFill>
          <a:blip r:embed="rId1"/>
          <a:stretch>
            <a:fillRect/>
          </a:stretch>
        </p:blipFill>
        <p:spPr>
          <a:xfrm>
            <a:off x="0" y="1154241"/>
            <a:ext cx="9198876" cy="5733256"/>
          </a:xfrm>
          <a:prstGeom prst="rect">
            <a:avLst/>
          </a:prstGeom>
        </p:spPr>
      </p:pic>
    </p:spTree>
  </p:cSld>
  <p:clrMapOvr>
    <a:masterClrMapping/>
  </p:clrMapOvr>
</p:sld>
</file>

<file path=ppt/tags/tag1.xml><?xml version="1.0" encoding="utf-8"?>
<p:tagLst xmlns:p="http://schemas.openxmlformats.org/presentationml/2006/main">
  <p:tag name="_INSTRUCTOR VIEW19C14C36-AC8E-43BC-9DB6-C2AAF774C7DC|PANE__TAG" val="_"/>
</p:tagLst>
</file>

<file path=ppt/theme/theme1.xml><?xml version="1.0" encoding="utf-8"?>
<a:theme xmlns:a="http://schemas.openxmlformats.org/drawingml/2006/main" name="dld">
  <a:themeElements>
    <a:clrScheme name="whj2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whj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hj2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whj2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whj2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whj2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whj2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whj2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whj2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whj2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whj2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whj2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5488</Words>
  <Application>WPS 演示</Application>
  <PresentationFormat>全屏显示(4:3)</PresentationFormat>
  <Paragraphs>874</Paragraphs>
  <Slides>49</Slides>
  <Notes>41</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49</vt:i4>
      </vt:variant>
    </vt:vector>
  </HeadingPairs>
  <TitlesOfParts>
    <vt:vector size="66" baseType="lpstr">
      <vt:lpstr>Arial</vt:lpstr>
      <vt:lpstr>宋体</vt:lpstr>
      <vt:lpstr>Wingdings</vt:lpstr>
      <vt:lpstr>微软雅黑</vt:lpstr>
      <vt:lpstr>Times New Roman</vt:lpstr>
      <vt:lpstr>黑体</vt:lpstr>
      <vt:lpstr>Calibri</vt:lpstr>
      <vt:lpstr>Times New Roman</vt:lpstr>
      <vt:lpstr>Arial Unicode MS</vt:lpstr>
      <vt:lpstr>Monaco</vt:lpstr>
      <vt:lpstr>Segoe Print</vt:lpstr>
      <vt:lpstr>Calibri</vt:lpstr>
      <vt:lpstr>楷体_GB2312</vt:lpstr>
      <vt:lpstr>新宋体</vt:lpstr>
      <vt:lpstr>SWISS</vt:lpstr>
      <vt:lpstr>Arial Narrow</vt:lpstr>
      <vt:lpstr>dld</vt:lpstr>
      <vt:lpstr>数字电路和数字系统 Digital Circuit &amp; Digital System</vt:lpstr>
      <vt:lpstr>主要内容</vt:lpstr>
      <vt:lpstr>一个虚拟世界</vt:lpstr>
      <vt:lpstr>PowerPoint 演示文稿</vt:lpstr>
      <vt:lpstr>社会需要</vt:lpstr>
      <vt:lpstr>计算机系统的知识体系</vt:lpstr>
      <vt:lpstr>计算机软硬件关系</vt:lpstr>
      <vt:lpstr>计算机系统抽象层的转换</vt:lpstr>
      <vt:lpstr>课程教学体系</vt:lpstr>
      <vt:lpstr>专业要求</vt:lpstr>
      <vt:lpstr>为什么要学习数字电路？</vt:lpstr>
      <vt:lpstr>由一个简单程序引起</vt:lpstr>
      <vt:lpstr>怎么学？</vt:lpstr>
      <vt:lpstr>怎么学？</vt:lpstr>
      <vt:lpstr>怎么学?</vt:lpstr>
      <vt:lpstr>学什么？</vt:lpstr>
      <vt:lpstr>课程学时分布</vt:lpstr>
      <vt:lpstr>学习前景</vt:lpstr>
      <vt:lpstr>PowerPoint 演示文稿</vt:lpstr>
      <vt:lpstr>PowerPoint 演示文稿</vt:lpstr>
      <vt:lpstr>术语解析</vt:lpstr>
      <vt:lpstr>术语</vt:lpstr>
      <vt:lpstr>信息、数据</vt:lpstr>
      <vt:lpstr>数、数字</vt:lpstr>
      <vt:lpstr>模拟信号与数字信号</vt:lpstr>
      <vt:lpstr>模拟信号采样</vt:lpstr>
      <vt:lpstr>周期性数字信号描述参数</vt:lpstr>
      <vt:lpstr>2 逻辑  Logic</vt:lpstr>
      <vt:lpstr>数字电路的逻辑基础</vt:lpstr>
      <vt:lpstr>3 电路Circuit</vt:lpstr>
      <vt:lpstr>集成电路</vt:lpstr>
      <vt:lpstr>集成电路发展历史</vt:lpstr>
      <vt:lpstr>第一个晶体管</vt:lpstr>
      <vt:lpstr>集成电路发展历史</vt:lpstr>
      <vt:lpstr>Intel X86 处理器</vt:lpstr>
      <vt:lpstr>Intel X86 CPU 演化</vt:lpstr>
      <vt:lpstr>4 设计</vt:lpstr>
      <vt:lpstr>数字系统设计的不同表示方法</vt:lpstr>
      <vt:lpstr>数字系统设计的不同层次</vt:lpstr>
      <vt:lpstr>数字系统设计举例</vt:lpstr>
      <vt:lpstr>数字系统设计举例</vt:lpstr>
      <vt:lpstr>数字系统设计举例</vt:lpstr>
      <vt:lpstr>数字系统设计</vt:lpstr>
      <vt:lpstr>PowerPoint 演示文稿</vt:lpstr>
      <vt:lpstr>PowerPoint 演示文稿</vt:lpstr>
      <vt:lpstr>面包板实验箱</vt:lpstr>
      <vt:lpstr>参考资源</vt:lpstr>
      <vt:lpstr>PowerPoint 演示文稿</vt:lpstr>
      <vt:lpstr>PowerPoint 演示文稿</vt:lpstr>
    </vt:vector>
  </TitlesOfParts>
  <Company>Nanjing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多媒体技术基础</dc:title>
  <dc:creator>Wu Haijun</dc:creator>
  <cp:lastModifiedBy>CZM</cp:lastModifiedBy>
  <cp:revision>561</cp:revision>
  <cp:lastPrinted>2013-02-25T11:41:00Z</cp:lastPrinted>
  <dcterms:created xsi:type="dcterms:W3CDTF">2006-07-10T13:07:00Z</dcterms:created>
  <dcterms:modified xsi:type="dcterms:W3CDTF">2020-02-14T12:24:02Z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